
<file path=[Content_Types].xml><?xml version="1.0" encoding="utf-8"?>
<Types xmlns="http://schemas.openxmlformats.org/package/2006/content-types">
  <Default Extension="bin" ContentType="image/unknown"/>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1128" r:id="rId2"/>
    <p:sldId id="1259" r:id="rId3"/>
    <p:sldId id="1260" r:id="rId4"/>
    <p:sldId id="1261" r:id="rId5"/>
    <p:sldId id="1262" r:id="rId6"/>
    <p:sldId id="1263" r:id="rId7"/>
    <p:sldId id="1264" r:id="rId8"/>
    <p:sldId id="1273" r:id="rId9"/>
    <p:sldId id="1265" r:id="rId10"/>
    <p:sldId id="1267" r:id="rId11"/>
    <p:sldId id="1278" r:id="rId12"/>
    <p:sldId id="1266" r:id="rId13"/>
    <p:sldId id="1268" r:id="rId14"/>
    <p:sldId id="1274" r:id="rId15"/>
    <p:sldId id="1275" r:id="rId16"/>
    <p:sldId id="1270" r:id="rId17"/>
    <p:sldId id="1269" r:id="rId18"/>
    <p:sldId id="1276" r:id="rId19"/>
    <p:sldId id="1277" r:id="rId20"/>
    <p:sldId id="1271" r:id="rId21"/>
    <p:sldId id="112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0" d="100"/>
          <a:sy n="100" d="100"/>
        </p:scale>
        <p:origin x="120"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28F80-C029-4E08-A658-15C4804F0C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E029DB-19CD-45B9-9DB0-145F40B959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9890E0-3E79-458C-9454-FBE7735AB9D4}"/>
              </a:ext>
            </a:extLst>
          </p:cNvPr>
          <p:cNvSpPr>
            <a:spLocks noGrp="1"/>
          </p:cNvSpPr>
          <p:nvPr>
            <p:ph type="dt" sz="half" idx="10"/>
          </p:nvPr>
        </p:nvSpPr>
        <p:spPr/>
        <p:txBody>
          <a:bodyPr/>
          <a:lstStyle/>
          <a:p>
            <a:fld id="{BA225DDE-B497-4517-88BA-77255048E3B3}" type="datetimeFigureOut">
              <a:rPr lang="en-US" smtClean="0"/>
              <a:t>7/2/2025</a:t>
            </a:fld>
            <a:endParaRPr lang="en-US"/>
          </a:p>
        </p:txBody>
      </p:sp>
      <p:sp>
        <p:nvSpPr>
          <p:cNvPr id="5" name="Footer Placeholder 4">
            <a:extLst>
              <a:ext uri="{FF2B5EF4-FFF2-40B4-BE49-F238E27FC236}">
                <a16:creationId xmlns:a16="http://schemas.microsoft.com/office/drawing/2014/main" id="{889D57B4-0FD2-4835-88EC-9526339360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89C2EA-AAC3-42AD-946E-8E44408862F2}"/>
              </a:ext>
            </a:extLst>
          </p:cNvPr>
          <p:cNvSpPr>
            <a:spLocks noGrp="1"/>
          </p:cNvSpPr>
          <p:nvPr>
            <p:ph type="sldNum" sz="quarter" idx="12"/>
          </p:nvPr>
        </p:nvSpPr>
        <p:spPr/>
        <p:txBody>
          <a:bodyPr/>
          <a:lstStyle/>
          <a:p>
            <a:fld id="{341786E9-CFCE-459B-9EAF-CB6C761E31F4}" type="slidenum">
              <a:rPr lang="en-US" smtClean="0"/>
              <a:t>‹#›</a:t>
            </a:fld>
            <a:endParaRPr lang="en-US"/>
          </a:p>
        </p:txBody>
      </p:sp>
    </p:spTree>
    <p:extLst>
      <p:ext uri="{BB962C8B-B14F-4D97-AF65-F5344CB8AC3E}">
        <p14:creationId xmlns:p14="http://schemas.microsoft.com/office/powerpoint/2010/main" val="3013053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186F7-3154-4BE8-9510-C9099B772F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6A09EB-AED1-400C-98FC-BA1284E5608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93C979-F09B-4CE6-9E40-7424F85E62F5}"/>
              </a:ext>
            </a:extLst>
          </p:cNvPr>
          <p:cNvSpPr>
            <a:spLocks noGrp="1"/>
          </p:cNvSpPr>
          <p:nvPr>
            <p:ph type="dt" sz="half" idx="10"/>
          </p:nvPr>
        </p:nvSpPr>
        <p:spPr/>
        <p:txBody>
          <a:bodyPr/>
          <a:lstStyle/>
          <a:p>
            <a:fld id="{BA225DDE-B497-4517-88BA-77255048E3B3}" type="datetimeFigureOut">
              <a:rPr lang="en-US" smtClean="0"/>
              <a:t>7/2/2025</a:t>
            </a:fld>
            <a:endParaRPr lang="en-US"/>
          </a:p>
        </p:txBody>
      </p:sp>
      <p:sp>
        <p:nvSpPr>
          <p:cNvPr id="5" name="Footer Placeholder 4">
            <a:extLst>
              <a:ext uri="{FF2B5EF4-FFF2-40B4-BE49-F238E27FC236}">
                <a16:creationId xmlns:a16="http://schemas.microsoft.com/office/drawing/2014/main" id="{1BA02E40-0CF9-41FA-AC55-C48B4A6208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54FD96-84D7-4713-A718-6AD08AF19E85}"/>
              </a:ext>
            </a:extLst>
          </p:cNvPr>
          <p:cNvSpPr>
            <a:spLocks noGrp="1"/>
          </p:cNvSpPr>
          <p:nvPr>
            <p:ph type="sldNum" sz="quarter" idx="12"/>
          </p:nvPr>
        </p:nvSpPr>
        <p:spPr/>
        <p:txBody>
          <a:bodyPr/>
          <a:lstStyle/>
          <a:p>
            <a:fld id="{341786E9-CFCE-459B-9EAF-CB6C761E31F4}" type="slidenum">
              <a:rPr lang="en-US" smtClean="0"/>
              <a:t>‹#›</a:t>
            </a:fld>
            <a:endParaRPr lang="en-US"/>
          </a:p>
        </p:txBody>
      </p:sp>
    </p:spTree>
    <p:extLst>
      <p:ext uri="{BB962C8B-B14F-4D97-AF65-F5344CB8AC3E}">
        <p14:creationId xmlns:p14="http://schemas.microsoft.com/office/powerpoint/2010/main" val="2389073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6D81A5-70C7-4DBA-B9C3-CE130B7652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6FA84E-4670-4D64-91AD-A96B6C05A37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F76A0-01E1-48AE-A1F0-AE03FE84B4A9}"/>
              </a:ext>
            </a:extLst>
          </p:cNvPr>
          <p:cNvSpPr>
            <a:spLocks noGrp="1"/>
          </p:cNvSpPr>
          <p:nvPr>
            <p:ph type="dt" sz="half" idx="10"/>
          </p:nvPr>
        </p:nvSpPr>
        <p:spPr/>
        <p:txBody>
          <a:bodyPr/>
          <a:lstStyle/>
          <a:p>
            <a:fld id="{BA225DDE-B497-4517-88BA-77255048E3B3}" type="datetimeFigureOut">
              <a:rPr lang="en-US" smtClean="0"/>
              <a:t>7/2/2025</a:t>
            </a:fld>
            <a:endParaRPr lang="en-US"/>
          </a:p>
        </p:txBody>
      </p:sp>
      <p:sp>
        <p:nvSpPr>
          <p:cNvPr id="5" name="Footer Placeholder 4">
            <a:extLst>
              <a:ext uri="{FF2B5EF4-FFF2-40B4-BE49-F238E27FC236}">
                <a16:creationId xmlns:a16="http://schemas.microsoft.com/office/drawing/2014/main" id="{6778E144-1D46-4B76-91EE-7BAB9A1EDF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A2DDD3-B042-4588-BE9E-D0A03B2C686F}"/>
              </a:ext>
            </a:extLst>
          </p:cNvPr>
          <p:cNvSpPr>
            <a:spLocks noGrp="1"/>
          </p:cNvSpPr>
          <p:nvPr>
            <p:ph type="sldNum" sz="quarter" idx="12"/>
          </p:nvPr>
        </p:nvSpPr>
        <p:spPr/>
        <p:txBody>
          <a:bodyPr/>
          <a:lstStyle/>
          <a:p>
            <a:fld id="{341786E9-CFCE-459B-9EAF-CB6C761E31F4}" type="slidenum">
              <a:rPr lang="en-US" smtClean="0"/>
              <a:t>‹#›</a:t>
            </a:fld>
            <a:endParaRPr lang="en-US"/>
          </a:p>
        </p:txBody>
      </p:sp>
    </p:spTree>
    <p:extLst>
      <p:ext uri="{BB962C8B-B14F-4D97-AF65-F5344CB8AC3E}">
        <p14:creationId xmlns:p14="http://schemas.microsoft.com/office/powerpoint/2010/main" val="1212262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B63FE-97FE-40C0-8B3F-E234452CF1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183245-2AF7-400E-A755-8C7DD11CFC2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6F2E0B-904E-4873-8D42-D57AE8ACC9EA}"/>
              </a:ext>
            </a:extLst>
          </p:cNvPr>
          <p:cNvSpPr>
            <a:spLocks noGrp="1"/>
          </p:cNvSpPr>
          <p:nvPr>
            <p:ph type="dt" sz="half" idx="10"/>
          </p:nvPr>
        </p:nvSpPr>
        <p:spPr/>
        <p:txBody>
          <a:bodyPr/>
          <a:lstStyle/>
          <a:p>
            <a:fld id="{BA225DDE-B497-4517-88BA-77255048E3B3}" type="datetimeFigureOut">
              <a:rPr lang="en-US" smtClean="0"/>
              <a:t>7/2/2025</a:t>
            </a:fld>
            <a:endParaRPr lang="en-US"/>
          </a:p>
        </p:txBody>
      </p:sp>
      <p:sp>
        <p:nvSpPr>
          <p:cNvPr id="5" name="Footer Placeholder 4">
            <a:extLst>
              <a:ext uri="{FF2B5EF4-FFF2-40B4-BE49-F238E27FC236}">
                <a16:creationId xmlns:a16="http://schemas.microsoft.com/office/drawing/2014/main" id="{A8692E4E-26BA-4608-BA10-80AE9D3417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B6EDF5-5971-4E55-9CF9-248C675CE1EF}"/>
              </a:ext>
            </a:extLst>
          </p:cNvPr>
          <p:cNvSpPr>
            <a:spLocks noGrp="1"/>
          </p:cNvSpPr>
          <p:nvPr>
            <p:ph type="sldNum" sz="quarter" idx="12"/>
          </p:nvPr>
        </p:nvSpPr>
        <p:spPr/>
        <p:txBody>
          <a:bodyPr/>
          <a:lstStyle/>
          <a:p>
            <a:fld id="{341786E9-CFCE-459B-9EAF-CB6C761E31F4}" type="slidenum">
              <a:rPr lang="en-US" smtClean="0"/>
              <a:t>‹#›</a:t>
            </a:fld>
            <a:endParaRPr lang="en-US"/>
          </a:p>
        </p:txBody>
      </p:sp>
    </p:spTree>
    <p:extLst>
      <p:ext uri="{BB962C8B-B14F-4D97-AF65-F5344CB8AC3E}">
        <p14:creationId xmlns:p14="http://schemas.microsoft.com/office/powerpoint/2010/main" val="4034485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FC3F1-37C9-4974-9EFB-230F8B8DB9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FA0145-7439-4BDA-A6CA-EF74526BC3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204DBC7-CAE2-44B1-9BD3-9907E0307A59}"/>
              </a:ext>
            </a:extLst>
          </p:cNvPr>
          <p:cNvSpPr>
            <a:spLocks noGrp="1"/>
          </p:cNvSpPr>
          <p:nvPr>
            <p:ph type="dt" sz="half" idx="10"/>
          </p:nvPr>
        </p:nvSpPr>
        <p:spPr/>
        <p:txBody>
          <a:bodyPr/>
          <a:lstStyle/>
          <a:p>
            <a:fld id="{BA225DDE-B497-4517-88BA-77255048E3B3}" type="datetimeFigureOut">
              <a:rPr lang="en-US" smtClean="0"/>
              <a:t>7/2/2025</a:t>
            </a:fld>
            <a:endParaRPr lang="en-US"/>
          </a:p>
        </p:txBody>
      </p:sp>
      <p:sp>
        <p:nvSpPr>
          <p:cNvPr id="5" name="Footer Placeholder 4">
            <a:extLst>
              <a:ext uri="{FF2B5EF4-FFF2-40B4-BE49-F238E27FC236}">
                <a16:creationId xmlns:a16="http://schemas.microsoft.com/office/drawing/2014/main" id="{0FE61E76-1001-4A84-ABDA-CAB7C6000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320BED-8802-4376-AFD9-80710BBFF9E4}"/>
              </a:ext>
            </a:extLst>
          </p:cNvPr>
          <p:cNvSpPr>
            <a:spLocks noGrp="1"/>
          </p:cNvSpPr>
          <p:nvPr>
            <p:ph type="sldNum" sz="quarter" idx="12"/>
          </p:nvPr>
        </p:nvSpPr>
        <p:spPr/>
        <p:txBody>
          <a:bodyPr/>
          <a:lstStyle/>
          <a:p>
            <a:fld id="{341786E9-CFCE-459B-9EAF-CB6C761E31F4}" type="slidenum">
              <a:rPr lang="en-US" smtClean="0"/>
              <a:t>‹#›</a:t>
            </a:fld>
            <a:endParaRPr lang="en-US"/>
          </a:p>
        </p:txBody>
      </p:sp>
    </p:spTree>
    <p:extLst>
      <p:ext uri="{BB962C8B-B14F-4D97-AF65-F5344CB8AC3E}">
        <p14:creationId xmlns:p14="http://schemas.microsoft.com/office/powerpoint/2010/main" val="2442701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BC70E-BCC8-4209-9A8C-1F0D98F596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387416-F2A8-49C1-B126-7313E4BC3B5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020E87-4562-4A87-818B-2C175E4360C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D58876-C997-4A51-A7A5-B4C08B68B373}"/>
              </a:ext>
            </a:extLst>
          </p:cNvPr>
          <p:cNvSpPr>
            <a:spLocks noGrp="1"/>
          </p:cNvSpPr>
          <p:nvPr>
            <p:ph type="dt" sz="half" idx="10"/>
          </p:nvPr>
        </p:nvSpPr>
        <p:spPr/>
        <p:txBody>
          <a:bodyPr/>
          <a:lstStyle/>
          <a:p>
            <a:fld id="{BA225DDE-B497-4517-88BA-77255048E3B3}" type="datetimeFigureOut">
              <a:rPr lang="en-US" smtClean="0"/>
              <a:t>7/2/2025</a:t>
            </a:fld>
            <a:endParaRPr lang="en-US"/>
          </a:p>
        </p:txBody>
      </p:sp>
      <p:sp>
        <p:nvSpPr>
          <p:cNvPr id="6" name="Footer Placeholder 5">
            <a:extLst>
              <a:ext uri="{FF2B5EF4-FFF2-40B4-BE49-F238E27FC236}">
                <a16:creationId xmlns:a16="http://schemas.microsoft.com/office/drawing/2014/main" id="{24AE4424-299F-4B34-B45F-7B93CBAC79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8AB861-ACCA-4C5A-9A1F-60B41D45D5CA}"/>
              </a:ext>
            </a:extLst>
          </p:cNvPr>
          <p:cNvSpPr>
            <a:spLocks noGrp="1"/>
          </p:cNvSpPr>
          <p:nvPr>
            <p:ph type="sldNum" sz="quarter" idx="12"/>
          </p:nvPr>
        </p:nvSpPr>
        <p:spPr/>
        <p:txBody>
          <a:bodyPr/>
          <a:lstStyle/>
          <a:p>
            <a:fld id="{341786E9-CFCE-459B-9EAF-CB6C761E31F4}" type="slidenum">
              <a:rPr lang="en-US" smtClean="0"/>
              <a:t>‹#›</a:t>
            </a:fld>
            <a:endParaRPr lang="en-US"/>
          </a:p>
        </p:txBody>
      </p:sp>
    </p:spTree>
    <p:extLst>
      <p:ext uri="{BB962C8B-B14F-4D97-AF65-F5344CB8AC3E}">
        <p14:creationId xmlns:p14="http://schemas.microsoft.com/office/powerpoint/2010/main" val="1211789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6B92C-08E9-40BB-BB34-6C61CA935C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0A7089-60BD-40F2-AFBC-0115EE613D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28ED585-A86F-4A28-BEDF-1F4E467BD17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3B117A-8E2E-47C0-ABB4-DC2228C9FC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1270227-9F02-4A67-86F2-631D6A208C1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22E914-816B-40AF-8162-FD153BD2DC2D}"/>
              </a:ext>
            </a:extLst>
          </p:cNvPr>
          <p:cNvSpPr>
            <a:spLocks noGrp="1"/>
          </p:cNvSpPr>
          <p:nvPr>
            <p:ph type="dt" sz="half" idx="10"/>
          </p:nvPr>
        </p:nvSpPr>
        <p:spPr/>
        <p:txBody>
          <a:bodyPr/>
          <a:lstStyle/>
          <a:p>
            <a:fld id="{BA225DDE-B497-4517-88BA-77255048E3B3}" type="datetimeFigureOut">
              <a:rPr lang="en-US" smtClean="0"/>
              <a:t>7/2/2025</a:t>
            </a:fld>
            <a:endParaRPr lang="en-US"/>
          </a:p>
        </p:txBody>
      </p:sp>
      <p:sp>
        <p:nvSpPr>
          <p:cNvPr id="8" name="Footer Placeholder 7">
            <a:extLst>
              <a:ext uri="{FF2B5EF4-FFF2-40B4-BE49-F238E27FC236}">
                <a16:creationId xmlns:a16="http://schemas.microsoft.com/office/drawing/2014/main" id="{3A7543F2-B2CC-4484-9773-7745281429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D87D23-987A-47A1-A0DD-F32D3B359777}"/>
              </a:ext>
            </a:extLst>
          </p:cNvPr>
          <p:cNvSpPr>
            <a:spLocks noGrp="1"/>
          </p:cNvSpPr>
          <p:nvPr>
            <p:ph type="sldNum" sz="quarter" idx="12"/>
          </p:nvPr>
        </p:nvSpPr>
        <p:spPr/>
        <p:txBody>
          <a:bodyPr/>
          <a:lstStyle/>
          <a:p>
            <a:fld id="{341786E9-CFCE-459B-9EAF-CB6C761E31F4}" type="slidenum">
              <a:rPr lang="en-US" smtClean="0"/>
              <a:t>‹#›</a:t>
            </a:fld>
            <a:endParaRPr lang="en-US"/>
          </a:p>
        </p:txBody>
      </p:sp>
    </p:spTree>
    <p:extLst>
      <p:ext uri="{BB962C8B-B14F-4D97-AF65-F5344CB8AC3E}">
        <p14:creationId xmlns:p14="http://schemas.microsoft.com/office/powerpoint/2010/main" val="4230061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9C968-9744-40F7-AFCF-34EB58A180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C61A9F-19F6-4597-B970-9D9429CCD695}"/>
              </a:ext>
            </a:extLst>
          </p:cNvPr>
          <p:cNvSpPr>
            <a:spLocks noGrp="1"/>
          </p:cNvSpPr>
          <p:nvPr>
            <p:ph type="dt" sz="half" idx="10"/>
          </p:nvPr>
        </p:nvSpPr>
        <p:spPr/>
        <p:txBody>
          <a:bodyPr/>
          <a:lstStyle/>
          <a:p>
            <a:fld id="{BA225DDE-B497-4517-88BA-77255048E3B3}" type="datetimeFigureOut">
              <a:rPr lang="en-US" smtClean="0"/>
              <a:t>7/2/2025</a:t>
            </a:fld>
            <a:endParaRPr lang="en-US"/>
          </a:p>
        </p:txBody>
      </p:sp>
      <p:sp>
        <p:nvSpPr>
          <p:cNvPr id="4" name="Footer Placeholder 3">
            <a:extLst>
              <a:ext uri="{FF2B5EF4-FFF2-40B4-BE49-F238E27FC236}">
                <a16:creationId xmlns:a16="http://schemas.microsoft.com/office/drawing/2014/main" id="{3F3E20C7-2D49-4556-9BE5-1B3D9D6F91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28E625-B0FE-4651-A8FB-185075AC6692}"/>
              </a:ext>
            </a:extLst>
          </p:cNvPr>
          <p:cNvSpPr>
            <a:spLocks noGrp="1"/>
          </p:cNvSpPr>
          <p:nvPr>
            <p:ph type="sldNum" sz="quarter" idx="12"/>
          </p:nvPr>
        </p:nvSpPr>
        <p:spPr/>
        <p:txBody>
          <a:bodyPr/>
          <a:lstStyle/>
          <a:p>
            <a:fld id="{341786E9-CFCE-459B-9EAF-CB6C761E31F4}" type="slidenum">
              <a:rPr lang="en-US" smtClean="0"/>
              <a:t>‹#›</a:t>
            </a:fld>
            <a:endParaRPr lang="en-US"/>
          </a:p>
        </p:txBody>
      </p:sp>
    </p:spTree>
    <p:extLst>
      <p:ext uri="{BB962C8B-B14F-4D97-AF65-F5344CB8AC3E}">
        <p14:creationId xmlns:p14="http://schemas.microsoft.com/office/powerpoint/2010/main" val="601010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3A7BAE-DEAD-412B-B443-FA9EFF9A4735}"/>
              </a:ext>
            </a:extLst>
          </p:cNvPr>
          <p:cNvSpPr>
            <a:spLocks noGrp="1"/>
          </p:cNvSpPr>
          <p:nvPr>
            <p:ph type="dt" sz="half" idx="10"/>
          </p:nvPr>
        </p:nvSpPr>
        <p:spPr/>
        <p:txBody>
          <a:bodyPr/>
          <a:lstStyle/>
          <a:p>
            <a:fld id="{BA225DDE-B497-4517-88BA-77255048E3B3}" type="datetimeFigureOut">
              <a:rPr lang="en-US" smtClean="0"/>
              <a:t>7/2/2025</a:t>
            </a:fld>
            <a:endParaRPr lang="en-US"/>
          </a:p>
        </p:txBody>
      </p:sp>
      <p:sp>
        <p:nvSpPr>
          <p:cNvPr id="3" name="Footer Placeholder 2">
            <a:extLst>
              <a:ext uri="{FF2B5EF4-FFF2-40B4-BE49-F238E27FC236}">
                <a16:creationId xmlns:a16="http://schemas.microsoft.com/office/drawing/2014/main" id="{075FBED2-8365-4A38-97F1-F2CCB6B71F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5C1F2A-76F3-4A31-8166-3EB92EEEAE82}"/>
              </a:ext>
            </a:extLst>
          </p:cNvPr>
          <p:cNvSpPr>
            <a:spLocks noGrp="1"/>
          </p:cNvSpPr>
          <p:nvPr>
            <p:ph type="sldNum" sz="quarter" idx="12"/>
          </p:nvPr>
        </p:nvSpPr>
        <p:spPr/>
        <p:txBody>
          <a:bodyPr/>
          <a:lstStyle/>
          <a:p>
            <a:fld id="{341786E9-CFCE-459B-9EAF-CB6C761E31F4}" type="slidenum">
              <a:rPr lang="en-US" smtClean="0"/>
              <a:t>‹#›</a:t>
            </a:fld>
            <a:endParaRPr lang="en-US"/>
          </a:p>
        </p:txBody>
      </p:sp>
    </p:spTree>
    <p:extLst>
      <p:ext uri="{BB962C8B-B14F-4D97-AF65-F5344CB8AC3E}">
        <p14:creationId xmlns:p14="http://schemas.microsoft.com/office/powerpoint/2010/main" val="54186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F41B6-2B1E-4416-95F4-ED1589B7A4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008494-1AE6-4D2D-A20A-DAFAC1C789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90C215-4F43-4EFD-BF91-FA3EC30FFE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C50C48-6613-429B-B119-D3EC08C71651}"/>
              </a:ext>
            </a:extLst>
          </p:cNvPr>
          <p:cNvSpPr>
            <a:spLocks noGrp="1"/>
          </p:cNvSpPr>
          <p:nvPr>
            <p:ph type="dt" sz="half" idx="10"/>
          </p:nvPr>
        </p:nvSpPr>
        <p:spPr/>
        <p:txBody>
          <a:bodyPr/>
          <a:lstStyle/>
          <a:p>
            <a:fld id="{BA225DDE-B497-4517-88BA-77255048E3B3}" type="datetimeFigureOut">
              <a:rPr lang="en-US" smtClean="0"/>
              <a:t>7/2/2025</a:t>
            </a:fld>
            <a:endParaRPr lang="en-US"/>
          </a:p>
        </p:txBody>
      </p:sp>
      <p:sp>
        <p:nvSpPr>
          <p:cNvPr id="6" name="Footer Placeholder 5">
            <a:extLst>
              <a:ext uri="{FF2B5EF4-FFF2-40B4-BE49-F238E27FC236}">
                <a16:creationId xmlns:a16="http://schemas.microsoft.com/office/drawing/2014/main" id="{AE943989-B34C-4876-A598-3AF45CD574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776684-5A7B-49F0-97A2-DB36A204A4F9}"/>
              </a:ext>
            </a:extLst>
          </p:cNvPr>
          <p:cNvSpPr>
            <a:spLocks noGrp="1"/>
          </p:cNvSpPr>
          <p:nvPr>
            <p:ph type="sldNum" sz="quarter" idx="12"/>
          </p:nvPr>
        </p:nvSpPr>
        <p:spPr/>
        <p:txBody>
          <a:bodyPr/>
          <a:lstStyle/>
          <a:p>
            <a:fld id="{341786E9-CFCE-459B-9EAF-CB6C761E31F4}" type="slidenum">
              <a:rPr lang="en-US" smtClean="0"/>
              <a:t>‹#›</a:t>
            </a:fld>
            <a:endParaRPr lang="en-US"/>
          </a:p>
        </p:txBody>
      </p:sp>
    </p:spTree>
    <p:extLst>
      <p:ext uri="{BB962C8B-B14F-4D97-AF65-F5344CB8AC3E}">
        <p14:creationId xmlns:p14="http://schemas.microsoft.com/office/powerpoint/2010/main" val="812835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96C53-33E8-432A-8F58-2D3059308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4C92F5-70DC-4D18-B350-1CA807E7E6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EBA770-44AA-45FB-B7BA-4DC513EFA1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A672722-768A-460B-96D4-FE98F2D3F30E}"/>
              </a:ext>
            </a:extLst>
          </p:cNvPr>
          <p:cNvSpPr>
            <a:spLocks noGrp="1"/>
          </p:cNvSpPr>
          <p:nvPr>
            <p:ph type="dt" sz="half" idx="10"/>
          </p:nvPr>
        </p:nvSpPr>
        <p:spPr/>
        <p:txBody>
          <a:bodyPr/>
          <a:lstStyle/>
          <a:p>
            <a:fld id="{BA225DDE-B497-4517-88BA-77255048E3B3}" type="datetimeFigureOut">
              <a:rPr lang="en-US" smtClean="0"/>
              <a:t>7/2/2025</a:t>
            </a:fld>
            <a:endParaRPr lang="en-US"/>
          </a:p>
        </p:txBody>
      </p:sp>
      <p:sp>
        <p:nvSpPr>
          <p:cNvPr id="6" name="Footer Placeholder 5">
            <a:extLst>
              <a:ext uri="{FF2B5EF4-FFF2-40B4-BE49-F238E27FC236}">
                <a16:creationId xmlns:a16="http://schemas.microsoft.com/office/drawing/2014/main" id="{98CED9AD-E22F-46FC-AA80-FCB3D63030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DB3BBB-0424-4F26-ADF5-E0709F68977E}"/>
              </a:ext>
            </a:extLst>
          </p:cNvPr>
          <p:cNvSpPr>
            <a:spLocks noGrp="1"/>
          </p:cNvSpPr>
          <p:nvPr>
            <p:ph type="sldNum" sz="quarter" idx="12"/>
          </p:nvPr>
        </p:nvSpPr>
        <p:spPr/>
        <p:txBody>
          <a:bodyPr/>
          <a:lstStyle/>
          <a:p>
            <a:fld id="{341786E9-CFCE-459B-9EAF-CB6C761E31F4}" type="slidenum">
              <a:rPr lang="en-US" smtClean="0"/>
              <a:t>‹#›</a:t>
            </a:fld>
            <a:endParaRPr lang="en-US"/>
          </a:p>
        </p:txBody>
      </p:sp>
    </p:spTree>
    <p:extLst>
      <p:ext uri="{BB962C8B-B14F-4D97-AF65-F5344CB8AC3E}">
        <p14:creationId xmlns:p14="http://schemas.microsoft.com/office/powerpoint/2010/main" val="578144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AFC5BC-F23E-46A7-99A0-A1A49F1CB2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FEB754-5F3B-483A-9E06-5362698805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BFA3F-FB98-4E09-8844-6C8078A3DF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225DDE-B497-4517-88BA-77255048E3B3}" type="datetimeFigureOut">
              <a:rPr lang="en-US" smtClean="0"/>
              <a:t>7/2/2025</a:t>
            </a:fld>
            <a:endParaRPr lang="en-US"/>
          </a:p>
        </p:txBody>
      </p:sp>
      <p:sp>
        <p:nvSpPr>
          <p:cNvPr id="5" name="Footer Placeholder 4">
            <a:extLst>
              <a:ext uri="{FF2B5EF4-FFF2-40B4-BE49-F238E27FC236}">
                <a16:creationId xmlns:a16="http://schemas.microsoft.com/office/drawing/2014/main" id="{2354696D-AEFD-404F-B297-BB063118AC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7291F0-DB44-40D7-9A07-6DDAB9327C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786E9-CFCE-459B-9EAF-CB6C761E31F4}" type="slidenum">
              <a:rPr lang="en-US" smtClean="0"/>
              <a:t>‹#›</a:t>
            </a:fld>
            <a:endParaRPr lang="en-US"/>
          </a:p>
        </p:txBody>
      </p:sp>
    </p:spTree>
    <p:extLst>
      <p:ext uri="{BB962C8B-B14F-4D97-AF65-F5344CB8AC3E}">
        <p14:creationId xmlns:p14="http://schemas.microsoft.com/office/powerpoint/2010/main" val="6812389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CA0A812-5012-D749-D2E9-87C13992453B}"/>
              </a:ext>
            </a:extLst>
          </p:cNvPr>
          <p:cNvSpPr txBox="1"/>
          <p:nvPr/>
        </p:nvSpPr>
        <p:spPr>
          <a:xfrm>
            <a:off x="-1" y="2032754"/>
            <a:ext cx="1219200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00467F"/>
                </a:solidFill>
                <a:effectLst/>
                <a:uLnTx/>
                <a:uFillTx/>
                <a:latin typeface="Calibri" panose="020F0502020204030204"/>
                <a:ea typeface="+mn-ea"/>
                <a:cs typeface="Arial" panose="020B0604020202020204" pitchFamily="34" charset="0"/>
              </a:rPr>
              <a:t>Sergeant-at-Arms</a:t>
            </a:r>
          </a:p>
        </p:txBody>
      </p:sp>
      <p:sp>
        <p:nvSpPr>
          <p:cNvPr id="7" name="TextBox 6">
            <a:extLst>
              <a:ext uri="{FF2B5EF4-FFF2-40B4-BE49-F238E27FC236}">
                <a16:creationId xmlns:a16="http://schemas.microsoft.com/office/drawing/2014/main" id="{C63F01A0-848D-DA51-FB71-310936279DEB}"/>
              </a:ext>
            </a:extLst>
          </p:cNvPr>
          <p:cNvSpPr txBox="1"/>
          <p:nvPr/>
        </p:nvSpPr>
        <p:spPr>
          <a:xfrm>
            <a:off x="1378859" y="3989465"/>
            <a:ext cx="943428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467F"/>
                </a:solidFill>
                <a:effectLst/>
                <a:uLnTx/>
                <a:uFillTx/>
                <a:latin typeface="Calibri" panose="020F0502020204030204"/>
                <a:ea typeface="+mn-ea"/>
                <a:cs typeface="Arial" panose="020B0604020202020204" pitchFamily="34" charset="0"/>
              </a:rPr>
              <a:t>Troy Horsley</a:t>
            </a:r>
          </a:p>
        </p:txBody>
      </p:sp>
      <p:sp>
        <p:nvSpPr>
          <p:cNvPr id="8" name="TextBox 7">
            <a:extLst>
              <a:ext uri="{FF2B5EF4-FFF2-40B4-BE49-F238E27FC236}">
                <a16:creationId xmlns:a16="http://schemas.microsoft.com/office/drawing/2014/main" id="{06510774-6098-4CC5-CC30-AC72CA735482}"/>
              </a:ext>
            </a:extLst>
          </p:cNvPr>
          <p:cNvSpPr txBox="1"/>
          <p:nvPr/>
        </p:nvSpPr>
        <p:spPr>
          <a:xfrm>
            <a:off x="1" y="4486692"/>
            <a:ext cx="12192000" cy="338554"/>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40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rPr>
              <a:t>Sergeant-at-arms</a:t>
            </a:r>
          </a:p>
        </p:txBody>
      </p:sp>
    </p:spTree>
    <p:extLst>
      <p:ext uri="{BB962C8B-B14F-4D97-AF65-F5344CB8AC3E}">
        <p14:creationId xmlns:p14="http://schemas.microsoft.com/office/powerpoint/2010/main" val="1801852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B165BF-F564-5FBA-E04E-1B0B4AD5F397}"/>
              </a:ext>
            </a:extLst>
          </p:cNvPr>
          <p:cNvSpPr txBox="1"/>
          <p:nvPr/>
        </p:nvSpPr>
        <p:spPr>
          <a:xfrm>
            <a:off x="279918" y="278599"/>
            <a:ext cx="1191208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467F"/>
                </a:solidFill>
                <a:effectLst/>
                <a:uLnTx/>
                <a:uFillTx/>
                <a:latin typeface="Calibri" panose="020F0502020204030204"/>
                <a:ea typeface="+mn-ea"/>
                <a:cs typeface="Arial" panose="020B0604020202020204" pitchFamily="34" charset="0"/>
              </a:rPr>
              <a:t>Sgt-at-Arms </a:t>
            </a:r>
            <a:r>
              <a:rPr kumimoji="0" lang="en-US" sz="6000" b="0" i="0" u="none" strike="noStrike" kern="1200" cap="none" spc="0" normalizeH="0" baseline="0" noProof="0" dirty="0">
                <a:ln>
                  <a:noFill/>
                </a:ln>
                <a:solidFill>
                  <a:srgbClr val="00467F"/>
                </a:solidFill>
                <a:effectLst/>
                <a:uLnTx/>
                <a:uFillTx/>
                <a:latin typeface="Calibri Light" panose="020F0302020204030204"/>
                <a:ea typeface="+mn-ea"/>
                <a:cs typeface="Arial" panose="020B0604020202020204" pitchFamily="34" charset="0"/>
              </a:rPr>
              <a:t>|</a:t>
            </a:r>
            <a:r>
              <a:rPr kumimoji="0" lang="en-US" sz="60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rPr>
              <a:t> </a:t>
            </a:r>
            <a:r>
              <a:rPr kumimoji="0" lang="en-US" sz="48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rPr>
              <a:t>POW/MIA</a:t>
            </a:r>
            <a:endParaRPr kumimoji="0" lang="en-US" sz="60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endParaRPr>
          </a:p>
        </p:txBody>
      </p:sp>
      <p:sp>
        <p:nvSpPr>
          <p:cNvPr id="3" name="TextBox 2">
            <a:extLst>
              <a:ext uri="{FF2B5EF4-FFF2-40B4-BE49-F238E27FC236}">
                <a16:creationId xmlns:a16="http://schemas.microsoft.com/office/drawing/2014/main" id="{1C036B21-1515-D918-D6C1-25F1C3D138FA}"/>
              </a:ext>
            </a:extLst>
          </p:cNvPr>
          <p:cNvSpPr txBox="1"/>
          <p:nvPr/>
        </p:nvSpPr>
        <p:spPr>
          <a:xfrm>
            <a:off x="646414" y="2219438"/>
            <a:ext cx="10899172" cy="2419124"/>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600"/>
              </a:spcAft>
              <a:buClr>
                <a:srgbClr val="FBC02D"/>
              </a:buClr>
              <a:buSzTx/>
              <a:buFontTx/>
              <a:buNone/>
              <a:tabLst/>
              <a:defRPr/>
            </a:pPr>
            <a:r>
              <a:rPr kumimoji="0" lang="en-US"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Resolution 288, adopted at the Legion’s 67th National Convention, calls for a POW/MIA empty chair to be placed at all official meetings of The American Legion as a physical symbol of the many American POW/MIAs still unaccounted for from all wars and conflicts involving the United States of America. This is a reminder for all of us to spare no effort to secure the release of any American prisoners from captivity, the repatriation of the remains of those who died bravely in defense of liberty, and a full accounting of those missing. Let us rededicate ourselves to this vital endeavor.”</a:t>
            </a:r>
          </a:p>
        </p:txBody>
      </p:sp>
    </p:spTree>
    <p:extLst>
      <p:ext uri="{BB962C8B-B14F-4D97-AF65-F5344CB8AC3E}">
        <p14:creationId xmlns:p14="http://schemas.microsoft.com/office/powerpoint/2010/main" val="3437458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F355E4A-EBEC-4706-E0F1-61B596FF7E7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F5FC623-1B2E-9031-49D5-5629FF06F103}"/>
              </a:ext>
            </a:extLst>
          </p:cNvPr>
          <p:cNvSpPr txBox="1"/>
          <p:nvPr/>
        </p:nvSpPr>
        <p:spPr>
          <a:xfrm>
            <a:off x="279918" y="278599"/>
            <a:ext cx="1191208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467F"/>
                </a:solidFill>
                <a:effectLst/>
                <a:uLnTx/>
                <a:uFillTx/>
                <a:latin typeface="Calibri" panose="020F0502020204030204"/>
                <a:ea typeface="+mn-ea"/>
                <a:cs typeface="Arial" panose="020B0604020202020204" pitchFamily="34" charset="0"/>
              </a:rPr>
              <a:t>Sgt-at-Arms </a:t>
            </a:r>
            <a:r>
              <a:rPr kumimoji="0" lang="en-US" sz="6000" b="0" i="0" u="none" strike="noStrike" kern="1200" cap="none" spc="0" normalizeH="0" baseline="0" noProof="0" dirty="0">
                <a:ln>
                  <a:noFill/>
                </a:ln>
                <a:solidFill>
                  <a:srgbClr val="00467F"/>
                </a:solidFill>
                <a:effectLst/>
                <a:uLnTx/>
                <a:uFillTx/>
                <a:latin typeface="Calibri Light" panose="020F0302020204030204"/>
                <a:ea typeface="+mn-ea"/>
                <a:cs typeface="Arial" panose="020B0604020202020204" pitchFamily="34" charset="0"/>
              </a:rPr>
              <a:t>|</a:t>
            </a:r>
            <a:r>
              <a:rPr kumimoji="0" lang="en-US" sz="60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rPr>
              <a:t> </a:t>
            </a:r>
            <a:r>
              <a:rPr lang="en-US" sz="4800" dirty="0">
                <a:solidFill>
                  <a:srgbClr val="E7E6E6">
                    <a:lumMod val="25000"/>
                  </a:srgbClr>
                </a:solidFill>
                <a:latin typeface="Calibri Light" panose="020F0302020204030204"/>
                <a:cs typeface="Arial" panose="020B0604020202020204" pitchFamily="34" charset="0"/>
              </a:rPr>
              <a:t>C</a:t>
            </a:r>
            <a:r>
              <a:rPr kumimoji="0" lang="en-US" sz="4800" b="0" i="0" u="none" strike="noStrike" kern="1200" cap="none" spc="0" normalizeH="0" baseline="0" noProof="0" dirty="0" err="1">
                <a:ln>
                  <a:noFill/>
                </a:ln>
                <a:solidFill>
                  <a:srgbClr val="E7E6E6">
                    <a:lumMod val="25000"/>
                  </a:srgbClr>
                </a:solidFill>
                <a:effectLst/>
                <a:uLnTx/>
                <a:uFillTx/>
                <a:latin typeface="Calibri Light" panose="020F0302020204030204"/>
                <a:ea typeface="+mn-ea"/>
                <a:cs typeface="Arial" panose="020B0604020202020204" pitchFamily="34" charset="0"/>
              </a:rPr>
              <a:t>alender</a:t>
            </a:r>
            <a:r>
              <a:rPr kumimoji="0" lang="en-US" sz="48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rPr>
              <a:t> of Events</a:t>
            </a:r>
            <a:endParaRPr kumimoji="0" lang="en-US" sz="60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endParaRPr>
          </a:p>
        </p:txBody>
      </p:sp>
      <p:pic>
        <p:nvPicPr>
          <p:cNvPr id="5" name="Picture 4" descr="Graphical user interface, text, application, email&#10;&#10;AI-generated content may be incorrect.">
            <a:extLst>
              <a:ext uri="{FF2B5EF4-FFF2-40B4-BE49-F238E27FC236}">
                <a16:creationId xmlns:a16="http://schemas.microsoft.com/office/drawing/2014/main" id="{E64441F9-DB7F-1199-0862-E585A72607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5474" y="1209675"/>
            <a:ext cx="8972551" cy="4791075"/>
          </a:xfrm>
          <a:prstGeom prst="rect">
            <a:avLst/>
          </a:prstGeom>
        </p:spPr>
      </p:pic>
    </p:spTree>
    <p:extLst>
      <p:ext uri="{BB962C8B-B14F-4D97-AF65-F5344CB8AC3E}">
        <p14:creationId xmlns:p14="http://schemas.microsoft.com/office/powerpoint/2010/main" val="2262626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B165BF-F564-5FBA-E04E-1B0B4AD5F397}"/>
              </a:ext>
            </a:extLst>
          </p:cNvPr>
          <p:cNvSpPr txBox="1"/>
          <p:nvPr/>
        </p:nvSpPr>
        <p:spPr>
          <a:xfrm>
            <a:off x="279918" y="254106"/>
            <a:ext cx="1191208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467F"/>
                </a:solidFill>
                <a:effectLst/>
                <a:uLnTx/>
                <a:uFillTx/>
                <a:latin typeface="Calibri" panose="020F0502020204030204"/>
                <a:ea typeface="+mn-ea"/>
                <a:cs typeface="Arial" panose="020B0604020202020204" pitchFamily="34" charset="0"/>
              </a:rPr>
              <a:t>Sgt-at-Arms </a:t>
            </a:r>
            <a:r>
              <a:rPr kumimoji="0" lang="en-US" sz="6000" b="0" i="0" u="none" strike="noStrike" kern="1200" cap="none" spc="0" normalizeH="0" baseline="0" noProof="0" dirty="0">
                <a:ln>
                  <a:noFill/>
                </a:ln>
                <a:solidFill>
                  <a:srgbClr val="00467F"/>
                </a:solidFill>
                <a:effectLst/>
                <a:uLnTx/>
                <a:uFillTx/>
                <a:latin typeface="Calibri Light" panose="020F0302020204030204"/>
                <a:ea typeface="+mn-ea"/>
                <a:cs typeface="Arial" panose="020B0604020202020204" pitchFamily="34" charset="0"/>
              </a:rPr>
              <a:t>|</a:t>
            </a:r>
            <a:r>
              <a:rPr kumimoji="0" lang="en-US" sz="60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rPr>
              <a:t> </a:t>
            </a:r>
            <a:r>
              <a:rPr kumimoji="0" lang="en-US" sz="48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rPr>
              <a:t>Agenda</a:t>
            </a:r>
            <a:endParaRPr kumimoji="0" lang="en-US" sz="60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endParaRPr>
          </a:p>
        </p:txBody>
      </p:sp>
      <p:pic>
        <p:nvPicPr>
          <p:cNvPr id="5" name="Picture 4" descr="A picture containing text&#10;&#10;AI-generated content may be incorrect.">
            <a:extLst>
              <a:ext uri="{FF2B5EF4-FFF2-40B4-BE49-F238E27FC236}">
                <a16:creationId xmlns:a16="http://schemas.microsoft.com/office/drawing/2014/main" id="{F8375FD8-CA70-71A3-D6AF-12FB77F6ED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3443" y="1142680"/>
            <a:ext cx="4843033" cy="5078505"/>
          </a:xfrm>
          <a:prstGeom prst="rect">
            <a:avLst/>
          </a:prstGeom>
        </p:spPr>
      </p:pic>
    </p:spTree>
    <p:extLst>
      <p:ext uri="{BB962C8B-B14F-4D97-AF65-F5344CB8AC3E}">
        <p14:creationId xmlns:p14="http://schemas.microsoft.com/office/powerpoint/2010/main" val="4185147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B165BF-F564-5FBA-E04E-1B0B4AD5F397}"/>
              </a:ext>
            </a:extLst>
          </p:cNvPr>
          <p:cNvSpPr txBox="1"/>
          <p:nvPr/>
        </p:nvSpPr>
        <p:spPr>
          <a:xfrm>
            <a:off x="279918" y="278599"/>
            <a:ext cx="1191208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467F"/>
                </a:solidFill>
                <a:effectLst/>
                <a:uLnTx/>
                <a:uFillTx/>
                <a:latin typeface="Calibri" panose="020F0502020204030204"/>
                <a:ea typeface="+mn-ea"/>
                <a:cs typeface="Arial" panose="020B0604020202020204" pitchFamily="34" charset="0"/>
              </a:rPr>
              <a:t>Sgt-at-Arms </a:t>
            </a:r>
            <a:r>
              <a:rPr kumimoji="0" lang="en-US" sz="6000" b="0" i="0" u="none" strike="noStrike" kern="1200" cap="none" spc="0" normalizeH="0" baseline="0" noProof="0" dirty="0">
                <a:ln>
                  <a:noFill/>
                </a:ln>
                <a:solidFill>
                  <a:srgbClr val="00467F"/>
                </a:solidFill>
                <a:effectLst/>
                <a:uLnTx/>
                <a:uFillTx/>
                <a:latin typeface="Calibri Light" panose="020F0302020204030204"/>
                <a:ea typeface="+mn-ea"/>
                <a:cs typeface="Arial" panose="020B0604020202020204" pitchFamily="34" charset="0"/>
              </a:rPr>
              <a:t>|</a:t>
            </a:r>
            <a:r>
              <a:rPr kumimoji="0" lang="en-US" sz="60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rPr>
              <a:t> </a:t>
            </a:r>
            <a:r>
              <a:rPr kumimoji="0" lang="en-US" sz="48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rPr>
              <a:t>Check List</a:t>
            </a:r>
            <a:endParaRPr kumimoji="0" lang="en-US" sz="60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endParaRPr>
          </a:p>
        </p:txBody>
      </p:sp>
      <p:sp>
        <p:nvSpPr>
          <p:cNvPr id="3" name="TextBox 2">
            <a:extLst>
              <a:ext uri="{FF2B5EF4-FFF2-40B4-BE49-F238E27FC236}">
                <a16:creationId xmlns:a16="http://schemas.microsoft.com/office/drawing/2014/main" id="{1C036B21-1515-D918-D6C1-25F1C3D138FA}"/>
              </a:ext>
            </a:extLst>
          </p:cNvPr>
          <p:cNvSpPr txBox="1"/>
          <p:nvPr/>
        </p:nvSpPr>
        <p:spPr>
          <a:xfrm>
            <a:off x="646414" y="1496163"/>
            <a:ext cx="10899172" cy="3865674"/>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600"/>
              </a:spcAft>
              <a:buClr>
                <a:srgbClr val="FBC02D"/>
              </a:buClr>
              <a:buSzTx/>
              <a:buFontTx/>
              <a:buNone/>
              <a:tabLst/>
              <a:defRPr/>
            </a:pPr>
            <a:endParaRPr kumimoji="0" lang="en-US"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90000"/>
              </a:lnSpc>
              <a:spcBef>
                <a:spcPts val="0"/>
              </a:spcBef>
              <a:spcAft>
                <a:spcPts val="600"/>
              </a:spcAft>
              <a:buClr>
                <a:srgbClr val="FBC02D"/>
              </a:buClr>
              <a:buSzTx/>
              <a:buFontTx/>
              <a:buNone/>
              <a:tabLst/>
              <a:defRPr/>
            </a:pPr>
            <a:r>
              <a:rPr kumimoji="0" lang="en-US" sz="3600" b="1"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Make a Guest checklist for legion officers</a:t>
            </a:r>
          </a:p>
          <a:p>
            <a:pPr marL="0" marR="0" lvl="0" indent="0" algn="ctr" defTabSz="914400" rtl="0" eaLnBrk="1" fontAlgn="auto" latinLnBrk="0" hangingPunct="1">
              <a:lnSpc>
                <a:spcPct val="90000"/>
              </a:lnSpc>
              <a:spcBef>
                <a:spcPts val="0"/>
              </a:spcBef>
              <a:spcAft>
                <a:spcPts val="600"/>
              </a:spcAft>
              <a:buClr>
                <a:srgbClr val="FBC02D"/>
              </a:buClr>
              <a:buSzTx/>
              <a:buFontTx/>
              <a:buNone/>
              <a:tabLst/>
              <a:defRPr/>
            </a:pPr>
            <a:endParaRPr kumimoji="0" lang="en-US"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90000"/>
              </a:lnSpc>
              <a:spcBef>
                <a:spcPts val="0"/>
              </a:spcBef>
              <a:spcAft>
                <a:spcPts val="600"/>
              </a:spcAft>
              <a:buClr>
                <a:srgbClr val="FBC02D"/>
              </a:buClr>
              <a:buSzTx/>
              <a:buFontTx/>
              <a:buNone/>
              <a:tabLst/>
              <a:defRPr/>
            </a:pPr>
            <a:r>
              <a:rPr kumimoji="0" lang="en-US" sz="2400" b="1"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For Department Officers go to</a:t>
            </a:r>
          </a:p>
          <a:p>
            <a:pPr marL="0" marR="0" lvl="0" indent="0" algn="ctr" defTabSz="914400" rtl="0" eaLnBrk="1" fontAlgn="auto" latinLnBrk="0" hangingPunct="1">
              <a:lnSpc>
                <a:spcPct val="90000"/>
              </a:lnSpc>
              <a:spcBef>
                <a:spcPts val="0"/>
              </a:spcBef>
              <a:spcAft>
                <a:spcPts val="600"/>
              </a:spcAft>
              <a:buClr>
                <a:srgbClr val="FBC02D"/>
              </a:buClr>
              <a:buSzTx/>
              <a:buFontTx/>
              <a:buNone/>
              <a:tabLst/>
              <a:defRPr/>
            </a:pPr>
            <a:r>
              <a:rPr kumimoji="0" lang="en-US"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 Department | Florida American Legion (</a:t>
            </a:r>
            <a:r>
              <a:rPr kumimoji="0" lang="en-US" sz="2400" b="0" i="0" u="sng"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floridalegion.org</a:t>
            </a:r>
            <a:r>
              <a:rPr kumimoji="0" lang="en-US"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 	</a:t>
            </a:r>
          </a:p>
          <a:p>
            <a:pPr marL="0" marR="0" lvl="0" indent="0" algn="ctr" defTabSz="914400" rtl="0" eaLnBrk="1" fontAlgn="auto" latinLnBrk="0" hangingPunct="1">
              <a:lnSpc>
                <a:spcPct val="90000"/>
              </a:lnSpc>
              <a:spcBef>
                <a:spcPts val="0"/>
              </a:spcBef>
              <a:spcAft>
                <a:spcPts val="600"/>
              </a:spcAft>
              <a:buClr>
                <a:srgbClr val="FBC02D"/>
              </a:buClr>
              <a:buSzTx/>
              <a:buFontTx/>
              <a:buNone/>
              <a:tabLst/>
              <a:defRPr/>
            </a:pPr>
            <a:r>
              <a:rPr kumimoji="0" lang="en-US"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You will find officers/area/district commanders and chairs</a:t>
            </a:r>
          </a:p>
          <a:p>
            <a:pPr marL="0" marR="0" lvl="0" indent="0" algn="ctr" defTabSz="914400" rtl="0" eaLnBrk="1" fontAlgn="auto" latinLnBrk="0" hangingPunct="1">
              <a:lnSpc>
                <a:spcPct val="90000"/>
              </a:lnSpc>
              <a:spcBef>
                <a:spcPts val="0"/>
              </a:spcBef>
              <a:spcAft>
                <a:spcPts val="600"/>
              </a:spcAft>
              <a:buClr>
                <a:srgbClr val="FBC02D"/>
              </a:buClr>
              <a:buSzTx/>
              <a:buFontTx/>
              <a:buNone/>
              <a:tabLst/>
              <a:defRPr/>
            </a:pPr>
            <a:endParaRPr kumimoji="0" lang="en-US"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90000"/>
              </a:lnSpc>
              <a:spcBef>
                <a:spcPts val="0"/>
              </a:spcBef>
              <a:spcAft>
                <a:spcPts val="600"/>
              </a:spcAft>
              <a:buClr>
                <a:srgbClr val="FBC02D"/>
              </a:buClr>
              <a:buSzTx/>
              <a:buFontTx/>
              <a:buNone/>
              <a:tabLst/>
              <a:defRPr/>
            </a:pPr>
            <a:r>
              <a:rPr kumimoji="0" lang="en-US" sz="2400" b="1"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For National Officers go to</a:t>
            </a:r>
          </a:p>
          <a:p>
            <a:pPr marL="0" marR="0" lvl="0" indent="0" algn="ctr" defTabSz="914400" rtl="0" eaLnBrk="1" fontAlgn="auto" latinLnBrk="0" hangingPunct="1">
              <a:lnSpc>
                <a:spcPct val="90000"/>
              </a:lnSpc>
              <a:spcBef>
                <a:spcPts val="0"/>
              </a:spcBef>
              <a:spcAft>
                <a:spcPts val="600"/>
              </a:spcAft>
              <a:buClr>
                <a:srgbClr val="FBC02D"/>
              </a:buClr>
              <a:buSzTx/>
              <a:buFontTx/>
              <a:buNone/>
              <a:tabLst/>
              <a:defRPr/>
            </a:pPr>
            <a:r>
              <a:rPr kumimoji="0" lang="en-US" sz="2400" b="0" i="0" u="sng"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https://www.legion.org/about/leadership</a:t>
            </a:r>
          </a:p>
        </p:txBody>
      </p:sp>
    </p:spTree>
    <p:extLst>
      <p:ext uri="{BB962C8B-B14F-4D97-AF65-F5344CB8AC3E}">
        <p14:creationId xmlns:p14="http://schemas.microsoft.com/office/powerpoint/2010/main" val="1561890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059FAE7-1CE9-3AD8-B052-F0BE96EDAFA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C002DD2-C300-8AEF-63EC-67A49B6DD00D}"/>
              </a:ext>
            </a:extLst>
          </p:cNvPr>
          <p:cNvSpPr txBox="1"/>
          <p:nvPr/>
        </p:nvSpPr>
        <p:spPr>
          <a:xfrm>
            <a:off x="279918" y="278599"/>
            <a:ext cx="1191208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467F"/>
                </a:solidFill>
                <a:effectLst/>
                <a:uLnTx/>
                <a:uFillTx/>
                <a:latin typeface="Calibri" panose="020F0502020204030204"/>
                <a:ea typeface="+mn-ea"/>
                <a:cs typeface="Arial" panose="020B0604020202020204" pitchFamily="34" charset="0"/>
              </a:rPr>
              <a:t>Sgt-at-Arms </a:t>
            </a:r>
            <a:r>
              <a:rPr kumimoji="0" lang="en-US" sz="6000" b="0" i="0" u="none" strike="noStrike" kern="1200" cap="none" spc="0" normalizeH="0" baseline="0" noProof="0" dirty="0">
                <a:ln>
                  <a:noFill/>
                </a:ln>
                <a:solidFill>
                  <a:srgbClr val="00467F"/>
                </a:solidFill>
                <a:effectLst/>
                <a:uLnTx/>
                <a:uFillTx/>
                <a:latin typeface="Calibri Light" panose="020F0302020204030204"/>
                <a:ea typeface="+mn-ea"/>
                <a:cs typeface="Arial" panose="020B0604020202020204" pitchFamily="34" charset="0"/>
              </a:rPr>
              <a:t>|</a:t>
            </a:r>
            <a:r>
              <a:rPr kumimoji="0" lang="en-US" sz="60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rPr>
              <a:t> </a:t>
            </a:r>
            <a:r>
              <a:rPr kumimoji="0" lang="en-US" sz="48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rPr>
              <a:t>Department page</a:t>
            </a:r>
            <a:endParaRPr kumimoji="0" lang="en-US" sz="60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endParaRPr>
          </a:p>
        </p:txBody>
      </p:sp>
      <p:pic>
        <p:nvPicPr>
          <p:cNvPr id="5" name="Picture 4" descr="Graphical user interface, website&#10;&#10;AI-generated content may be incorrect.">
            <a:extLst>
              <a:ext uri="{FF2B5EF4-FFF2-40B4-BE49-F238E27FC236}">
                <a16:creationId xmlns:a16="http://schemas.microsoft.com/office/drawing/2014/main" id="{1C4A75D4-CECC-ECF8-6FD0-E8568B9850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4884" y="1152525"/>
            <a:ext cx="9582150" cy="5286375"/>
          </a:xfrm>
          <a:prstGeom prst="rect">
            <a:avLst/>
          </a:prstGeom>
        </p:spPr>
      </p:pic>
    </p:spTree>
    <p:extLst>
      <p:ext uri="{BB962C8B-B14F-4D97-AF65-F5344CB8AC3E}">
        <p14:creationId xmlns:p14="http://schemas.microsoft.com/office/powerpoint/2010/main" val="2395663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557AE14-2CE3-9CB4-17EE-C98F306A73E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700BF95-CACE-605C-F08B-429E489ECE46}"/>
              </a:ext>
            </a:extLst>
          </p:cNvPr>
          <p:cNvSpPr txBox="1"/>
          <p:nvPr/>
        </p:nvSpPr>
        <p:spPr>
          <a:xfrm>
            <a:off x="279918" y="278599"/>
            <a:ext cx="1191208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467F"/>
                </a:solidFill>
                <a:effectLst/>
                <a:uLnTx/>
                <a:uFillTx/>
                <a:latin typeface="Calibri" panose="020F0502020204030204"/>
                <a:ea typeface="+mn-ea"/>
                <a:cs typeface="Arial" panose="020B0604020202020204" pitchFamily="34" charset="0"/>
              </a:rPr>
              <a:t>Sgt-at-Arms </a:t>
            </a:r>
            <a:r>
              <a:rPr kumimoji="0" lang="en-US" sz="6000" b="0" i="0" u="none" strike="noStrike" kern="1200" cap="none" spc="0" normalizeH="0" baseline="0" noProof="0" dirty="0">
                <a:ln>
                  <a:noFill/>
                </a:ln>
                <a:solidFill>
                  <a:srgbClr val="00467F"/>
                </a:solidFill>
                <a:effectLst/>
                <a:uLnTx/>
                <a:uFillTx/>
                <a:latin typeface="Calibri Light" panose="020F0302020204030204"/>
                <a:ea typeface="+mn-ea"/>
                <a:cs typeface="Arial" panose="020B0604020202020204" pitchFamily="34" charset="0"/>
              </a:rPr>
              <a:t>|</a:t>
            </a:r>
            <a:r>
              <a:rPr kumimoji="0" lang="en-US" sz="60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rPr>
              <a:t> </a:t>
            </a:r>
            <a:r>
              <a:rPr kumimoji="0" lang="en-US" sz="48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rPr>
              <a:t>National page</a:t>
            </a:r>
            <a:endParaRPr kumimoji="0" lang="en-US" sz="60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endParaRPr>
          </a:p>
        </p:txBody>
      </p:sp>
      <p:pic>
        <p:nvPicPr>
          <p:cNvPr id="4" name="Picture 3" descr="Graphical user interface, website&#10;&#10;AI-generated content may be incorrect.">
            <a:extLst>
              <a:ext uri="{FF2B5EF4-FFF2-40B4-BE49-F238E27FC236}">
                <a16:creationId xmlns:a16="http://schemas.microsoft.com/office/drawing/2014/main" id="{05291B27-3318-4D8E-CA63-C407FD8D54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18" y="1209675"/>
            <a:ext cx="11001375" cy="5010150"/>
          </a:xfrm>
          <a:prstGeom prst="rect">
            <a:avLst/>
          </a:prstGeom>
        </p:spPr>
      </p:pic>
    </p:spTree>
    <p:extLst>
      <p:ext uri="{BB962C8B-B14F-4D97-AF65-F5344CB8AC3E}">
        <p14:creationId xmlns:p14="http://schemas.microsoft.com/office/powerpoint/2010/main" val="3643619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B165BF-F564-5FBA-E04E-1B0B4AD5F397}"/>
              </a:ext>
            </a:extLst>
          </p:cNvPr>
          <p:cNvSpPr txBox="1"/>
          <p:nvPr/>
        </p:nvSpPr>
        <p:spPr>
          <a:xfrm>
            <a:off x="279918" y="278599"/>
            <a:ext cx="1191208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467F"/>
                </a:solidFill>
                <a:effectLst/>
                <a:uLnTx/>
                <a:uFillTx/>
                <a:latin typeface="Calibri" panose="020F0502020204030204"/>
                <a:ea typeface="+mn-ea"/>
                <a:cs typeface="Arial" panose="020B0604020202020204" pitchFamily="34" charset="0"/>
              </a:rPr>
              <a:t>Sgt-at-Arms </a:t>
            </a:r>
            <a:r>
              <a:rPr kumimoji="0" lang="en-US" sz="6000" b="0" i="0" u="none" strike="noStrike" kern="1200" cap="none" spc="0" normalizeH="0" baseline="0" noProof="0" dirty="0">
                <a:ln>
                  <a:noFill/>
                </a:ln>
                <a:solidFill>
                  <a:srgbClr val="00467F"/>
                </a:solidFill>
                <a:effectLst/>
                <a:uLnTx/>
                <a:uFillTx/>
                <a:latin typeface="Calibri Light" panose="020F0302020204030204"/>
                <a:ea typeface="+mn-ea"/>
                <a:cs typeface="Arial" panose="020B0604020202020204" pitchFamily="34" charset="0"/>
              </a:rPr>
              <a:t>|</a:t>
            </a:r>
            <a:r>
              <a:rPr kumimoji="0" lang="en-US" sz="60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rPr>
              <a:t> </a:t>
            </a:r>
            <a:r>
              <a:rPr kumimoji="0" lang="en-US" sz="48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rPr>
              <a:t>Guest list</a:t>
            </a:r>
            <a:endParaRPr kumimoji="0" lang="en-US" sz="60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endParaRPr>
          </a:p>
        </p:txBody>
      </p:sp>
      <p:pic>
        <p:nvPicPr>
          <p:cNvPr id="4" name="Picture 3">
            <a:extLst>
              <a:ext uri="{FF2B5EF4-FFF2-40B4-BE49-F238E27FC236}">
                <a16:creationId xmlns:a16="http://schemas.microsoft.com/office/drawing/2014/main" id="{4E1668B1-608F-51A2-68B9-44917BDBEFE7}"/>
              </a:ext>
            </a:extLst>
          </p:cNvPr>
          <p:cNvPicPr>
            <a:picLocks noChangeAspect="1"/>
          </p:cNvPicPr>
          <p:nvPr/>
        </p:nvPicPr>
        <p:blipFill>
          <a:blip r:embed="rId3"/>
          <a:stretch>
            <a:fillRect/>
          </a:stretch>
        </p:blipFill>
        <p:spPr>
          <a:xfrm>
            <a:off x="2971801" y="1283021"/>
            <a:ext cx="5068992" cy="4689153"/>
          </a:xfrm>
          <a:prstGeom prst="rect">
            <a:avLst/>
          </a:prstGeom>
        </p:spPr>
      </p:pic>
    </p:spTree>
    <p:extLst>
      <p:ext uri="{BB962C8B-B14F-4D97-AF65-F5344CB8AC3E}">
        <p14:creationId xmlns:p14="http://schemas.microsoft.com/office/powerpoint/2010/main" val="3396198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B165BF-F564-5FBA-E04E-1B0B4AD5F397}"/>
              </a:ext>
            </a:extLst>
          </p:cNvPr>
          <p:cNvSpPr txBox="1"/>
          <p:nvPr/>
        </p:nvSpPr>
        <p:spPr>
          <a:xfrm>
            <a:off x="279918" y="278599"/>
            <a:ext cx="1191208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467F"/>
                </a:solidFill>
                <a:effectLst/>
                <a:uLnTx/>
                <a:uFillTx/>
                <a:latin typeface="Calibri" panose="020F0502020204030204"/>
                <a:ea typeface="+mn-ea"/>
                <a:cs typeface="Arial" panose="020B0604020202020204" pitchFamily="34" charset="0"/>
              </a:rPr>
              <a:t>Sgt-at-Arms </a:t>
            </a:r>
            <a:r>
              <a:rPr kumimoji="0" lang="en-US" sz="6000" b="0" i="0" u="none" strike="noStrike" kern="1200" cap="none" spc="0" normalizeH="0" baseline="0" noProof="0" dirty="0">
                <a:ln>
                  <a:noFill/>
                </a:ln>
                <a:solidFill>
                  <a:srgbClr val="00467F"/>
                </a:solidFill>
                <a:effectLst/>
                <a:uLnTx/>
                <a:uFillTx/>
                <a:latin typeface="Calibri Light" panose="020F0302020204030204"/>
                <a:ea typeface="+mn-ea"/>
                <a:cs typeface="Arial" panose="020B0604020202020204" pitchFamily="34" charset="0"/>
              </a:rPr>
              <a:t>|</a:t>
            </a:r>
            <a:r>
              <a:rPr kumimoji="0" lang="en-US" sz="60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rPr>
              <a:t> </a:t>
            </a:r>
            <a:r>
              <a:rPr kumimoji="0" lang="en-US" sz="48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rPr>
              <a:t>Guests</a:t>
            </a:r>
            <a:endParaRPr kumimoji="0" lang="en-US" sz="60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endParaRPr>
          </a:p>
        </p:txBody>
      </p:sp>
      <p:sp>
        <p:nvSpPr>
          <p:cNvPr id="3" name="TextBox 2">
            <a:extLst>
              <a:ext uri="{FF2B5EF4-FFF2-40B4-BE49-F238E27FC236}">
                <a16:creationId xmlns:a16="http://schemas.microsoft.com/office/drawing/2014/main" id="{1C036B21-1515-D918-D6C1-25F1C3D138FA}"/>
              </a:ext>
            </a:extLst>
          </p:cNvPr>
          <p:cNvSpPr txBox="1"/>
          <p:nvPr/>
        </p:nvSpPr>
        <p:spPr>
          <a:xfrm>
            <a:off x="646414" y="1773971"/>
            <a:ext cx="10899172" cy="6463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600"/>
              </a:spcAft>
              <a:buClr>
                <a:srgbClr val="FBC02D"/>
              </a:buClr>
              <a:buSzTx/>
              <a:buFontTx/>
              <a:buNone/>
              <a:tabLst/>
              <a:defRPr/>
            </a:pPr>
            <a:r>
              <a:rPr kumimoji="0" lang="en-US" sz="4000" b="1"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Order of Guest Introductions for Meetings</a:t>
            </a:r>
            <a:endParaRPr kumimoji="0" lang="en-US"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endParaRPr>
          </a:p>
        </p:txBody>
      </p:sp>
      <p:sp>
        <p:nvSpPr>
          <p:cNvPr id="4" name="TextBox 3">
            <a:extLst>
              <a:ext uri="{FF2B5EF4-FFF2-40B4-BE49-F238E27FC236}">
                <a16:creationId xmlns:a16="http://schemas.microsoft.com/office/drawing/2014/main" id="{99C3BAA8-33D4-7E28-F2E4-86B53C91B725}"/>
              </a:ext>
            </a:extLst>
          </p:cNvPr>
          <p:cNvSpPr txBox="1"/>
          <p:nvPr/>
        </p:nvSpPr>
        <p:spPr>
          <a:xfrm>
            <a:off x="634882" y="2488504"/>
            <a:ext cx="11202154" cy="3877985"/>
          </a:xfrm>
          <a:prstGeom prst="rect">
            <a:avLst/>
          </a:prstGeom>
          <a:noFill/>
        </p:spPr>
        <p:txBody>
          <a:bodyPr wrap="square" rtlCol="0">
            <a:spAutoFit/>
          </a:bodyPr>
          <a:lstStyle/>
          <a:p>
            <a:pPr marL="457200" marR="0" lvl="0" indent="-457200" algn="l" defTabSz="914400" rtl="0" eaLnBrk="1" fontAlgn="auto" latinLnBrk="0" hangingPunct="1">
              <a:lnSpc>
                <a:spcPct val="90000"/>
              </a:lnSpc>
              <a:spcBef>
                <a:spcPts val="0"/>
              </a:spcBef>
              <a:spcAft>
                <a:spcPts val="600"/>
              </a:spcAft>
              <a:buClr>
                <a:srgbClr val="FBC02D"/>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Are generally done in order of rank within the organization, from low to high:</a:t>
            </a:r>
          </a:p>
          <a:p>
            <a:pPr marL="457200" marR="0" lvl="0" indent="-457200" algn="l" defTabSz="914400" rtl="0" eaLnBrk="1" fontAlgn="auto" latinLnBrk="0" hangingPunct="1">
              <a:lnSpc>
                <a:spcPct val="90000"/>
              </a:lnSpc>
              <a:spcBef>
                <a:spcPts val="0"/>
              </a:spcBef>
              <a:spcAft>
                <a:spcPts val="600"/>
              </a:spcAft>
              <a:buClr>
                <a:srgbClr val="FBC02D"/>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Local dignitaries, non-American Legion guests S.A.L. Officers - Local, District, Department, National</a:t>
            </a:r>
          </a:p>
          <a:p>
            <a:pPr marL="457200" marR="0" lvl="0" indent="-457200" algn="l" defTabSz="914400" rtl="0" eaLnBrk="1" fontAlgn="auto" latinLnBrk="0" hangingPunct="1">
              <a:lnSpc>
                <a:spcPct val="90000"/>
              </a:lnSpc>
              <a:spcBef>
                <a:spcPts val="0"/>
              </a:spcBef>
              <a:spcAft>
                <a:spcPts val="600"/>
              </a:spcAft>
              <a:buClr>
                <a:srgbClr val="FBC02D"/>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Auxiliary Officers -Local District, Department, National</a:t>
            </a:r>
          </a:p>
          <a:p>
            <a:pPr marL="457200" marR="0" lvl="0" indent="-457200" algn="l" defTabSz="914400" rtl="0" eaLnBrk="1" fontAlgn="auto" latinLnBrk="0" hangingPunct="1">
              <a:lnSpc>
                <a:spcPct val="90000"/>
              </a:lnSpc>
              <a:spcBef>
                <a:spcPts val="0"/>
              </a:spcBef>
              <a:spcAft>
                <a:spcPts val="600"/>
              </a:spcAft>
              <a:buClr>
                <a:srgbClr val="FBC02D"/>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American Legion Officers -Local, District, Department, National American Legion</a:t>
            </a:r>
          </a:p>
          <a:p>
            <a:pPr marL="457200" marR="0" lvl="0" indent="-457200" algn="l" defTabSz="914400" rtl="0" eaLnBrk="1" fontAlgn="auto" latinLnBrk="0" hangingPunct="1">
              <a:lnSpc>
                <a:spcPct val="90000"/>
              </a:lnSpc>
              <a:spcBef>
                <a:spcPts val="0"/>
              </a:spcBef>
              <a:spcAft>
                <a:spcPts val="600"/>
              </a:spcAft>
              <a:buClr>
                <a:srgbClr val="FBC02D"/>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American Legion Chairs</a:t>
            </a:r>
          </a:p>
          <a:p>
            <a:pPr marL="457200" marR="0" lvl="0" indent="-457200" algn="l" defTabSz="914400" rtl="0" eaLnBrk="1" fontAlgn="auto" latinLnBrk="0" hangingPunct="1">
              <a:lnSpc>
                <a:spcPct val="90000"/>
              </a:lnSpc>
              <a:spcBef>
                <a:spcPts val="0"/>
              </a:spcBef>
              <a:spcAft>
                <a:spcPts val="600"/>
              </a:spcAft>
              <a:buClr>
                <a:srgbClr val="FBC02D"/>
              </a:buClr>
              <a:buSzTx/>
              <a:buFont typeface="Wingdings" panose="05000000000000000000" pitchFamily="2" charset="2"/>
              <a:buChar char="«"/>
              <a:tabLst/>
              <a:defRPr/>
            </a:pPr>
            <a:r>
              <a:rPr lang="en-US" sz="2400" dirty="0">
                <a:effectLst/>
                <a:ea typeface="Calibri" panose="020F0502020204030204" pitchFamily="34" charset="0"/>
              </a:rPr>
              <a:t>A national executive committeeman (NEC) or alternate NEC (NECA) should be introduced immediately before the department commander.</a:t>
            </a:r>
          </a:p>
          <a:p>
            <a:pPr marL="457200" marR="0" lvl="0" indent="-457200" algn="l" defTabSz="914400" rtl="0" eaLnBrk="1" fontAlgn="auto" latinLnBrk="0" hangingPunct="1">
              <a:lnSpc>
                <a:spcPct val="90000"/>
              </a:lnSpc>
              <a:spcBef>
                <a:spcPts val="0"/>
              </a:spcBef>
              <a:spcAft>
                <a:spcPts val="600"/>
              </a:spcAft>
              <a:buClr>
                <a:srgbClr val="FBC02D"/>
              </a:buClr>
              <a:buSzTx/>
              <a:buFont typeface="Wingdings" panose="05000000000000000000" pitchFamily="2" charset="2"/>
              <a:buChar char="«"/>
              <a:tabLst/>
              <a:defRPr/>
            </a:pPr>
            <a:r>
              <a:rPr lang="en-US" sz="2400" dirty="0">
                <a:effectLst/>
                <a:ea typeface="Calibri" panose="020F0502020204030204" pitchFamily="34" charset="0"/>
              </a:rPr>
              <a:t>If it is a function of both The American Legion and the American Legion Auxiliary, the Auxiliary officers, dignitaries, etc., are introduced first.</a:t>
            </a:r>
            <a:endParaRPr kumimoji="0" lang="en-US"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830357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2DCF8E1-B507-0267-99D0-14C0BC1713D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6462538-046E-45FD-334E-85E3D50C594C}"/>
              </a:ext>
            </a:extLst>
          </p:cNvPr>
          <p:cNvSpPr txBox="1"/>
          <p:nvPr/>
        </p:nvSpPr>
        <p:spPr>
          <a:xfrm>
            <a:off x="279918" y="278599"/>
            <a:ext cx="1191208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467F"/>
                </a:solidFill>
                <a:effectLst/>
                <a:uLnTx/>
                <a:uFillTx/>
                <a:latin typeface="Calibri" panose="020F0502020204030204"/>
                <a:ea typeface="+mn-ea"/>
                <a:cs typeface="Arial" panose="020B0604020202020204" pitchFamily="34" charset="0"/>
              </a:rPr>
              <a:t>Sgt-at-Arms </a:t>
            </a:r>
            <a:r>
              <a:rPr kumimoji="0" lang="en-US" sz="6000" b="0" i="0" u="none" strike="noStrike" kern="1200" cap="none" spc="0" normalizeH="0" baseline="0" noProof="0" dirty="0">
                <a:ln>
                  <a:noFill/>
                </a:ln>
                <a:solidFill>
                  <a:srgbClr val="00467F"/>
                </a:solidFill>
                <a:effectLst/>
                <a:uLnTx/>
                <a:uFillTx/>
                <a:latin typeface="Calibri Light" panose="020F0302020204030204"/>
                <a:ea typeface="+mn-ea"/>
                <a:cs typeface="Arial" panose="020B0604020202020204" pitchFamily="34" charset="0"/>
              </a:rPr>
              <a:t>|</a:t>
            </a:r>
            <a:r>
              <a:rPr kumimoji="0" lang="en-US" sz="60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rPr>
              <a:t> </a:t>
            </a:r>
            <a:r>
              <a:rPr kumimoji="0" lang="en-US" sz="48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rPr>
              <a:t>Guest Protocol</a:t>
            </a:r>
            <a:endParaRPr kumimoji="0" lang="en-US" sz="60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endParaRPr>
          </a:p>
        </p:txBody>
      </p:sp>
      <p:sp>
        <p:nvSpPr>
          <p:cNvPr id="3" name="TextBox 2">
            <a:extLst>
              <a:ext uri="{FF2B5EF4-FFF2-40B4-BE49-F238E27FC236}">
                <a16:creationId xmlns:a16="http://schemas.microsoft.com/office/drawing/2014/main" id="{07D919A6-03C8-9E28-4452-507B2BDA75A5}"/>
              </a:ext>
            </a:extLst>
          </p:cNvPr>
          <p:cNvSpPr txBox="1"/>
          <p:nvPr/>
        </p:nvSpPr>
        <p:spPr>
          <a:xfrm>
            <a:off x="646414" y="1518197"/>
            <a:ext cx="10899172" cy="413343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600"/>
              </a:spcAft>
              <a:buClr>
                <a:srgbClr val="FBC02D"/>
              </a:buClr>
              <a:buSzTx/>
              <a:buFontTx/>
              <a:buNone/>
              <a:tabLst/>
              <a:defRPr/>
            </a:pPr>
            <a:r>
              <a:rPr kumimoji="0" lang="en-US"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Department Officers present should be given special recognition and the opportunity to extend greeting. The highest office that is present during the meeting should be given the proper respect by first: 3 Raps of the Gavel to get everyone to standing at attention and then stating</a:t>
            </a:r>
          </a:p>
          <a:p>
            <a:pPr marL="0" marR="0" lvl="0" indent="0" algn="ctr" defTabSz="914400" rtl="0" eaLnBrk="1" fontAlgn="auto" latinLnBrk="0" hangingPunct="1">
              <a:lnSpc>
                <a:spcPct val="90000"/>
              </a:lnSpc>
              <a:spcBef>
                <a:spcPts val="0"/>
              </a:spcBef>
              <a:spcAft>
                <a:spcPts val="600"/>
              </a:spcAft>
              <a:buClr>
                <a:srgbClr val="FBC02D"/>
              </a:buClr>
              <a:buSzTx/>
              <a:buFontTx/>
              <a:buNone/>
              <a:tabLst/>
              <a:defRPr/>
            </a:pPr>
            <a:r>
              <a:rPr kumimoji="0" lang="en-US"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the words:</a:t>
            </a:r>
          </a:p>
          <a:p>
            <a:pPr marL="0" marR="0" lvl="0" indent="0" algn="ctr" defTabSz="914400" rtl="0" eaLnBrk="1" fontAlgn="auto" latinLnBrk="0" hangingPunct="1">
              <a:lnSpc>
                <a:spcPct val="90000"/>
              </a:lnSpc>
              <a:spcBef>
                <a:spcPts val="0"/>
              </a:spcBef>
              <a:spcAft>
                <a:spcPts val="600"/>
              </a:spcAft>
              <a:buClr>
                <a:srgbClr val="FBC02D"/>
              </a:buClr>
              <a:buSzTx/>
              <a:buFontTx/>
              <a:buNone/>
              <a:tabLst/>
              <a:defRPr/>
            </a:pPr>
            <a:endParaRPr kumimoji="0" lang="en-US"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90000"/>
              </a:lnSpc>
              <a:spcBef>
                <a:spcPts val="0"/>
              </a:spcBef>
              <a:spcAft>
                <a:spcPts val="600"/>
              </a:spcAft>
              <a:buClr>
                <a:srgbClr val="FBC02D"/>
              </a:buClr>
              <a:buSzTx/>
              <a:buFontTx/>
              <a:buNone/>
              <a:tabLst/>
              <a:defRPr/>
            </a:pPr>
            <a:r>
              <a:rPr kumimoji="0" lang="en-US" sz="2400" b="0" i="1"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"We are delighted to have our "Department Commander", Jessica Moore, with us today, and we would be happy to hear from her." </a:t>
            </a:r>
          </a:p>
          <a:p>
            <a:pPr marL="0" marR="0" lvl="0" indent="0" algn="ctr" defTabSz="914400" rtl="0" eaLnBrk="1" fontAlgn="auto" latinLnBrk="0" hangingPunct="1">
              <a:lnSpc>
                <a:spcPct val="90000"/>
              </a:lnSpc>
              <a:spcBef>
                <a:spcPts val="0"/>
              </a:spcBef>
              <a:spcAft>
                <a:spcPts val="600"/>
              </a:spcAft>
              <a:buClr>
                <a:srgbClr val="FBC02D"/>
              </a:buClr>
              <a:buSzTx/>
              <a:buFontTx/>
              <a:buNone/>
              <a:tabLst/>
              <a:defRPr/>
            </a:pPr>
            <a:endParaRPr kumimoji="0" lang="en-US"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90000"/>
              </a:lnSpc>
              <a:spcBef>
                <a:spcPts val="0"/>
              </a:spcBef>
              <a:spcAft>
                <a:spcPts val="600"/>
              </a:spcAft>
              <a:buClr>
                <a:srgbClr val="FBC02D"/>
              </a:buClr>
              <a:buSzTx/>
              <a:buFontTx/>
              <a:buNone/>
              <a:tabLst/>
              <a:defRPr/>
            </a:pPr>
            <a:r>
              <a:rPr kumimoji="0" lang="en-US"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The Master of Ceremonies or the Commander introducing should start the Dignitary Clap so others will join in; (the Sergeant-at-Arms escorts them to the podium).</a:t>
            </a:r>
          </a:p>
        </p:txBody>
      </p:sp>
    </p:spTree>
    <p:extLst>
      <p:ext uri="{BB962C8B-B14F-4D97-AF65-F5344CB8AC3E}">
        <p14:creationId xmlns:p14="http://schemas.microsoft.com/office/powerpoint/2010/main" val="3932970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11C7EEB-0180-8B05-77B8-CB1A9C25D25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B456397-4DD0-90D7-F5A4-1E34BD62B2E0}"/>
              </a:ext>
            </a:extLst>
          </p:cNvPr>
          <p:cNvSpPr txBox="1"/>
          <p:nvPr/>
        </p:nvSpPr>
        <p:spPr>
          <a:xfrm>
            <a:off x="279918" y="278599"/>
            <a:ext cx="1191208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467F"/>
                </a:solidFill>
                <a:effectLst/>
                <a:uLnTx/>
                <a:uFillTx/>
                <a:latin typeface="Calibri" panose="020F0502020204030204"/>
                <a:ea typeface="+mn-ea"/>
                <a:cs typeface="Arial" panose="020B0604020202020204" pitchFamily="34" charset="0"/>
              </a:rPr>
              <a:t>Sgt-at-Arms </a:t>
            </a:r>
            <a:r>
              <a:rPr kumimoji="0" lang="en-US" sz="6000" b="0" i="0" u="none" strike="noStrike" kern="1200" cap="none" spc="0" normalizeH="0" baseline="0" noProof="0" dirty="0">
                <a:ln>
                  <a:noFill/>
                </a:ln>
                <a:solidFill>
                  <a:srgbClr val="00467F"/>
                </a:solidFill>
                <a:effectLst/>
                <a:uLnTx/>
                <a:uFillTx/>
                <a:latin typeface="Calibri Light" panose="020F0302020204030204"/>
                <a:ea typeface="+mn-ea"/>
                <a:cs typeface="Arial" panose="020B0604020202020204" pitchFamily="34" charset="0"/>
              </a:rPr>
              <a:t>|</a:t>
            </a:r>
            <a:r>
              <a:rPr kumimoji="0" lang="en-US" sz="60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rPr>
              <a:t> I</a:t>
            </a:r>
            <a:r>
              <a:rPr kumimoji="0" lang="en-US" sz="48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rPr>
              <a:t>ntro chairpersons</a:t>
            </a:r>
            <a:endParaRPr kumimoji="0" lang="en-US" sz="60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endParaRPr>
          </a:p>
        </p:txBody>
      </p:sp>
      <p:sp>
        <p:nvSpPr>
          <p:cNvPr id="3" name="TextBox 2">
            <a:extLst>
              <a:ext uri="{FF2B5EF4-FFF2-40B4-BE49-F238E27FC236}">
                <a16:creationId xmlns:a16="http://schemas.microsoft.com/office/drawing/2014/main" id="{D7DA0D4A-5B52-B008-88FA-CC6461C14C59}"/>
              </a:ext>
            </a:extLst>
          </p:cNvPr>
          <p:cNvSpPr txBox="1"/>
          <p:nvPr/>
        </p:nvSpPr>
        <p:spPr>
          <a:xfrm>
            <a:off x="2597679" y="1452883"/>
            <a:ext cx="6856565" cy="3046988"/>
          </a:xfrm>
          <a:prstGeom prst="rect">
            <a:avLst/>
          </a:prstGeom>
          <a:noFill/>
        </p:spPr>
        <p:txBody>
          <a:bodyPr wrap="square" rtlCol="0">
            <a:spAutoFit/>
          </a:bodyPr>
          <a:lstStyle/>
          <a:p>
            <a:r>
              <a:rPr lang="en-US" sz="2400" dirty="0"/>
              <a:t>A) AL Riders	                         I) FHP Academy</a:t>
            </a:r>
          </a:p>
          <a:p>
            <a:r>
              <a:rPr lang="en-US" sz="2400" dirty="0"/>
              <a:t>B) Americanism                       J) Law &amp; Order</a:t>
            </a:r>
          </a:p>
          <a:p>
            <a:r>
              <a:rPr lang="en-US" sz="2400" dirty="0"/>
              <a:t>C) Baseball	                        K) Oratorical	 </a:t>
            </a:r>
          </a:p>
          <a:p>
            <a:r>
              <a:rPr lang="en-US" sz="2400" dirty="0"/>
              <a:t>D) Boy Scout	                        L) POW/MIA	</a:t>
            </a:r>
          </a:p>
          <a:p>
            <a:r>
              <a:rPr lang="en-US" sz="2400" dirty="0"/>
              <a:t>E) Boys State	                        M) SAL</a:t>
            </a:r>
          </a:p>
          <a:p>
            <a:r>
              <a:rPr lang="en-US" sz="2400" dirty="0"/>
              <a:t>F) Blood Donor                        N) School Medals</a:t>
            </a:r>
          </a:p>
          <a:p>
            <a:r>
              <a:rPr lang="en-US" sz="2400" dirty="0"/>
              <a:t>G) Children &amp; Youth               O) Shooting Sports</a:t>
            </a:r>
          </a:p>
          <a:p>
            <a:r>
              <a:rPr lang="en-US" sz="2400" dirty="0"/>
              <a:t>H) Disaster Preparedness      P) Social Media</a:t>
            </a:r>
          </a:p>
        </p:txBody>
      </p:sp>
    </p:spTree>
    <p:extLst>
      <p:ext uri="{BB962C8B-B14F-4D97-AF65-F5344CB8AC3E}">
        <p14:creationId xmlns:p14="http://schemas.microsoft.com/office/powerpoint/2010/main" val="623405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B165BF-F564-5FBA-E04E-1B0B4AD5F397}"/>
              </a:ext>
            </a:extLst>
          </p:cNvPr>
          <p:cNvSpPr txBox="1"/>
          <p:nvPr/>
        </p:nvSpPr>
        <p:spPr>
          <a:xfrm>
            <a:off x="279918" y="278599"/>
            <a:ext cx="1191208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467F"/>
                </a:solidFill>
                <a:effectLst/>
                <a:uLnTx/>
                <a:uFillTx/>
                <a:latin typeface="Calibri" panose="020F0502020204030204"/>
                <a:ea typeface="+mn-ea"/>
                <a:cs typeface="Arial" panose="020B0604020202020204" pitchFamily="34" charset="0"/>
              </a:rPr>
              <a:t>Sgt-at-Arms </a:t>
            </a:r>
            <a:r>
              <a:rPr kumimoji="0" lang="en-US" sz="6000" b="0" i="0" u="none" strike="noStrike" kern="1200" cap="none" spc="0" normalizeH="0" baseline="0" noProof="0" dirty="0">
                <a:ln>
                  <a:noFill/>
                </a:ln>
                <a:solidFill>
                  <a:srgbClr val="00467F"/>
                </a:solidFill>
                <a:effectLst/>
                <a:uLnTx/>
                <a:uFillTx/>
                <a:latin typeface="Calibri Light" panose="020F0302020204030204"/>
                <a:ea typeface="+mn-ea"/>
                <a:cs typeface="Arial" panose="020B0604020202020204" pitchFamily="34" charset="0"/>
              </a:rPr>
              <a:t>|</a:t>
            </a:r>
            <a:r>
              <a:rPr kumimoji="0" lang="en-US" sz="60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rPr>
              <a:t> </a:t>
            </a:r>
            <a:r>
              <a:rPr kumimoji="0" lang="en-US" sz="48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rPr>
              <a:t>Resources</a:t>
            </a:r>
            <a:endParaRPr kumimoji="0" lang="en-US" sz="60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endParaRPr>
          </a:p>
        </p:txBody>
      </p:sp>
      <p:sp>
        <p:nvSpPr>
          <p:cNvPr id="3" name="TextBox 2">
            <a:extLst>
              <a:ext uri="{FF2B5EF4-FFF2-40B4-BE49-F238E27FC236}">
                <a16:creationId xmlns:a16="http://schemas.microsoft.com/office/drawing/2014/main" id="{1C036B21-1515-D918-D6C1-25F1C3D138FA}"/>
              </a:ext>
            </a:extLst>
          </p:cNvPr>
          <p:cNvSpPr txBox="1"/>
          <p:nvPr/>
        </p:nvSpPr>
        <p:spPr>
          <a:xfrm>
            <a:off x="642796" y="1692999"/>
            <a:ext cx="11202154" cy="2803844"/>
          </a:xfrm>
          <a:prstGeom prst="rect">
            <a:avLst/>
          </a:prstGeom>
          <a:noFill/>
        </p:spPr>
        <p:txBody>
          <a:bodyPr wrap="square" rtlCol="0">
            <a:spAutoFit/>
          </a:bodyPr>
          <a:lstStyle/>
          <a:p>
            <a:pPr marL="457200" marR="0" lvl="0" indent="-457200" algn="l" defTabSz="914400" rtl="0" eaLnBrk="1" fontAlgn="auto" latinLnBrk="0" hangingPunct="1">
              <a:lnSpc>
                <a:spcPct val="90000"/>
              </a:lnSpc>
              <a:spcBef>
                <a:spcPts val="0"/>
              </a:spcBef>
              <a:spcAft>
                <a:spcPts val="600"/>
              </a:spcAft>
              <a:buClr>
                <a:srgbClr val="FBC02D"/>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Officers Guide</a:t>
            </a:r>
          </a:p>
          <a:p>
            <a:pPr marL="457200" marR="0" lvl="0" indent="-457200" algn="l" defTabSz="914400" rtl="0" eaLnBrk="1" fontAlgn="auto" latinLnBrk="0" hangingPunct="1">
              <a:lnSpc>
                <a:spcPct val="90000"/>
              </a:lnSpc>
              <a:spcBef>
                <a:spcPts val="0"/>
              </a:spcBef>
              <a:spcAft>
                <a:spcPts val="600"/>
              </a:spcAft>
              <a:buClr>
                <a:srgbClr val="FBC02D"/>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Department of Florida Sgt-At-Arms &amp; Protocol Manual</a:t>
            </a:r>
          </a:p>
          <a:p>
            <a:pPr marL="457200" marR="0" lvl="0" indent="-457200" algn="l" defTabSz="914400" rtl="0" eaLnBrk="1" fontAlgn="auto" latinLnBrk="0" hangingPunct="1">
              <a:lnSpc>
                <a:spcPct val="90000"/>
              </a:lnSpc>
              <a:spcBef>
                <a:spcPts val="0"/>
              </a:spcBef>
              <a:spcAft>
                <a:spcPts val="600"/>
              </a:spcAft>
              <a:buClr>
                <a:srgbClr val="FBC02D"/>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Flag Code of The United States Title 4 Chap 1</a:t>
            </a:r>
          </a:p>
          <a:p>
            <a:pPr marL="457200" marR="0" lvl="0" indent="-457200" algn="l" defTabSz="914400" rtl="0" eaLnBrk="1" fontAlgn="auto" latinLnBrk="0" hangingPunct="1">
              <a:lnSpc>
                <a:spcPct val="90000"/>
              </a:lnSpc>
              <a:spcBef>
                <a:spcPts val="0"/>
              </a:spcBef>
              <a:spcAft>
                <a:spcPts val="600"/>
              </a:spcAft>
              <a:buClr>
                <a:srgbClr val="FBC02D"/>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DOD Directive 1005.8 </a:t>
            </a:r>
          </a:p>
          <a:p>
            <a:pPr marL="457200" marR="0" lvl="0" indent="-457200" algn="l" defTabSz="914400" rtl="0" eaLnBrk="1" fontAlgn="auto" latinLnBrk="0" hangingPunct="1">
              <a:lnSpc>
                <a:spcPct val="90000"/>
              </a:lnSpc>
              <a:spcBef>
                <a:spcPts val="0"/>
              </a:spcBef>
              <a:spcAft>
                <a:spcPts val="600"/>
              </a:spcAft>
              <a:buClr>
                <a:srgbClr val="FBC02D"/>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Flag Flying Order</a:t>
            </a:r>
          </a:p>
          <a:p>
            <a:pPr marL="457200" marR="0" lvl="0" indent="-457200" algn="l" defTabSz="914400" rtl="0" eaLnBrk="1" fontAlgn="auto" latinLnBrk="0" hangingPunct="1">
              <a:lnSpc>
                <a:spcPct val="90000"/>
              </a:lnSpc>
              <a:spcBef>
                <a:spcPts val="0"/>
              </a:spcBef>
              <a:spcAft>
                <a:spcPts val="600"/>
              </a:spcAft>
              <a:buClr>
                <a:srgbClr val="FBC02D"/>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Guidelines for displaying the United States Flag</a:t>
            </a:r>
          </a:p>
        </p:txBody>
      </p:sp>
    </p:spTree>
    <p:extLst>
      <p:ext uri="{BB962C8B-B14F-4D97-AF65-F5344CB8AC3E}">
        <p14:creationId xmlns:p14="http://schemas.microsoft.com/office/powerpoint/2010/main" val="1026275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B165BF-F564-5FBA-E04E-1B0B4AD5F397}"/>
              </a:ext>
            </a:extLst>
          </p:cNvPr>
          <p:cNvSpPr txBox="1"/>
          <p:nvPr/>
        </p:nvSpPr>
        <p:spPr>
          <a:xfrm>
            <a:off x="279918" y="278599"/>
            <a:ext cx="1191208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467F"/>
                </a:solidFill>
                <a:effectLst/>
                <a:uLnTx/>
                <a:uFillTx/>
                <a:latin typeface="Calibri" panose="020F0502020204030204"/>
                <a:ea typeface="+mn-ea"/>
                <a:cs typeface="Arial" panose="020B0604020202020204" pitchFamily="34" charset="0"/>
              </a:rPr>
              <a:t>Sgt-at-Arms </a:t>
            </a:r>
            <a:r>
              <a:rPr kumimoji="0" lang="en-US" sz="6000" b="0" i="0" u="none" strike="noStrike" kern="1200" cap="none" spc="0" normalizeH="0" baseline="0" noProof="0" dirty="0">
                <a:ln>
                  <a:noFill/>
                </a:ln>
                <a:solidFill>
                  <a:srgbClr val="00467F"/>
                </a:solidFill>
                <a:effectLst/>
                <a:uLnTx/>
                <a:uFillTx/>
                <a:latin typeface="Calibri Light" panose="020F0302020204030204"/>
                <a:ea typeface="+mn-ea"/>
                <a:cs typeface="Arial" panose="020B0604020202020204" pitchFamily="34" charset="0"/>
              </a:rPr>
              <a:t>|</a:t>
            </a:r>
            <a:r>
              <a:rPr kumimoji="0" lang="en-US" sz="60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rPr>
              <a:t> </a:t>
            </a:r>
            <a:r>
              <a:rPr kumimoji="0" lang="en-US" sz="48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rPr>
              <a:t>Members</a:t>
            </a:r>
            <a:endParaRPr kumimoji="0" lang="en-US" sz="60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endParaRPr>
          </a:p>
        </p:txBody>
      </p:sp>
      <p:sp>
        <p:nvSpPr>
          <p:cNvPr id="3" name="TextBox 2">
            <a:extLst>
              <a:ext uri="{FF2B5EF4-FFF2-40B4-BE49-F238E27FC236}">
                <a16:creationId xmlns:a16="http://schemas.microsoft.com/office/drawing/2014/main" id="{1C036B21-1515-D918-D6C1-25F1C3D138FA}"/>
              </a:ext>
            </a:extLst>
          </p:cNvPr>
          <p:cNvSpPr txBox="1"/>
          <p:nvPr/>
        </p:nvSpPr>
        <p:spPr>
          <a:xfrm>
            <a:off x="646414" y="1518197"/>
            <a:ext cx="10899172" cy="341632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600"/>
              </a:spcAft>
              <a:buClr>
                <a:srgbClr val="FBC02D"/>
              </a:buClr>
              <a:buSzTx/>
              <a:buFontTx/>
              <a:buNone/>
              <a:tabLst/>
              <a:defRPr/>
            </a:pPr>
            <a:r>
              <a:rPr kumimoji="0" lang="en-US"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There is another duty--one that has a tremendous impact on the post's image, its membership, and its relationship with the members. Every Legionnaire wants to be part of the group. This is particularly important for that new Legionnaire attending their first few meetings. The Sergeant-at-Arms must make certain new members are welcomed, introduced, and made to feel they are important to the post. A welcome committee should be standard for every post. The Sergeant -at-Arms is the logical person to chair such a committee. The members of this committee must welcome new members and guests, make sure they are introduced, and keep the Commander advised as to who should be acknowledged in the proper Protocol order. This committee can also be used to encourage present members to attend meetings.</a:t>
            </a:r>
          </a:p>
        </p:txBody>
      </p:sp>
    </p:spTree>
    <p:extLst>
      <p:ext uri="{BB962C8B-B14F-4D97-AF65-F5344CB8AC3E}">
        <p14:creationId xmlns:p14="http://schemas.microsoft.com/office/powerpoint/2010/main" val="4016626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8898F0-3B99-FEC7-0C3C-0B7BB2EC6E71}"/>
              </a:ext>
            </a:extLst>
          </p:cNvPr>
          <p:cNvSpPr txBox="1"/>
          <p:nvPr/>
        </p:nvSpPr>
        <p:spPr>
          <a:xfrm>
            <a:off x="0" y="1850225"/>
            <a:ext cx="12192000"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a:ln>
                  <a:noFill/>
                </a:ln>
                <a:solidFill>
                  <a:srgbClr val="00467F"/>
                </a:solidFill>
                <a:effectLst/>
                <a:uLnTx/>
                <a:uFillTx/>
                <a:latin typeface="Calibri" panose="020F0502020204030204"/>
                <a:ea typeface="+mn-ea"/>
                <a:cs typeface="Arial" panose="020B0604020202020204" pitchFamily="34" charset="0"/>
              </a:rPr>
              <a:t>Questions?</a:t>
            </a:r>
          </a:p>
        </p:txBody>
      </p:sp>
    </p:spTree>
    <p:extLst>
      <p:ext uri="{BB962C8B-B14F-4D97-AF65-F5344CB8AC3E}">
        <p14:creationId xmlns:p14="http://schemas.microsoft.com/office/powerpoint/2010/main" val="1989605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B165BF-F564-5FBA-E04E-1B0B4AD5F397}"/>
              </a:ext>
            </a:extLst>
          </p:cNvPr>
          <p:cNvSpPr txBox="1"/>
          <p:nvPr/>
        </p:nvSpPr>
        <p:spPr>
          <a:xfrm>
            <a:off x="279918" y="278599"/>
            <a:ext cx="1191208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467F"/>
                </a:solidFill>
                <a:effectLst/>
                <a:uLnTx/>
                <a:uFillTx/>
                <a:latin typeface="Calibri" panose="020F0502020204030204"/>
                <a:ea typeface="+mn-ea"/>
                <a:cs typeface="Arial" panose="020B0604020202020204" pitchFamily="34" charset="0"/>
              </a:rPr>
              <a:t>Sgt-at-Arms </a:t>
            </a:r>
            <a:r>
              <a:rPr kumimoji="0" lang="en-US" sz="6000" b="0" i="0" u="none" strike="noStrike" kern="1200" cap="none" spc="0" normalizeH="0" baseline="0" noProof="0" dirty="0">
                <a:ln>
                  <a:noFill/>
                </a:ln>
                <a:solidFill>
                  <a:srgbClr val="00467F"/>
                </a:solidFill>
                <a:effectLst/>
                <a:uLnTx/>
                <a:uFillTx/>
                <a:latin typeface="Calibri Light" panose="020F0302020204030204"/>
                <a:ea typeface="+mn-ea"/>
                <a:cs typeface="Arial" panose="020B0604020202020204" pitchFamily="34" charset="0"/>
              </a:rPr>
              <a:t>|</a:t>
            </a:r>
            <a:r>
              <a:rPr kumimoji="0" lang="en-US" sz="60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rPr>
              <a:t> </a:t>
            </a:r>
            <a:r>
              <a:rPr kumimoji="0" lang="en-US" sz="48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rPr>
              <a:t>Officers’ Guide</a:t>
            </a:r>
            <a:endParaRPr kumimoji="0" lang="en-US" sz="60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endParaRPr>
          </a:p>
        </p:txBody>
      </p:sp>
      <p:sp>
        <p:nvSpPr>
          <p:cNvPr id="3" name="TextBox 2">
            <a:extLst>
              <a:ext uri="{FF2B5EF4-FFF2-40B4-BE49-F238E27FC236}">
                <a16:creationId xmlns:a16="http://schemas.microsoft.com/office/drawing/2014/main" id="{1C036B21-1515-D918-D6C1-25F1C3D138FA}"/>
              </a:ext>
            </a:extLst>
          </p:cNvPr>
          <p:cNvSpPr txBox="1"/>
          <p:nvPr/>
        </p:nvSpPr>
        <p:spPr>
          <a:xfrm>
            <a:off x="661457" y="1422412"/>
            <a:ext cx="11202154" cy="4662815"/>
          </a:xfrm>
          <a:prstGeom prst="rect">
            <a:avLst/>
          </a:prstGeom>
          <a:noFill/>
        </p:spPr>
        <p:txBody>
          <a:bodyPr wrap="square" rtlCol="0">
            <a:spAutoFit/>
          </a:bodyPr>
          <a:lstStyle/>
          <a:p>
            <a:pPr marL="457200" marR="0" lvl="0" indent="-457200" algn="l" defTabSz="914400" rtl="0" eaLnBrk="1" fontAlgn="auto" latinLnBrk="0" hangingPunct="1">
              <a:lnSpc>
                <a:spcPct val="90000"/>
              </a:lnSpc>
              <a:spcBef>
                <a:spcPts val="0"/>
              </a:spcBef>
              <a:spcAft>
                <a:spcPts val="600"/>
              </a:spcAft>
              <a:buClr>
                <a:srgbClr val="FBC02D"/>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Arrange Meeting Hall</a:t>
            </a:r>
          </a:p>
          <a:p>
            <a:pPr marL="457200" marR="0" lvl="0" indent="-457200" algn="l" defTabSz="914400" rtl="0" eaLnBrk="1" fontAlgn="auto" latinLnBrk="0" hangingPunct="1">
              <a:lnSpc>
                <a:spcPct val="90000"/>
              </a:lnSpc>
              <a:spcBef>
                <a:spcPts val="0"/>
              </a:spcBef>
              <a:spcAft>
                <a:spcPts val="600"/>
              </a:spcAft>
              <a:buClr>
                <a:srgbClr val="FBC02D"/>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Assist Post Commander &amp; Adjutant</a:t>
            </a:r>
          </a:p>
          <a:p>
            <a:pPr marL="457200" marR="0" lvl="0" indent="-457200" algn="l" defTabSz="914400" rtl="0" eaLnBrk="1" fontAlgn="auto" latinLnBrk="0" hangingPunct="1">
              <a:lnSpc>
                <a:spcPct val="90000"/>
              </a:lnSpc>
              <a:spcBef>
                <a:spcPts val="0"/>
              </a:spcBef>
              <a:spcAft>
                <a:spcPts val="600"/>
              </a:spcAft>
              <a:buClr>
                <a:srgbClr val="FBC02D"/>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Lead Color Guard Detail</a:t>
            </a:r>
          </a:p>
          <a:p>
            <a:pPr marL="457200" marR="0" lvl="0" indent="-457200" algn="l" defTabSz="914400" rtl="0" eaLnBrk="1" fontAlgn="auto" latinLnBrk="0" hangingPunct="1">
              <a:lnSpc>
                <a:spcPct val="90000"/>
              </a:lnSpc>
              <a:spcBef>
                <a:spcPts val="0"/>
              </a:spcBef>
              <a:spcAft>
                <a:spcPts val="600"/>
              </a:spcAft>
              <a:buClr>
                <a:srgbClr val="FBC02D"/>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Flag Etiquette</a:t>
            </a:r>
          </a:p>
          <a:p>
            <a:pPr marL="457200" marR="0" lvl="0" indent="-457200" algn="l" defTabSz="914400" rtl="0" eaLnBrk="1" fontAlgn="auto" latinLnBrk="0" hangingPunct="1">
              <a:lnSpc>
                <a:spcPct val="90000"/>
              </a:lnSpc>
              <a:spcBef>
                <a:spcPts val="0"/>
              </a:spcBef>
              <a:spcAft>
                <a:spcPts val="600"/>
              </a:spcAft>
              <a:buClr>
                <a:srgbClr val="FBC02D"/>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Post Color Guard Detail</a:t>
            </a:r>
          </a:p>
          <a:p>
            <a:pPr marL="457200" marR="0" lvl="0" indent="-457200" algn="l" defTabSz="914400" rtl="0" eaLnBrk="1" fontAlgn="auto" latinLnBrk="0" hangingPunct="1">
              <a:lnSpc>
                <a:spcPct val="90000"/>
              </a:lnSpc>
              <a:spcBef>
                <a:spcPts val="0"/>
              </a:spcBef>
              <a:spcAft>
                <a:spcPts val="600"/>
              </a:spcAft>
              <a:buClr>
                <a:srgbClr val="FBC02D"/>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Burial Detail</a:t>
            </a:r>
          </a:p>
          <a:p>
            <a:pPr marL="457200" marR="0" lvl="0" indent="-457200" algn="l" defTabSz="914400" rtl="0" eaLnBrk="1" fontAlgn="auto" latinLnBrk="0" hangingPunct="1">
              <a:lnSpc>
                <a:spcPct val="90000"/>
              </a:lnSpc>
              <a:spcBef>
                <a:spcPts val="0"/>
              </a:spcBef>
              <a:spcAft>
                <a:spcPts val="600"/>
              </a:spcAft>
              <a:buClr>
                <a:srgbClr val="FBC02D"/>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Other Pageantry</a:t>
            </a:r>
          </a:p>
          <a:p>
            <a:pPr marL="457200" marR="0" lvl="0" indent="-457200" algn="l" defTabSz="914400" rtl="0" eaLnBrk="1" fontAlgn="auto" latinLnBrk="0" hangingPunct="1">
              <a:lnSpc>
                <a:spcPct val="90000"/>
              </a:lnSpc>
              <a:spcBef>
                <a:spcPts val="0"/>
              </a:spcBef>
              <a:spcAft>
                <a:spcPts val="600"/>
              </a:spcAft>
              <a:buClr>
                <a:srgbClr val="FBC02D"/>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Chair Welcome Committee</a:t>
            </a:r>
          </a:p>
          <a:p>
            <a:pPr marL="457200" marR="0" lvl="0" indent="-457200" algn="l" defTabSz="914400" rtl="0" eaLnBrk="1" fontAlgn="auto" latinLnBrk="0" hangingPunct="1">
              <a:lnSpc>
                <a:spcPct val="90000"/>
              </a:lnSpc>
              <a:spcBef>
                <a:spcPts val="0"/>
              </a:spcBef>
              <a:spcAft>
                <a:spcPts val="600"/>
              </a:spcAft>
              <a:buClr>
                <a:srgbClr val="FBC02D"/>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Encourage Members To Attend Meetings</a:t>
            </a:r>
          </a:p>
          <a:p>
            <a:pPr marL="457200" marR="0" lvl="0" indent="-457200" algn="l" defTabSz="914400" rtl="0" eaLnBrk="1" fontAlgn="auto" latinLnBrk="0" hangingPunct="1">
              <a:lnSpc>
                <a:spcPct val="90000"/>
              </a:lnSpc>
              <a:spcBef>
                <a:spcPts val="0"/>
              </a:spcBef>
              <a:spcAft>
                <a:spcPts val="600"/>
              </a:spcAft>
              <a:buClr>
                <a:srgbClr val="FBC02D"/>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Advise Commander on Who Should Be Acknowledged</a:t>
            </a:r>
          </a:p>
        </p:txBody>
      </p:sp>
    </p:spTree>
    <p:extLst>
      <p:ext uri="{BB962C8B-B14F-4D97-AF65-F5344CB8AC3E}">
        <p14:creationId xmlns:p14="http://schemas.microsoft.com/office/powerpoint/2010/main" val="245613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B165BF-F564-5FBA-E04E-1B0B4AD5F397}"/>
              </a:ext>
            </a:extLst>
          </p:cNvPr>
          <p:cNvSpPr txBox="1"/>
          <p:nvPr/>
        </p:nvSpPr>
        <p:spPr>
          <a:xfrm>
            <a:off x="279918" y="278599"/>
            <a:ext cx="1191208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467F"/>
                </a:solidFill>
                <a:effectLst/>
                <a:uLnTx/>
                <a:uFillTx/>
                <a:latin typeface="Calibri" panose="020F0502020204030204"/>
                <a:ea typeface="+mn-ea"/>
                <a:cs typeface="Arial" panose="020B0604020202020204" pitchFamily="34" charset="0"/>
              </a:rPr>
              <a:t>Sgt-at-Arms </a:t>
            </a:r>
            <a:r>
              <a:rPr kumimoji="0" lang="en-US" sz="6000" b="0" i="0" u="none" strike="noStrike" kern="1200" cap="none" spc="0" normalizeH="0" baseline="0" noProof="0" dirty="0">
                <a:ln>
                  <a:noFill/>
                </a:ln>
                <a:solidFill>
                  <a:srgbClr val="00467F"/>
                </a:solidFill>
                <a:effectLst/>
                <a:uLnTx/>
                <a:uFillTx/>
                <a:latin typeface="Calibri Light" panose="020F0302020204030204"/>
                <a:ea typeface="+mn-ea"/>
                <a:cs typeface="Arial" panose="020B0604020202020204" pitchFamily="34" charset="0"/>
              </a:rPr>
              <a:t>|</a:t>
            </a:r>
            <a:r>
              <a:rPr kumimoji="0" lang="en-US" sz="60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rPr>
              <a:t> </a:t>
            </a:r>
            <a:r>
              <a:rPr kumimoji="0" lang="en-US" sz="48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rPr>
              <a:t>Protocol Manual</a:t>
            </a:r>
            <a:endParaRPr kumimoji="0" lang="en-US" sz="60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endParaRPr>
          </a:p>
        </p:txBody>
      </p:sp>
      <p:sp>
        <p:nvSpPr>
          <p:cNvPr id="3" name="TextBox 2">
            <a:extLst>
              <a:ext uri="{FF2B5EF4-FFF2-40B4-BE49-F238E27FC236}">
                <a16:creationId xmlns:a16="http://schemas.microsoft.com/office/drawing/2014/main" id="{1C036B21-1515-D918-D6C1-25F1C3D138FA}"/>
              </a:ext>
            </a:extLst>
          </p:cNvPr>
          <p:cNvSpPr txBox="1"/>
          <p:nvPr/>
        </p:nvSpPr>
        <p:spPr>
          <a:xfrm>
            <a:off x="699333" y="1980357"/>
            <a:ext cx="5179506" cy="2803844"/>
          </a:xfrm>
          <a:prstGeom prst="rect">
            <a:avLst/>
          </a:prstGeom>
          <a:noFill/>
        </p:spPr>
        <p:txBody>
          <a:bodyPr wrap="square" rtlCol="0">
            <a:spAutoFit/>
          </a:bodyPr>
          <a:lstStyle/>
          <a:p>
            <a:pPr marL="457200" marR="0" lvl="0" indent="-457200" algn="l" defTabSz="914400" rtl="0" eaLnBrk="1" fontAlgn="auto" latinLnBrk="0" hangingPunct="1">
              <a:lnSpc>
                <a:spcPct val="90000"/>
              </a:lnSpc>
              <a:spcBef>
                <a:spcPts val="0"/>
              </a:spcBef>
              <a:spcAft>
                <a:spcPts val="600"/>
              </a:spcAft>
              <a:buClr>
                <a:srgbClr val="FBC02D"/>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Sgt-at-Arms Duties</a:t>
            </a:r>
          </a:p>
          <a:p>
            <a:pPr marL="457200" marR="0" lvl="0" indent="-457200" algn="l" defTabSz="914400" rtl="0" eaLnBrk="1" fontAlgn="auto" latinLnBrk="0" hangingPunct="1">
              <a:lnSpc>
                <a:spcPct val="90000"/>
              </a:lnSpc>
              <a:spcBef>
                <a:spcPts val="0"/>
              </a:spcBef>
              <a:spcAft>
                <a:spcPts val="600"/>
              </a:spcAft>
              <a:buClr>
                <a:srgbClr val="FBC02D"/>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The American Legion Cap</a:t>
            </a:r>
          </a:p>
          <a:p>
            <a:pPr marL="457200" marR="0" lvl="0" indent="-457200" algn="l" defTabSz="914400" rtl="0" eaLnBrk="1" fontAlgn="auto" latinLnBrk="0" hangingPunct="1">
              <a:lnSpc>
                <a:spcPct val="90000"/>
              </a:lnSpc>
              <a:spcBef>
                <a:spcPts val="0"/>
              </a:spcBef>
              <a:spcAft>
                <a:spcPts val="600"/>
              </a:spcAft>
              <a:buClr>
                <a:srgbClr val="FBC02D"/>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Hallowed Ground</a:t>
            </a:r>
          </a:p>
          <a:p>
            <a:pPr marL="457200" marR="0" lvl="0" indent="-457200" algn="l" defTabSz="914400" rtl="0" eaLnBrk="1" fontAlgn="auto" latinLnBrk="0" hangingPunct="1">
              <a:lnSpc>
                <a:spcPct val="90000"/>
              </a:lnSpc>
              <a:spcBef>
                <a:spcPts val="0"/>
              </a:spcBef>
              <a:spcAft>
                <a:spcPts val="600"/>
              </a:spcAft>
              <a:buClr>
                <a:srgbClr val="FBC02D"/>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Preamble of The American Legion</a:t>
            </a:r>
          </a:p>
          <a:p>
            <a:pPr marL="457200" marR="0" lvl="0" indent="-457200" algn="l" defTabSz="914400" rtl="0" eaLnBrk="1" fontAlgn="auto" latinLnBrk="0" hangingPunct="1">
              <a:lnSpc>
                <a:spcPct val="90000"/>
              </a:lnSpc>
              <a:spcBef>
                <a:spcPts val="0"/>
              </a:spcBef>
              <a:spcAft>
                <a:spcPts val="600"/>
              </a:spcAft>
              <a:buClr>
                <a:srgbClr val="FBC02D"/>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The Meaning &amp; History of the Pledge of Allegiance</a:t>
            </a:r>
          </a:p>
          <a:p>
            <a:pPr marL="457200" marR="0" lvl="0" indent="-457200" algn="l" defTabSz="914400" rtl="0" eaLnBrk="1" fontAlgn="auto" latinLnBrk="0" hangingPunct="1">
              <a:lnSpc>
                <a:spcPct val="90000"/>
              </a:lnSpc>
              <a:spcBef>
                <a:spcPts val="0"/>
              </a:spcBef>
              <a:spcAft>
                <a:spcPts val="600"/>
              </a:spcAft>
              <a:buClr>
                <a:srgbClr val="FBC02D"/>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POW/MIA Remembrance Ceremony</a:t>
            </a:r>
          </a:p>
        </p:txBody>
      </p:sp>
      <p:sp>
        <p:nvSpPr>
          <p:cNvPr id="4" name="TextBox 3">
            <a:extLst>
              <a:ext uri="{FF2B5EF4-FFF2-40B4-BE49-F238E27FC236}">
                <a16:creationId xmlns:a16="http://schemas.microsoft.com/office/drawing/2014/main" id="{4B257D64-036E-AD04-EC29-7AB53C3F9026}"/>
              </a:ext>
            </a:extLst>
          </p:cNvPr>
          <p:cNvSpPr txBox="1"/>
          <p:nvPr/>
        </p:nvSpPr>
        <p:spPr>
          <a:xfrm>
            <a:off x="5878839" y="1980357"/>
            <a:ext cx="5613828" cy="2880789"/>
          </a:xfrm>
          <a:prstGeom prst="rect">
            <a:avLst/>
          </a:prstGeom>
          <a:noFill/>
        </p:spPr>
        <p:txBody>
          <a:bodyPr wrap="square" rtlCol="0">
            <a:spAutoFit/>
          </a:bodyPr>
          <a:lstStyle/>
          <a:p>
            <a:pPr marL="457200" marR="0" lvl="0" indent="-457200" algn="l" defTabSz="914400" rtl="0" eaLnBrk="1" fontAlgn="auto" latinLnBrk="0" hangingPunct="1">
              <a:lnSpc>
                <a:spcPct val="90000"/>
              </a:lnSpc>
              <a:spcBef>
                <a:spcPts val="0"/>
              </a:spcBef>
              <a:spcAft>
                <a:spcPts val="600"/>
              </a:spcAft>
              <a:buClr>
                <a:srgbClr val="FBC02D"/>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History of the American Flag</a:t>
            </a:r>
          </a:p>
          <a:p>
            <a:pPr marL="457200" marR="0" lvl="0" indent="-457200" algn="l" defTabSz="914400" rtl="0" eaLnBrk="1" fontAlgn="auto" latinLnBrk="0" hangingPunct="1">
              <a:lnSpc>
                <a:spcPct val="90000"/>
              </a:lnSpc>
              <a:spcBef>
                <a:spcPts val="0"/>
              </a:spcBef>
              <a:spcAft>
                <a:spcPts val="600"/>
              </a:spcAft>
              <a:buClr>
                <a:srgbClr val="FBC02D"/>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Legion Uniforms; Cords &amp; Braids</a:t>
            </a:r>
          </a:p>
          <a:p>
            <a:pPr marL="457200" marR="0" lvl="0" indent="-457200" algn="l" defTabSz="914400" rtl="0" eaLnBrk="1" fontAlgn="auto" latinLnBrk="0" hangingPunct="1">
              <a:lnSpc>
                <a:spcPct val="90000"/>
              </a:lnSpc>
              <a:spcBef>
                <a:spcPts val="0"/>
              </a:spcBef>
              <a:spcAft>
                <a:spcPts val="600"/>
              </a:spcAft>
              <a:buClr>
                <a:srgbClr val="FBC02D"/>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Origin of Flag Day</a:t>
            </a:r>
          </a:p>
          <a:p>
            <a:pPr marL="457200" marR="0" lvl="0" indent="-457200" algn="l" defTabSz="914400" rtl="0" eaLnBrk="1" fontAlgn="auto" latinLnBrk="0" hangingPunct="1">
              <a:lnSpc>
                <a:spcPct val="90000"/>
              </a:lnSpc>
              <a:spcBef>
                <a:spcPts val="0"/>
              </a:spcBef>
              <a:spcAft>
                <a:spcPts val="600"/>
              </a:spcAft>
              <a:buClr>
                <a:srgbClr val="FBC02D"/>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Proper Flag Disposal Ceremony</a:t>
            </a:r>
          </a:p>
          <a:p>
            <a:pPr marL="457200" marR="0" lvl="0" indent="-457200" algn="l" defTabSz="914400" rtl="0" eaLnBrk="1" fontAlgn="auto" latinLnBrk="0" hangingPunct="1">
              <a:lnSpc>
                <a:spcPct val="90000"/>
              </a:lnSpc>
              <a:spcBef>
                <a:spcPts val="0"/>
              </a:spcBef>
              <a:spcAft>
                <a:spcPts val="600"/>
              </a:spcAft>
              <a:buClr>
                <a:srgbClr val="FBC02D"/>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Proper Flag Display on Vehicles &amp; Bikes</a:t>
            </a:r>
          </a:p>
          <a:p>
            <a:pPr marL="457200" marR="0" lvl="0" indent="-457200" algn="l" defTabSz="914400" rtl="0" eaLnBrk="1" fontAlgn="auto" latinLnBrk="0" hangingPunct="1">
              <a:lnSpc>
                <a:spcPct val="90000"/>
              </a:lnSpc>
              <a:spcBef>
                <a:spcPts val="0"/>
              </a:spcBef>
              <a:spcAft>
                <a:spcPts val="600"/>
              </a:spcAft>
              <a:buClr>
                <a:srgbClr val="FBC02D"/>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Military Funeral Flag Protocol</a:t>
            </a:r>
          </a:p>
          <a:p>
            <a:pPr marL="457200" marR="0" lvl="0" indent="-457200" algn="l" defTabSz="914400" rtl="0" eaLnBrk="1" fontAlgn="auto" latinLnBrk="0" hangingPunct="1">
              <a:lnSpc>
                <a:spcPct val="90000"/>
              </a:lnSpc>
              <a:spcBef>
                <a:spcPts val="0"/>
              </a:spcBef>
              <a:spcAft>
                <a:spcPts val="600"/>
              </a:spcAft>
              <a:buClr>
                <a:srgbClr val="FBC02D"/>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American Legion Protocol</a:t>
            </a:r>
          </a:p>
        </p:txBody>
      </p:sp>
    </p:spTree>
    <p:extLst>
      <p:ext uri="{BB962C8B-B14F-4D97-AF65-F5344CB8AC3E}">
        <p14:creationId xmlns:p14="http://schemas.microsoft.com/office/powerpoint/2010/main" val="1635950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B165BF-F564-5FBA-E04E-1B0B4AD5F397}"/>
              </a:ext>
            </a:extLst>
          </p:cNvPr>
          <p:cNvSpPr txBox="1"/>
          <p:nvPr/>
        </p:nvSpPr>
        <p:spPr>
          <a:xfrm>
            <a:off x="279918" y="278599"/>
            <a:ext cx="1191208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467F"/>
                </a:solidFill>
                <a:effectLst/>
                <a:uLnTx/>
                <a:uFillTx/>
                <a:latin typeface="Calibri" panose="020F0502020204030204"/>
                <a:ea typeface="+mn-ea"/>
                <a:cs typeface="Arial" panose="020B0604020202020204" pitchFamily="34" charset="0"/>
              </a:rPr>
              <a:t>Sgt-at-Arms </a:t>
            </a:r>
            <a:r>
              <a:rPr kumimoji="0" lang="en-US" sz="6000" b="0" i="0" u="none" strike="noStrike" kern="1200" cap="none" spc="0" normalizeH="0" baseline="0" noProof="0" dirty="0">
                <a:ln>
                  <a:noFill/>
                </a:ln>
                <a:solidFill>
                  <a:srgbClr val="00467F"/>
                </a:solidFill>
                <a:effectLst/>
                <a:uLnTx/>
                <a:uFillTx/>
                <a:latin typeface="Calibri Light" panose="020F0302020204030204"/>
                <a:ea typeface="+mn-ea"/>
                <a:cs typeface="Arial" panose="020B0604020202020204" pitchFamily="34" charset="0"/>
              </a:rPr>
              <a:t>|</a:t>
            </a:r>
            <a:r>
              <a:rPr kumimoji="0" lang="en-US" sz="60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rPr>
              <a:t> </a:t>
            </a:r>
            <a:r>
              <a:rPr kumimoji="0" lang="en-US" sz="48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rPr>
              <a:t>Flag Code</a:t>
            </a:r>
            <a:endParaRPr kumimoji="0" lang="en-US" sz="60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endParaRPr>
          </a:p>
        </p:txBody>
      </p:sp>
      <p:sp>
        <p:nvSpPr>
          <p:cNvPr id="3" name="TextBox 2">
            <a:extLst>
              <a:ext uri="{FF2B5EF4-FFF2-40B4-BE49-F238E27FC236}">
                <a16:creationId xmlns:a16="http://schemas.microsoft.com/office/drawing/2014/main" id="{1C036B21-1515-D918-D6C1-25F1C3D138FA}"/>
              </a:ext>
            </a:extLst>
          </p:cNvPr>
          <p:cNvSpPr txBox="1"/>
          <p:nvPr/>
        </p:nvSpPr>
        <p:spPr>
          <a:xfrm>
            <a:off x="989846" y="2146689"/>
            <a:ext cx="11202154" cy="3733330"/>
          </a:xfrm>
          <a:prstGeom prst="rect">
            <a:avLst/>
          </a:prstGeom>
          <a:noFill/>
        </p:spPr>
        <p:txBody>
          <a:bodyPr wrap="square" rtlCol="0">
            <a:spAutoFit/>
          </a:bodyPr>
          <a:lstStyle/>
          <a:p>
            <a:pPr marL="457200" marR="0" lvl="0" indent="-457200" algn="l" defTabSz="914400" rtl="0" eaLnBrk="1" fontAlgn="auto" latinLnBrk="0" hangingPunct="1">
              <a:lnSpc>
                <a:spcPct val="90000"/>
              </a:lnSpc>
              <a:spcBef>
                <a:spcPts val="0"/>
              </a:spcBef>
              <a:spcAft>
                <a:spcPts val="600"/>
              </a:spcAft>
              <a:buClr>
                <a:srgbClr val="FBC02D"/>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Flag Stars Advertising/Mutilation of flag</a:t>
            </a:r>
          </a:p>
          <a:p>
            <a:pPr marL="457200" marR="0" lvl="0" indent="-457200" algn="l" defTabSz="914400" rtl="0" eaLnBrk="1" fontAlgn="auto" latinLnBrk="0" hangingPunct="1">
              <a:lnSpc>
                <a:spcPct val="90000"/>
              </a:lnSpc>
              <a:spcBef>
                <a:spcPts val="0"/>
              </a:spcBef>
              <a:spcAft>
                <a:spcPts val="600"/>
              </a:spcAft>
              <a:buClr>
                <a:srgbClr val="FBC02D"/>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Pledge of Allegiance</a:t>
            </a:r>
          </a:p>
          <a:p>
            <a:pPr marL="457200" marR="0" lvl="0" indent="-457200" algn="l" defTabSz="914400" rtl="0" eaLnBrk="1" fontAlgn="auto" latinLnBrk="0" hangingPunct="1">
              <a:lnSpc>
                <a:spcPct val="90000"/>
              </a:lnSpc>
              <a:spcBef>
                <a:spcPts val="0"/>
              </a:spcBef>
              <a:spcAft>
                <a:spcPts val="600"/>
              </a:spcAft>
              <a:buClr>
                <a:srgbClr val="FBC02D"/>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Display and use of flags by civilians</a:t>
            </a:r>
          </a:p>
          <a:p>
            <a:pPr marL="457200" marR="0" lvl="0" indent="-457200" algn="l" defTabSz="914400" rtl="0" eaLnBrk="1" fontAlgn="auto" latinLnBrk="0" hangingPunct="1">
              <a:lnSpc>
                <a:spcPct val="90000"/>
              </a:lnSpc>
              <a:spcBef>
                <a:spcPts val="0"/>
              </a:spcBef>
              <a:spcAft>
                <a:spcPts val="600"/>
              </a:spcAft>
              <a:buClr>
                <a:srgbClr val="FBC02D"/>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Time and occasions for display</a:t>
            </a:r>
          </a:p>
          <a:p>
            <a:pPr marL="457200" marR="0" lvl="0" indent="-457200" algn="l" defTabSz="914400" rtl="0" eaLnBrk="1" fontAlgn="auto" latinLnBrk="0" hangingPunct="1">
              <a:lnSpc>
                <a:spcPct val="90000"/>
              </a:lnSpc>
              <a:spcBef>
                <a:spcPts val="0"/>
              </a:spcBef>
              <a:spcAft>
                <a:spcPts val="600"/>
              </a:spcAft>
              <a:buClr>
                <a:srgbClr val="FBC02D"/>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Position and manner of display</a:t>
            </a:r>
          </a:p>
          <a:p>
            <a:pPr marL="457200" marR="0" lvl="0" indent="-457200" algn="l" defTabSz="914400" rtl="0" eaLnBrk="1" fontAlgn="auto" latinLnBrk="0" hangingPunct="1">
              <a:lnSpc>
                <a:spcPct val="90000"/>
              </a:lnSpc>
              <a:spcBef>
                <a:spcPts val="0"/>
              </a:spcBef>
              <a:spcAft>
                <a:spcPts val="600"/>
              </a:spcAft>
              <a:buClr>
                <a:srgbClr val="FBC02D"/>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Respect for the flag</a:t>
            </a:r>
          </a:p>
          <a:p>
            <a:pPr marL="457200" marR="0" lvl="0" indent="-457200" algn="l" defTabSz="914400" rtl="0" eaLnBrk="1" fontAlgn="auto" latinLnBrk="0" hangingPunct="1">
              <a:lnSpc>
                <a:spcPct val="90000"/>
              </a:lnSpc>
              <a:spcBef>
                <a:spcPts val="0"/>
              </a:spcBef>
              <a:spcAft>
                <a:spcPts val="600"/>
              </a:spcAft>
              <a:buClr>
                <a:srgbClr val="FBC02D"/>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Conduct during hoisting, lowering, and passing of flag</a:t>
            </a:r>
          </a:p>
          <a:p>
            <a:pPr marL="457200" marR="0" lvl="0" indent="-457200" algn="l" defTabSz="914400" rtl="0" eaLnBrk="1" fontAlgn="auto" latinLnBrk="0" hangingPunct="1">
              <a:lnSpc>
                <a:spcPct val="90000"/>
              </a:lnSpc>
              <a:spcBef>
                <a:spcPts val="0"/>
              </a:spcBef>
              <a:spcAft>
                <a:spcPts val="600"/>
              </a:spcAft>
              <a:buClr>
                <a:srgbClr val="FBC02D"/>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Modification of rules and customs by the President</a:t>
            </a:r>
          </a:p>
        </p:txBody>
      </p:sp>
      <p:sp>
        <p:nvSpPr>
          <p:cNvPr id="4" name="TextBox 3">
            <a:extLst>
              <a:ext uri="{FF2B5EF4-FFF2-40B4-BE49-F238E27FC236}">
                <a16:creationId xmlns:a16="http://schemas.microsoft.com/office/drawing/2014/main" id="{BF413D35-4C69-FC72-7BCD-903022EA7B5C}"/>
              </a:ext>
            </a:extLst>
          </p:cNvPr>
          <p:cNvSpPr txBox="1"/>
          <p:nvPr/>
        </p:nvSpPr>
        <p:spPr>
          <a:xfrm>
            <a:off x="732961" y="1565759"/>
            <a:ext cx="11202154" cy="4801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600"/>
              </a:spcAft>
              <a:buClr>
                <a:srgbClr val="FBC02D"/>
              </a:buClr>
              <a:buSzTx/>
              <a:buFontTx/>
              <a:buNone/>
              <a:tabLst/>
              <a:defRPr/>
            </a:pPr>
            <a:r>
              <a:rPr kumimoji="0" lang="fr-FR" sz="2800" b="1" i="0" u="none" strike="noStrike" kern="1200" cap="all"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Flag Code </a:t>
            </a:r>
            <a:r>
              <a:rPr kumimoji="0" lang="fr-FR" sz="2800" b="1" i="0" u="none" strike="noStrike" kern="1200" cap="all" spc="0" normalizeH="0" baseline="0" noProof="0" dirty="0" err="1">
                <a:ln>
                  <a:noFill/>
                </a:ln>
                <a:solidFill>
                  <a:srgbClr val="E7E6E6">
                    <a:lumMod val="25000"/>
                  </a:srgbClr>
                </a:solidFill>
                <a:effectLst/>
                <a:uLnTx/>
                <a:uFillTx/>
                <a:latin typeface="Calibri" panose="020F0502020204030204"/>
                <a:ea typeface="+mn-ea"/>
                <a:cs typeface="Arial" panose="020B0604020202020204" pitchFamily="34" charset="0"/>
              </a:rPr>
              <a:t>Title</a:t>
            </a:r>
            <a:r>
              <a:rPr kumimoji="0" lang="fr-FR" sz="2800" b="1" i="0" u="none" strike="noStrike" kern="1200" cap="all"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 4 </a:t>
            </a:r>
            <a:r>
              <a:rPr kumimoji="0" lang="fr-FR" sz="2800" b="1" i="0" u="none" strike="noStrike" kern="1200" cap="all" spc="0" normalizeH="0" baseline="0" noProof="0" dirty="0" err="1">
                <a:ln>
                  <a:noFill/>
                </a:ln>
                <a:solidFill>
                  <a:srgbClr val="E7E6E6">
                    <a:lumMod val="25000"/>
                  </a:srgbClr>
                </a:solidFill>
                <a:effectLst/>
                <a:uLnTx/>
                <a:uFillTx/>
                <a:latin typeface="Calibri" panose="020F0502020204030204"/>
                <a:ea typeface="+mn-ea"/>
                <a:cs typeface="Arial" panose="020B0604020202020204" pitchFamily="34" charset="0"/>
              </a:rPr>
              <a:t>U.s.C</a:t>
            </a:r>
            <a:r>
              <a:rPr kumimoji="0" lang="fr-FR" sz="2800" b="1" i="0" u="none" strike="noStrike" kern="1200" cap="all"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 5 code  </a:t>
            </a:r>
            <a:r>
              <a:rPr kumimoji="0" lang="fr-FR" sz="2800" b="1" i="0" u="none" strike="noStrike" kern="1200" cap="all" spc="0" normalizeH="0" baseline="0" noProof="0" dirty="0" err="1">
                <a:ln>
                  <a:noFill/>
                </a:ln>
                <a:solidFill>
                  <a:srgbClr val="E7E6E6">
                    <a:lumMod val="25000"/>
                  </a:srgbClr>
                </a:solidFill>
                <a:effectLst/>
                <a:uLnTx/>
                <a:uFillTx/>
                <a:latin typeface="Calibri" panose="020F0502020204030204"/>
                <a:ea typeface="+mn-ea"/>
                <a:cs typeface="Arial" panose="020B0604020202020204" pitchFamily="34" charset="0"/>
              </a:rPr>
              <a:t>Chap</a:t>
            </a:r>
            <a:r>
              <a:rPr kumimoji="0" lang="fr-FR" sz="2800" b="1" i="0" u="none" strike="noStrike" kern="1200" cap="all"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 1</a:t>
            </a:r>
            <a:endParaRPr kumimoji="0" lang="en-US" sz="2800" b="1"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284526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B165BF-F564-5FBA-E04E-1B0B4AD5F397}"/>
              </a:ext>
            </a:extLst>
          </p:cNvPr>
          <p:cNvSpPr txBox="1"/>
          <p:nvPr/>
        </p:nvSpPr>
        <p:spPr>
          <a:xfrm>
            <a:off x="279918" y="278599"/>
            <a:ext cx="1191208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467F"/>
                </a:solidFill>
                <a:effectLst/>
                <a:uLnTx/>
                <a:uFillTx/>
                <a:latin typeface="Calibri" panose="020F0502020204030204"/>
                <a:ea typeface="+mn-ea"/>
                <a:cs typeface="Arial" panose="020B0604020202020204" pitchFamily="34" charset="0"/>
              </a:rPr>
              <a:t>Sgt-at-Arms </a:t>
            </a:r>
            <a:r>
              <a:rPr kumimoji="0" lang="en-US" sz="6000" b="0" i="0" u="none" strike="noStrike" kern="1200" cap="none" spc="0" normalizeH="0" baseline="0" noProof="0" dirty="0">
                <a:ln>
                  <a:noFill/>
                </a:ln>
                <a:solidFill>
                  <a:srgbClr val="00467F"/>
                </a:solidFill>
                <a:effectLst/>
                <a:uLnTx/>
                <a:uFillTx/>
                <a:latin typeface="Calibri Light" panose="020F0302020204030204"/>
                <a:ea typeface="+mn-ea"/>
                <a:cs typeface="Arial" panose="020B0604020202020204" pitchFamily="34" charset="0"/>
              </a:rPr>
              <a:t>|</a:t>
            </a:r>
            <a:r>
              <a:rPr kumimoji="0" lang="en-US" sz="60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rPr>
              <a:t> </a:t>
            </a:r>
            <a:r>
              <a:rPr kumimoji="0" lang="en-US" sz="48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rPr>
              <a:t>Flag Display Guidelines</a:t>
            </a:r>
            <a:endParaRPr kumimoji="0" lang="en-US" sz="60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endParaRPr>
          </a:p>
        </p:txBody>
      </p:sp>
      <p:sp>
        <p:nvSpPr>
          <p:cNvPr id="3" name="TextBox 2">
            <a:extLst>
              <a:ext uri="{FF2B5EF4-FFF2-40B4-BE49-F238E27FC236}">
                <a16:creationId xmlns:a16="http://schemas.microsoft.com/office/drawing/2014/main" id="{1C036B21-1515-D918-D6C1-25F1C3D138FA}"/>
              </a:ext>
            </a:extLst>
          </p:cNvPr>
          <p:cNvSpPr txBox="1"/>
          <p:nvPr/>
        </p:nvSpPr>
        <p:spPr>
          <a:xfrm>
            <a:off x="634882" y="2309652"/>
            <a:ext cx="11202154" cy="2496068"/>
          </a:xfrm>
          <a:prstGeom prst="rect">
            <a:avLst/>
          </a:prstGeom>
          <a:noFill/>
        </p:spPr>
        <p:txBody>
          <a:bodyPr wrap="square" rtlCol="0">
            <a:spAutoFit/>
          </a:bodyPr>
          <a:lstStyle/>
          <a:p>
            <a:pPr marL="457200" marR="0" lvl="0" indent="-457200" algn="l" defTabSz="914400" rtl="0" eaLnBrk="1" fontAlgn="auto" latinLnBrk="0" hangingPunct="1">
              <a:lnSpc>
                <a:spcPct val="90000"/>
              </a:lnSpc>
              <a:spcBef>
                <a:spcPts val="0"/>
              </a:spcBef>
              <a:spcAft>
                <a:spcPts val="600"/>
              </a:spcAft>
              <a:buClr>
                <a:srgbClr val="FBC02D"/>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Public Law 94-344, known as the Federal Flag Code, contains rules for handling and displaying the U.S. flag. While the federal code contains no penalties for misusing the flag, states have their own flag codes and may impose penalties. The language of the federal code makes clear that the flag is a living symbol. </a:t>
            </a:r>
          </a:p>
          <a:p>
            <a:pPr marL="0" marR="0" lvl="0" indent="0" algn="l" defTabSz="914400" rtl="0" eaLnBrk="1" fontAlgn="auto" latinLnBrk="0" hangingPunct="1">
              <a:lnSpc>
                <a:spcPct val="90000"/>
              </a:lnSpc>
              <a:spcBef>
                <a:spcPts val="0"/>
              </a:spcBef>
              <a:spcAft>
                <a:spcPts val="600"/>
              </a:spcAft>
              <a:buClr>
                <a:srgbClr val="FBC02D"/>
              </a:buClr>
              <a:buSzTx/>
              <a:buFontTx/>
              <a:buNone/>
              <a:tabLst/>
              <a:defRPr/>
            </a:pPr>
            <a:endParaRPr kumimoji="0" lang="en-US"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888537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B165BF-F564-5FBA-E04E-1B0B4AD5F397}"/>
              </a:ext>
            </a:extLst>
          </p:cNvPr>
          <p:cNvSpPr txBox="1"/>
          <p:nvPr/>
        </p:nvSpPr>
        <p:spPr>
          <a:xfrm>
            <a:off x="279918" y="278599"/>
            <a:ext cx="1191208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467F"/>
                </a:solidFill>
                <a:effectLst/>
                <a:uLnTx/>
                <a:uFillTx/>
                <a:latin typeface="Calibri" panose="020F0502020204030204"/>
                <a:ea typeface="+mn-ea"/>
                <a:cs typeface="Arial" panose="020B0604020202020204" pitchFamily="34" charset="0"/>
              </a:rPr>
              <a:t>Sgt-at-Arms </a:t>
            </a:r>
            <a:r>
              <a:rPr kumimoji="0" lang="en-US" sz="6000" b="0" i="0" u="none" strike="noStrike" kern="1200" cap="none" spc="0" normalizeH="0" baseline="0" noProof="0" dirty="0">
                <a:ln>
                  <a:noFill/>
                </a:ln>
                <a:solidFill>
                  <a:srgbClr val="00467F"/>
                </a:solidFill>
                <a:effectLst/>
                <a:uLnTx/>
                <a:uFillTx/>
                <a:latin typeface="Calibri Light" panose="020F0302020204030204"/>
                <a:ea typeface="+mn-ea"/>
                <a:cs typeface="Arial" panose="020B0604020202020204" pitchFamily="34" charset="0"/>
              </a:rPr>
              <a:t>|</a:t>
            </a:r>
            <a:r>
              <a:rPr kumimoji="0" lang="en-US" sz="60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rPr>
              <a:t> </a:t>
            </a:r>
            <a:r>
              <a:rPr kumimoji="0" lang="en-US" sz="48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rPr>
              <a:t>Flag Flying Order</a:t>
            </a:r>
            <a:endParaRPr kumimoji="0" lang="en-US" sz="60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endParaRPr>
          </a:p>
        </p:txBody>
      </p:sp>
      <p:pic>
        <p:nvPicPr>
          <p:cNvPr id="4" name="Picture 3">
            <a:extLst>
              <a:ext uri="{FF2B5EF4-FFF2-40B4-BE49-F238E27FC236}">
                <a16:creationId xmlns:a16="http://schemas.microsoft.com/office/drawing/2014/main" id="{AE1B7C17-F3C6-5911-9F87-60F27A5533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756" y="1459259"/>
            <a:ext cx="10964489" cy="4723799"/>
          </a:xfrm>
          <a:prstGeom prst="rect">
            <a:avLst/>
          </a:prstGeom>
        </p:spPr>
      </p:pic>
    </p:spTree>
    <p:extLst>
      <p:ext uri="{BB962C8B-B14F-4D97-AF65-F5344CB8AC3E}">
        <p14:creationId xmlns:p14="http://schemas.microsoft.com/office/powerpoint/2010/main" val="431831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A590F10-34DB-BA05-B9B8-6F75DC55B70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170C2E5-52E7-067A-68CD-483C8BF426AC}"/>
              </a:ext>
            </a:extLst>
          </p:cNvPr>
          <p:cNvSpPr txBox="1"/>
          <p:nvPr/>
        </p:nvSpPr>
        <p:spPr>
          <a:xfrm>
            <a:off x="279918" y="278599"/>
            <a:ext cx="1191208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467F"/>
                </a:solidFill>
                <a:effectLst/>
                <a:uLnTx/>
                <a:uFillTx/>
                <a:latin typeface="Calibri" panose="020F0502020204030204"/>
                <a:ea typeface="+mn-ea"/>
                <a:cs typeface="Arial" panose="020B0604020202020204" pitchFamily="34" charset="0"/>
              </a:rPr>
              <a:t>Sgt-at-Arms </a:t>
            </a:r>
            <a:r>
              <a:rPr kumimoji="0" lang="en-US" sz="6000" b="0" i="0" u="none" strike="noStrike" kern="1200" cap="none" spc="0" normalizeH="0" baseline="0" noProof="0" dirty="0">
                <a:ln>
                  <a:noFill/>
                </a:ln>
                <a:solidFill>
                  <a:srgbClr val="00467F"/>
                </a:solidFill>
                <a:effectLst/>
                <a:uLnTx/>
                <a:uFillTx/>
                <a:latin typeface="Calibri Light" panose="020F0302020204030204"/>
                <a:ea typeface="+mn-ea"/>
                <a:cs typeface="Arial" panose="020B0604020202020204" pitchFamily="34" charset="0"/>
              </a:rPr>
              <a:t>|</a:t>
            </a:r>
            <a:r>
              <a:rPr kumimoji="0" lang="en-US" sz="60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rPr>
              <a:t> </a:t>
            </a:r>
            <a:r>
              <a:rPr kumimoji="0" lang="en-US" sz="48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rPr>
              <a:t>Internet is never wrong</a:t>
            </a:r>
            <a:endParaRPr kumimoji="0" lang="en-US" sz="60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endParaRPr>
          </a:p>
        </p:txBody>
      </p:sp>
      <p:sp>
        <p:nvSpPr>
          <p:cNvPr id="3" name="TextBox 2">
            <a:extLst>
              <a:ext uri="{FF2B5EF4-FFF2-40B4-BE49-F238E27FC236}">
                <a16:creationId xmlns:a16="http://schemas.microsoft.com/office/drawing/2014/main" id="{91CDCD60-0286-CB67-72A2-4B8771CEF1BF}"/>
              </a:ext>
            </a:extLst>
          </p:cNvPr>
          <p:cNvSpPr txBox="1"/>
          <p:nvPr/>
        </p:nvSpPr>
        <p:spPr>
          <a:xfrm>
            <a:off x="661457" y="1422412"/>
            <a:ext cx="11202154" cy="5324535"/>
          </a:xfrm>
          <a:prstGeom prst="rect">
            <a:avLst/>
          </a:prstGeom>
          <a:noFill/>
        </p:spPr>
        <p:txBody>
          <a:bodyPr wrap="square" rtlCol="0">
            <a:spAutoFit/>
          </a:bodyPr>
          <a:lstStyle/>
          <a:p>
            <a:pPr algn="l"/>
            <a:r>
              <a:rPr lang="en-US" sz="2400" b="1" i="0" dirty="0">
                <a:effectLst/>
                <a:latin typeface="Calibri" panose="020F0502020204030204" pitchFamily="34" charset="0"/>
                <a:cs typeface="Calibri" panose="020F0502020204030204" pitchFamily="34" charset="0"/>
              </a:rPr>
              <a:t>Public Law No: 116-67 (11/07/2019) National POW/MIA Flag Act</a:t>
            </a:r>
            <a:endParaRPr lang="en-US" sz="2400" b="0" i="0" dirty="0">
              <a:effectLst/>
              <a:latin typeface="Calibri" panose="020F0502020204030204" pitchFamily="34" charset="0"/>
              <a:cs typeface="Calibri" panose="020F0502020204030204" pitchFamily="34" charset="0"/>
            </a:endParaRPr>
          </a:p>
          <a:p>
            <a:pPr algn="l"/>
            <a:r>
              <a:rPr lang="en-US" sz="2400" b="0" i="0" dirty="0">
                <a:effectLst/>
                <a:latin typeface="Calibri" panose="020F0502020204030204" pitchFamily="34" charset="0"/>
                <a:cs typeface="Calibri" panose="020F0502020204030204" pitchFamily="34" charset="0"/>
              </a:rPr>
              <a:t>The bill changes the days on which the POW/MIA flag is required to be displayed at specified locations to all days on which the U.S. flag is displayed. (Current law requires the POW/MIA flag to be displayed only on Armed Forces Day, Memorial Day, Flag Day, Independence Day, National POW/MIA Recognition Day, and Veterans Day.)</a:t>
            </a:r>
          </a:p>
          <a:p>
            <a:pPr fontAlgn="ctr"/>
            <a:r>
              <a:rPr lang="en-US" sz="2400" dirty="0"/>
              <a:t>The order in which the POW/MIA flag is displayed depends on the number of flagpoles and the flags being flown with it: </a:t>
            </a:r>
          </a:p>
          <a:p>
            <a:r>
              <a:rPr lang="en-US" sz="2400" b="1" dirty="0"/>
              <a:t>Single flagpole- </a:t>
            </a:r>
            <a:r>
              <a:rPr lang="en-US" sz="2400" dirty="0"/>
              <a:t>The POW/MIA flag is flown directly below the US flag, and is no larger than the US flag </a:t>
            </a:r>
          </a:p>
          <a:p>
            <a:r>
              <a:rPr lang="en-US" sz="2400" b="1" dirty="0"/>
              <a:t>Two flagpoles-</a:t>
            </a:r>
            <a:r>
              <a:rPr lang="en-US" sz="2400" dirty="0"/>
              <a:t>The POW/MIA flag is flown under the US flag, and the state flag is flown on the other pole </a:t>
            </a:r>
          </a:p>
          <a:p>
            <a:r>
              <a:rPr lang="en-US" sz="2400" b="1" dirty="0"/>
              <a:t>Three flagpoles-</a:t>
            </a:r>
            <a:r>
              <a:rPr lang="en-US" sz="2400" dirty="0"/>
              <a:t>The US flag is flown on the right pole, the POW/MIA flag is flown on the middle pole, and the state flag is flown on the left pole</a:t>
            </a:r>
          </a:p>
          <a:p>
            <a:pPr algn="l">
              <a:buFont typeface="Arial" panose="020B0604020202020204" pitchFamily="34" charset="0"/>
              <a:buChar char="•"/>
            </a:pPr>
            <a:endParaRPr lang="en-US" sz="2800" b="0" i="0" dirty="0">
              <a:effectLst/>
            </a:endParaRPr>
          </a:p>
        </p:txBody>
      </p:sp>
    </p:spTree>
    <p:extLst>
      <p:ext uri="{BB962C8B-B14F-4D97-AF65-F5344CB8AC3E}">
        <p14:creationId xmlns:p14="http://schemas.microsoft.com/office/powerpoint/2010/main" val="3836106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B165BF-F564-5FBA-E04E-1B0B4AD5F397}"/>
              </a:ext>
            </a:extLst>
          </p:cNvPr>
          <p:cNvSpPr txBox="1"/>
          <p:nvPr/>
        </p:nvSpPr>
        <p:spPr>
          <a:xfrm>
            <a:off x="279918" y="278599"/>
            <a:ext cx="1191208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467F"/>
                </a:solidFill>
                <a:effectLst/>
                <a:uLnTx/>
                <a:uFillTx/>
                <a:latin typeface="Calibri" panose="020F0502020204030204"/>
                <a:ea typeface="+mn-ea"/>
                <a:cs typeface="Arial" panose="020B0604020202020204" pitchFamily="34" charset="0"/>
              </a:rPr>
              <a:t>Sgt-at-Arms </a:t>
            </a:r>
            <a:r>
              <a:rPr kumimoji="0" lang="en-US" sz="6000" b="0" i="0" u="none" strike="noStrike" kern="1200" cap="none" spc="0" normalizeH="0" baseline="0" noProof="0" dirty="0">
                <a:ln>
                  <a:noFill/>
                </a:ln>
                <a:solidFill>
                  <a:srgbClr val="00467F"/>
                </a:solidFill>
                <a:effectLst/>
                <a:uLnTx/>
                <a:uFillTx/>
                <a:latin typeface="Calibri Light" panose="020F0302020204030204"/>
                <a:ea typeface="+mn-ea"/>
                <a:cs typeface="Arial" panose="020B0604020202020204" pitchFamily="34" charset="0"/>
              </a:rPr>
              <a:t>|</a:t>
            </a:r>
            <a:r>
              <a:rPr kumimoji="0" lang="en-US" sz="60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rPr>
              <a:t> </a:t>
            </a:r>
            <a:r>
              <a:rPr kumimoji="0" lang="en-US" sz="48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rPr>
              <a:t>Things to Remember</a:t>
            </a:r>
            <a:endParaRPr kumimoji="0" lang="en-US" sz="60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Arial" panose="020B0604020202020204" pitchFamily="34" charset="0"/>
            </a:endParaRPr>
          </a:p>
        </p:txBody>
      </p:sp>
      <p:sp>
        <p:nvSpPr>
          <p:cNvPr id="3" name="TextBox 2">
            <a:extLst>
              <a:ext uri="{FF2B5EF4-FFF2-40B4-BE49-F238E27FC236}">
                <a16:creationId xmlns:a16="http://schemas.microsoft.com/office/drawing/2014/main" id="{1C036B21-1515-D918-D6C1-25F1C3D138FA}"/>
              </a:ext>
            </a:extLst>
          </p:cNvPr>
          <p:cNvSpPr txBox="1"/>
          <p:nvPr/>
        </p:nvSpPr>
        <p:spPr>
          <a:xfrm>
            <a:off x="646414" y="1294262"/>
            <a:ext cx="10899172" cy="487518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600"/>
              </a:spcAft>
              <a:buClr>
                <a:srgbClr val="FBC02D"/>
              </a:buClr>
              <a:buSzTx/>
              <a:buFontTx/>
              <a:buNone/>
              <a:tabLst/>
              <a:defRPr/>
            </a:pPr>
            <a:r>
              <a:rPr kumimoji="0" lang="en-US"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Traditional guidelines call for displaying the flag in public only from sunrise to sunset. However, the flag may be displayed at all times if it’s illuminated during darkness. The flag should not be subject to weather damage, so it should not be displayed during rain, snow and windstorms unless it is an all-weather flag. </a:t>
            </a:r>
          </a:p>
          <a:p>
            <a:pPr marL="0" marR="0" lvl="0" indent="0" algn="ctr" defTabSz="914400" rtl="0" eaLnBrk="1" fontAlgn="auto" latinLnBrk="0" hangingPunct="1">
              <a:lnSpc>
                <a:spcPct val="90000"/>
              </a:lnSpc>
              <a:spcBef>
                <a:spcPts val="0"/>
              </a:spcBef>
              <a:spcAft>
                <a:spcPts val="600"/>
              </a:spcAft>
              <a:buClr>
                <a:srgbClr val="FBC02D"/>
              </a:buClr>
              <a:buSzTx/>
              <a:buFontTx/>
              <a:buNone/>
              <a:tabLst/>
              <a:defRPr/>
            </a:pPr>
            <a:endParaRPr kumimoji="0" lang="en-US"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90000"/>
              </a:lnSpc>
              <a:spcBef>
                <a:spcPts val="0"/>
              </a:spcBef>
              <a:spcAft>
                <a:spcPts val="600"/>
              </a:spcAft>
              <a:buClr>
                <a:srgbClr val="FBC02D"/>
              </a:buClr>
              <a:buSzTx/>
              <a:buFontTx/>
              <a:buNone/>
              <a:tabLst/>
              <a:defRPr/>
            </a:pPr>
            <a:r>
              <a:rPr kumimoji="0" lang="en-US"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It should be displayed often, but especially on national and state holidays and special occasions. The flag should be displayed on or near the main building of public institutions, schools during school days, and polling places on election days. It should be hoisted briskly and lowered ceremoniously</a:t>
            </a:r>
          </a:p>
          <a:p>
            <a:pPr marL="0" marR="0" lvl="0" indent="0" algn="ctr" defTabSz="914400" rtl="0" eaLnBrk="1" fontAlgn="auto" latinLnBrk="0" hangingPunct="1">
              <a:lnSpc>
                <a:spcPct val="90000"/>
              </a:lnSpc>
              <a:spcBef>
                <a:spcPts val="0"/>
              </a:spcBef>
              <a:spcAft>
                <a:spcPts val="600"/>
              </a:spcAft>
              <a:buClr>
                <a:srgbClr val="FBC02D"/>
              </a:buClr>
              <a:buSzTx/>
              <a:buFontTx/>
              <a:buNone/>
              <a:tabLst/>
              <a:defRPr/>
            </a:pPr>
            <a:endParaRPr kumimoji="0" lang="en-US"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90000"/>
              </a:lnSpc>
              <a:spcBef>
                <a:spcPts val="0"/>
              </a:spcBef>
              <a:spcAft>
                <a:spcPts val="600"/>
              </a:spcAft>
              <a:buClr>
                <a:srgbClr val="FBC02D"/>
              </a:buClr>
              <a:buSzTx/>
              <a:buFontTx/>
              <a:buNone/>
              <a:tabLst/>
              <a:defRPr/>
            </a:pPr>
            <a:r>
              <a:rPr kumimoji="0" lang="en-US" sz="24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rPr>
              <a:t>Helpful Resource: </a:t>
            </a:r>
          </a:p>
          <a:p>
            <a:pPr marL="0" marR="0" lvl="0" indent="0" algn="ctr" defTabSz="914400" rtl="0" eaLnBrk="1" fontAlgn="auto" latinLnBrk="0" hangingPunct="1">
              <a:lnSpc>
                <a:spcPct val="90000"/>
              </a:lnSpc>
              <a:spcBef>
                <a:spcPts val="0"/>
              </a:spcBef>
              <a:spcAft>
                <a:spcPts val="600"/>
              </a:spcAft>
              <a:buClr>
                <a:srgbClr val="FBC02D"/>
              </a:buClr>
              <a:buSzTx/>
              <a:buFontTx/>
              <a:buNone/>
              <a:tabLst/>
              <a:defRPr/>
            </a:pPr>
            <a:r>
              <a:rPr kumimoji="0" lang="en-US"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US Flag Manual from Military Salute Project MSP-08</a:t>
            </a:r>
          </a:p>
          <a:p>
            <a:pPr marL="0" marR="0" lvl="0" indent="0" algn="ctr" defTabSz="914400" rtl="0" eaLnBrk="1" fontAlgn="auto" latinLnBrk="0" hangingPunct="1">
              <a:lnSpc>
                <a:spcPct val="90000"/>
              </a:lnSpc>
              <a:spcBef>
                <a:spcPts val="0"/>
              </a:spcBef>
              <a:spcAft>
                <a:spcPts val="600"/>
              </a:spcAft>
              <a:buClr>
                <a:srgbClr val="FBC02D"/>
              </a:buClr>
              <a:buSzTx/>
              <a:buFontTx/>
              <a:buNone/>
              <a:tabLst/>
              <a:defRPr/>
            </a:pPr>
            <a:r>
              <a:rPr kumimoji="0" lang="en-US" sz="2400" b="0" i="0" u="sng" strike="noStrike" kern="1200" cap="none" spc="0" normalizeH="0" baseline="0" noProof="0" dirty="0">
                <a:ln>
                  <a:noFill/>
                </a:ln>
                <a:solidFill>
                  <a:srgbClr val="E7E6E6">
                    <a:lumMod val="25000"/>
                  </a:srgbClr>
                </a:solidFill>
                <a:effectLst/>
                <a:uLnTx/>
                <a:uFillTx/>
                <a:latin typeface="Calibri" panose="020F0502020204030204"/>
                <a:ea typeface="+mn-ea"/>
                <a:cs typeface="Arial" panose="020B0604020202020204" pitchFamily="34" charset="0"/>
              </a:rPr>
              <a:t>https://www.usmhc.org/Flag.php</a:t>
            </a:r>
          </a:p>
        </p:txBody>
      </p:sp>
    </p:spTree>
    <p:extLst>
      <p:ext uri="{BB962C8B-B14F-4D97-AF65-F5344CB8AC3E}">
        <p14:creationId xmlns:p14="http://schemas.microsoft.com/office/powerpoint/2010/main" val="263229770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1272</Words>
  <Application>Microsoft Office PowerPoint</Application>
  <PresentationFormat>Widescreen</PresentationFormat>
  <Paragraphs>108</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Rachel Castleberry</dc:creator>
  <cp:lastModifiedBy>Horsley, Troy E CIV USN SE RMC MAYPORT FL (USA)</cp:lastModifiedBy>
  <cp:revision>2</cp:revision>
  <dcterms:created xsi:type="dcterms:W3CDTF">2025-07-01T16:04:10Z</dcterms:created>
  <dcterms:modified xsi:type="dcterms:W3CDTF">2025-07-02T15:31:56Z</dcterms:modified>
</cp:coreProperties>
</file>