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20" r:id="rId2"/>
    <p:sldId id="1457" r:id="rId3"/>
    <p:sldId id="1371" r:id="rId4"/>
    <p:sldId id="1372" r:id="rId5"/>
    <p:sldId id="1373" r:id="rId6"/>
    <p:sldId id="1374" r:id="rId7"/>
    <p:sldId id="1375" r:id="rId8"/>
    <p:sldId id="1376" r:id="rId9"/>
    <p:sldId id="1377" r:id="rId10"/>
    <p:sldId id="1378" r:id="rId11"/>
    <p:sldId id="1379" r:id="rId12"/>
    <p:sldId id="1380" r:id="rId13"/>
    <p:sldId id="1381" r:id="rId14"/>
    <p:sldId id="1382" r:id="rId15"/>
    <p:sldId id="1383" r:id="rId16"/>
    <p:sldId id="1384" r:id="rId17"/>
    <p:sldId id="1387" r:id="rId18"/>
    <p:sldId id="112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28F80-C029-4E08-A658-15C4804F0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E029DB-19CD-45B9-9DB0-145F40B959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890E0-3E79-458C-9454-FBE7735AB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5DDE-B497-4517-88BA-77255048E3B3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D57B4-0FD2-4835-88EC-952633936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9C2EA-AAC3-42AD-946E-8E4440886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86E9-CFCE-459B-9EAF-CB6C761E3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07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186F7-3154-4BE8-9510-C9099B772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6A09EB-AED1-400C-98FC-BA1284E56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3C979-F09B-4CE6-9E40-7424F85E6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5DDE-B497-4517-88BA-77255048E3B3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02E40-0CF9-41FA-AC55-C48B4A620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4FD96-84D7-4713-A718-6AD08AF19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86E9-CFCE-459B-9EAF-CB6C761E3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1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6D81A5-70C7-4DBA-B9C3-CE130B765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6FA84E-4670-4D64-91AD-A96B6C05A3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F76A0-01E1-48AE-A1F0-AE03FE84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5DDE-B497-4517-88BA-77255048E3B3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8E144-1D46-4B76-91EE-7BAB9A1ED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2DDD3-B042-4588-BE9E-D0A03B2C6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86E9-CFCE-459B-9EAF-CB6C761E3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4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B63FE-97FE-40C0-8B3F-E234452CF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83245-2AF7-400E-A755-8C7DD11CF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F2E0B-904E-4873-8D42-D57AE8ACC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5DDE-B497-4517-88BA-77255048E3B3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92E4E-26BA-4608-BA10-80AE9D341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6EDF5-5971-4E55-9CF9-248C675CE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86E9-CFCE-459B-9EAF-CB6C761E3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4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FC3F1-37C9-4974-9EFB-230F8B8DB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A0145-7439-4BDA-A6CA-EF74526BC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4DBC7-CAE2-44B1-9BD3-9907E0307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5DDE-B497-4517-88BA-77255048E3B3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61E76-1001-4A84-ABDA-CAB7C6000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20BED-8802-4376-AFD9-80710BBFF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86E9-CFCE-459B-9EAF-CB6C761E3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83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BC70E-BCC8-4209-9A8C-1F0D98F59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87416-F2A8-49C1-B126-7313E4BC3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020E87-4562-4A87-818B-2C175E436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58876-C997-4A51-A7A5-B4C08B68B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5DDE-B497-4517-88BA-77255048E3B3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E4424-299F-4B34-B45F-7B93CBAC7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AB861-ACCA-4C5A-9A1F-60B41D45D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86E9-CFCE-459B-9EAF-CB6C761E3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5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6B92C-08E9-40BB-BB34-6C61CA935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A7089-60BD-40F2-AFBC-0115EE613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ED585-A86F-4A28-BEDF-1F4E467BD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3B117A-8E2E-47C0-ABB4-DC2228C9FC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270227-9F02-4A67-86F2-631D6A208C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22E914-816B-40AF-8162-FD153BD2D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5DDE-B497-4517-88BA-77255048E3B3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7543F2-B2CC-4484-9773-774528142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D87D23-987A-47A1-A0DD-F32D3B359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86E9-CFCE-459B-9EAF-CB6C761E3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1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9C968-9744-40F7-AFCF-34EB58A18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C61A9F-19F6-4597-B970-9D9429CCD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5DDE-B497-4517-88BA-77255048E3B3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3E20C7-2D49-4556-9BE5-1B3D9D6F9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28E625-B0FE-4651-A8FB-185075AC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86E9-CFCE-459B-9EAF-CB6C761E3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3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3A7BAE-DEAD-412B-B443-FA9EFF9A4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5DDE-B497-4517-88BA-77255048E3B3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5FBED2-8365-4A38-97F1-F2CCB6B71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C1F2A-76F3-4A31-8166-3EB92EE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86E9-CFCE-459B-9EAF-CB6C761E3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92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41B6-2B1E-4416-95F4-ED1589B7A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08494-1AE6-4D2D-A20A-DAFAC1C78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90C215-4F43-4EFD-BF91-FA3EC30FF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50C48-6613-429B-B119-D3EC08C71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5DDE-B497-4517-88BA-77255048E3B3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943989-B34C-4876-A598-3AF45CD57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776684-5A7B-49F0-97A2-DB36A204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86E9-CFCE-459B-9EAF-CB6C761E3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7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96C53-33E8-432A-8F58-2D3059308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4C92F5-70DC-4D18-B350-1CA807E7E6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EBA770-44AA-45FB-B7BA-4DC513EFA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72722-768A-460B-96D4-FE98F2D3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25DDE-B497-4517-88BA-77255048E3B3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ED9AD-E22F-46FC-AA80-FCB3D6303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DB3BBB-0424-4F26-ADF5-E0709F68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86E9-CFCE-459B-9EAF-CB6C761E3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8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AFC5BC-F23E-46A7-99A0-A1A49F1CB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EB754-5F3B-483A-9E06-536269880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BFA3F-FB98-4E09-8844-6C8078A3DF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25DDE-B497-4517-88BA-77255048E3B3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4696D-AEFD-404F-B297-BB063118AC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291F0-DB44-40D7-9A07-6DDAB9327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786E9-CFCE-459B-9EAF-CB6C761E3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CA0A812-5012-D749-D2E9-87C13992453B}"/>
              </a:ext>
            </a:extLst>
          </p:cNvPr>
          <p:cNvSpPr txBox="1"/>
          <p:nvPr/>
        </p:nvSpPr>
        <p:spPr>
          <a:xfrm>
            <a:off x="-1" y="2032754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Legislative &amp; Gaming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3F01A0-848D-DA51-FB71-310936279DEB}"/>
              </a:ext>
            </a:extLst>
          </p:cNvPr>
          <p:cNvSpPr txBox="1"/>
          <p:nvPr/>
        </p:nvSpPr>
        <p:spPr>
          <a:xfrm>
            <a:off x="1378859" y="3989465"/>
            <a:ext cx="943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Stuart Scott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510774-6098-4CC5-CC30-AC72CA735482}"/>
              </a:ext>
            </a:extLst>
          </p:cNvPr>
          <p:cNvSpPr txBox="1"/>
          <p:nvPr/>
        </p:nvSpPr>
        <p:spPr>
          <a:xfrm>
            <a:off x="1" y="4486692"/>
            <a:ext cx="1219200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4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Legislative chair</a:t>
            </a:r>
          </a:p>
        </p:txBody>
      </p:sp>
    </p:spTree>
    <p:extLst>
      <p:ext uri="{BB962C8B-B14F-4D97-AF65-F5344CB8AC3E}">
        <p14:creationId xmlns:p14="http://schemas.microsoft.com/office/powerpoint/2010/main" val="983375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B165BF-F564-5FBA-E04E-1B0B4AD5F397}"/>
              </a:ext>
            </a:extLst>
          </p:cNvPr>
          <p:cNvSpPr txBox="1"/>
          <p:nvPr/>
        </p:nvSpPr>
        <p:spPr>
          <a:xfrm>
            <a:off x="279918" y="278599"/>
            <a:ext cx="11912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Legislative &amp; Gaming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|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Legislative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C3BAA8-33D4-7E28-F2E4-86B53C91B725}"/>
              </a:ext>
            </a:extLst>
          </p:cNvPr>
          <p:cNvSpPr txBox="1"/>
          <p:nvPr/>
        </p:nvSpPr>
        <p:spPr>
          <a:xfrm>
            <a:off x="840109" y="2698859"/>
            <a:ext cx="10512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7C20C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we have Florida Veteran Legislators?  Why yes, we do!!!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132FF3-3CBD-7B74-F0EE-BF7870EDA474}"/>
              </a:ext>
            </a:extLst>
          </p:cNvPr>
          <p:cNvSpPr txBox="1"/>
          <p:nvPr/>
        </p:nvSpPr>
        <p:spPr>
          <a:xfrm>
            <a:off x="646414" y="1431530"/>
            <a:ext cx="1089917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BC02D"/>
              </a:buClr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Veteran Legislators!?!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026076-6F36-C5FC-0BE7-FB66F089C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216" y="3574367"/>
            <a:ext cx="7391567" cy="1914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334ED2-9B29-BC6E-9A76-F2FF65FED1CA}"/>
              </a:ext>
            </a:extLst>
          </p:cNvPr>
          <p:cNvSpPr/>
          <p:nvPr/>
        </p:nvSpPr>
        <p:spPr>
          <a:xfrm>
            <a:off x="2290527" y="3574367"/>
            <a:ext cx="7501256" cy="2129316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4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B165BF-F564-5FBA-E04E-1B0B4AD5F397}"/>
              </a:ext>
            </a:extLst>
          </p:cNvPr>
          <p:cNvSpPr txBox="1"/>
          <p:nvPr/>
        </p:nvSpPr>
        <p:spPr>
          <a:xfrm>
            <a:off x="279918" y="278599"/>
            <a:ext cx="11912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Legislative &amp; Gaming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|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Legislative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132FF3-3CBD-7B74-F0EE-BF7870EDA474}"/>
              </a:ext>
            </a:extLst>
          </p:cNvPr>
          <p:cNvSpPr txBox="1"/>
          <p:nvPr/>
        </p:nvSpPr>
        <p:spPr>
          <a:xfrm>
            <a:off x="646414" y="1518662"/>
            <a:ext cx="10899172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BC02D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Veteran Legislators!?!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7B48CA-7E30-8728-F4BA-3359BB6A21D0}"/>
              </a:ext>
            </a:extLst>
          </p:cNvPr>
          <p:cNvGrpSpPr/>
          <p:nvPr/>
        </p:nvGrpSpPr>
        <p:grpSpPr>
          <a:xfrm>
            <a:off x="533786" y="2835123"/>
            <a:ext cx="11124428" cy="2445786"/>
            <a:chOff x="628459" y="2835123"/>
            <a:chExt cx="11124428" cy="244578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52DD403-4548-4262-0622-2A12F32254BC}"/>
                </a:ext>
              </a:extLst>
            </p:cNvPr>
            <p:cNvGrpSpPr/>
            <p:nvPr/>
          </p:nvGrpSpPr>
          <p:grpSpPr>
            <a:xfrm>
              <a:off x="628459" y="2835123"/>
              <a:ext cx="5467541" cy="2445786"/>
              <a:chOff x="439114" y="2364342"/>
              <a:chExt cx="5467541" cy="2445786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B9793188-5F7A-D981-EA3E-3B82EC6167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680"/>
              <a:stretch/>
            </p:blipFill>
            <p:spPr>
              <a:xfrm>
                <a:off x="439114" y="2476575"/>
                <a:ext cx="5467541" cy="2261924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1A1641A-A071-0DCC-3ACE-1C8024619B2C}"/>
                  </a:ext>
                </a:extLst>
              </p:cNvPr>
              <p:cNvSpPr/>
              <p:nvPr/>
            </p:nvSpPr>
            <p:spPr>
              <a:xfrm>
                <a:off x="439114" y="2364342"/>
                <a:ext cx="5467541" cy="2445786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87270F0-151C-784B-7D43-463B39B4CF47}"/>
                </a:ext>
              </a:extLst>
            </p:cNvPr>
            <p:cNvGrpSpPr/>
            <p:nvPr/>
          </p:nvGrpSpPr>
          <p:grpSpPr>
            <a:xfrm>
              <a:off x="6276443" y="2835123"/>
              <a:ext cx="5476444" cy="2445786"/>
              <a:chOff x="6087098" y="2364342"/>
              <a:chExt cx="5476444" cy="2445786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55B6857-4E3C-1461-0140-48D8CDC036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6000" y="2476575"/>
                <a:ext cx="5467542" cy="2333553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221CD03-39F1-DB68-29E1-85E92640F75A}"/>
                  </a:ext>
                </a:extLst>
              </p:cNvPr>
              <p:cNvSpPr/>
              <p:nvPr/>
            </p:nvSpPr>
            <p:spPr>
              <a:xfrm>
                <a:off x="6087098" y="2364342"/>
                <a:ext cx="5467541" cy="2445786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8892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B165BF-F564-5FBA-E04E-1B0B4AD5F397}"/>
              </a:ext>
            </a:extLst>
          </p:cNvPr>
          <p:cNvSpPr txBox="1"/>
          <p:nvPr/>
        </p:nvSpPr>
        <p:spPr>
          <a:xfrm>
            <a:off x="279918" y="278599"/>
            <a:ext cx="11912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Legislative &amp; Gaming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|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Legislative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C3BAA8-33D4-7E28-F2E4-86B53C91B725}"/>
              </a:ext>
            </a:extLst>
          </p:cNvPr>
          <p:cNvSpPr txBox="1"/>
          <p:nvPr/>
        </p:nvSpPr>
        <p:spPr>
          <a:xfrm>
            <a:off x="840109" y="2698859"/>
            <a:ext cx="103752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7C20C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Don’t confuse the US Senate and US House of Representatives with the Florida Senate and the Florida House of Representatives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7C20C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Definitely don’t confuse the bills filed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132FF3-3CBD-7B74-F0EE-BF7870EDA474}"/>
              </a:ext>
            </a:extLst>
          </p:cNvPr>
          <p:cNvSpPr txBox="1"/>
          <p:nvPr/>
        </p:nvSpPr>
        <p:spPr>
          <a:xfrm>
            <a:off x="646414" y="1431530"/>
            <a:ext cx="1089917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BC02D"/>
              </a:buClr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STATE vs U.S. Legislators</a:t>
            </a:r>
          </a:p>
        </p:txBody>
      </p:sp>
    </p:spTree>
    <p:extLst>
      <p:ext uri="{BB962C8B-B14F-4D97-AF65-F5344CB8AC3E}">
        <p14:creationId xmlns:p14="http://schemas.microsoft.com/office/powerpoint/2010/main" val="810474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B165BF-F564-5FBA-E04E-1B0B4AD5F397}"/>
              </a:ext>
            </a:extLst>
          </p:cNvPr>
          <p:cNvSpPr txBox="1"/>
          <p:nvPr/>
        </p:nvSpPr>
        <p:spPr>
          <a:xfrm>
            <a:off x="279918" y="278599"/>
            <a:ext cx="11912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Legislative &amp; Gaming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|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Legislative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C3BAA8-33D4-7E28-F2E4-86B53C91B725}"/>
              </a:ext>
            </a:extLst>
          </p:cNvPr>
          <p:cNvSpPr txBox="1"/>
          <p:nvPr/>
        </p:nvSpPr>
        <p:spPr>
          <a:xfrm>
            <a:off x="840109" y="2698859"/>
            <a:ext cx="1037524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7C20C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a 501 (c) organization we have limitations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7C20C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must provide an equal opportunity to ALL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7C20C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not indicate a preference for or against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7C20C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fundraising for any candidate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132FF3-3CBD-7B74-F0EE-BF7870EDA474}"/>
              </a:ext>
            </a:extLst>
          </p:cNvPr>
          <p:cNvSpPr txBox="1"/>
          <p:nvPr/>
        </p:nvSpPr>
        <p:spPr>
          <a:xfrm>
            <a:off x="646414" y="1431530"/>
            <a:ext cx="1089917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BC02D"/>
              </a:buClr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Allowable’ s</a:t>
            </a:r>
          </a:p>
        </p:txBody>
      </p:sp>
    </p:spTree>
    <p:extLst>
      <p:ext uri="{BB962C8B-B14F-4D97-AF65-F5344CB8AC3E}">
        <p14:creationId xmlns:p14="http://schemas.microsoft.com/office/powerpoint/2010/main" val="2039466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B165BF-F564-5FBA-E04E-1B0B4AD5F397}"/>
              </a:ext>
            </a:extLst>
          </p:cNvPr>
          <p:cNvSpPr txBox="1"/>
          <p:nvPr/>
        </p:nvSpPr>
        <p:spPr>
          <a:xfrm>
            <a:off x="279918" y="278599"/>
            <a:ext cx="11912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Legislative &amp; Gaming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|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Legislative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132FF3-3CBD-7B74-F0EE-BF7870EDA474}"/>
              </a:ext>
            </a:extLst>
          </p:cNvPr>
          <p:cNvSpPr txBox="1"/>
          <p:nvPr/>
        </p:nvSpPr>
        <p:spPr>
          <a:xfrm>
            <a:off x="646414" y="1382034"/>
            <a:ext cx="1089917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BC02D"/>
              </a:buClr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Exercise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A2D1F2-B313-0579-684A-AA312E859C9D}"/>
              </a:ext>
            </a:extLst>
          </p:cNvPr>
          <p:cNvGrpSpPr/>
          <p:nvPr/>
        </p:nvGrpSpPr>
        <p:grpSpPr>
          <a:xfrm>
            <a:off x="3385210" y="1926798"/>
            <a:ext cx="5421580" cy="4200301"/>
            <a:chOff x="3385210" y="1926798"/>
            <a:chExt cx="5421580" cy="420030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ED0E659-81EB-8D84-DD36-F12C69033D50}"/>
                </a:ext>
              </a:extLst>
            </p:cNvPr>
            <p:cNvSpPr/>
            <p:nvPr/>
          </p:nvSpPr>
          <p:spPr>
            <a:xfrm>
              <a:off x="4547019" y="2550789"/>
              <a:ext cx="3182940" cy="2735212"/>
            </a:xfrm>
            <a:prstGeom prst="ellipse">
              <a:avLst/>
            </a:prstGeom>
            <a:solidFill>
              <a:srgbClr val="FBC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DB80EDE-F6E1-B4F3-535F-3DEBE03777F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17056" y="1926798"/>
              <a:ext cx="1047412" cy="1158780"/>
            </a:xfrm>
            <a:prstGeom prst="line">
              <a:avLst/>
            </a:prstGeom>
            <a:ln w="28575">
              <a:solidFill>
                <a:srgbClr val="FBC0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6016CA2-6FF6-A0F6-9970-CF5DC7DF35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85210" y="4338276"/>
              <a:ext cx="1478860" cy="404312"/>
            </a:xfrm>
            <a:prstGeom prst="line">
              <a:avLst/>
            </a:prstGeom>
            <a:ln w="28575">
              <a:solidFill>
                <a:srgbClr val="FBC0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64B2C83-387F-5E13-3BB2-CF52C00A6D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44675" y="5288715"/>
              <a:ext cx="1393813" cy="838384"/>
            </a:xfrm>
            <a:prstGeom prst="line">
              <a:avLst/>
            </a:prstGeom>
            <a:ln w="28575">
              <a:solidFill>
                <a:srgbClr val="FBC0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48EB8C5-AB39-0C5D-7D09-2E4AD9340D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27531" y="2255244"/>
              <a:ext cx="1579259" cy="683804"/>
            </a:xfrm>
            <a:prstGeom prst="line">
              <a:avLst/>
            </a:prstGeom>
            <a:ln w="28575">
              <a:solidFill>
                <a:srgbClr val="FBC0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37A80FF-382F-09C7-4A7E-F6AC240BB7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29958" y="3956613"/>
              <a:ext cx="840757" cy="1400167"/>
            </a:xfrm>
            <a:prstGeom prst="line">
              <a:avLst/>
            </a:prstGeom>
            <a:ln w="28575">
              <a:solidFill>
                <a:srgbClr val="FBC0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46934B1-C4E2-8662-5031-7BB692C6B453}"/>
                </a:ext>
              </a:extLst>
            </p:cNvPr>
            <p:cNvSpPr txBox="1"/>
            <p:nvPr/>
          </p:nvSpPr>
          <p:spPr>
            <a:xfrm>
              <a:off x="5057180" y="3318230"/>
              <a:ext cx="21626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RUN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2612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B165BF-F564-5FBA-E04E-1B0B4AD5F397}"/>
              </a:ext>
            </a:extLst>
          </p:cNvPr>
          <p:cNvSpPr txBox="1"/>
          <p:nvPr/>
        </p:nvSpPr>
        <p:spPr>
          <a:xfrm>
            <a:off x="279918" y="278599"/>
            <a:ext cx="11912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Legislative &amp; Gaming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|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Legislative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4E91E6-766A-A301-0A3E-36F7BDB48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6" b="98771" l="1700" r="99300">
                        <a14:foregroundMark x1="47300" y1="4804" x2="47300" y2="4804"/>
                        <a14:foregroundMark x1="48000" y1="1117" x2="48000" y2="1117"/>
                        <a14:foregroundMark x1="6000" y1="26480" x2="6000" y2="26480"/>
                        <a14:foregroundMark x1="1700" y1="29274" x2="1700" y2="29274"/>
                        <a14:foregroundMark x1="21800" y1="58324" x2="21800" y2="58324"/>
                        <a14:foregroundMark x1="13200" y1="60670" x2="18700" y2="58324"/>
                        <a14:foregroundMark x1="13000" y1="71285" x2="26100" y2="66816"/>
                        <a14:foregroundMark x1="16800" y1="80223" x2="23600" y2="76201"/>
                        <a14:foregroundMark x1="23600" y1="76201" x2="30000" y2="75642"/>
                        <a14:foregroundMark x1="30000" y1="75642" x2="30200" y2="75642"/>
                        <a14:foregroundMark x1="61600" y1="46034" x2="63000" y2="46816"/>
                        <a14:foregroundMark x1="66500" y1="56648" x2="54500" y2="60223"/>
                        <a14:foregroundMark x1="57600" y1="67598" x2="63600" y2="64022"/>
                        <a14:foregroundMark x1="63600" y1="64022" x2="67800" y2="63240"/>
                        <a14:foregroundMark x1="90700" y1="46257" x2="90700" y2="46257"/>
                        <a14:foregroundMark x1="94100" y1="55866" x2="94100" y2="55866"/>
                        <a14:foregroundMark x1="99300" y1="65363" x2="99300" y2="65363"/>
                        <a14:foregroundMark x1="98434" y1="62030" x2="98700" y2="62682"/>
                        <a14:foregroundMark x1="46000" y1="93184" x2="46000" y2="93184"/>
                        <a14:foregroundMark x1="44600" y1="98436" x2="44600" y2="98436"/>
                        <a14:foregroundMark x1="55000" y1="98771" x2="55000" y2="98771"/>
                        <a14:foregroundMark x1="77600" y1="10391" x2="77900" y2="12402"/>
                        <a14:foregroundMark x1="78600" y1="14078" x2="79700" y2="18101"/>
                        <a14:foregroundMark x1="81000" y1="21899" x2="97200" y2="61564"/>
                        <a14:backgroundMark x1="93718" y1="47318" x2="99800" y2="61341"/>
                        <a14:backgroundMark x1="80875" y1="17711" x2="82401" y2="21229"/>
                        <a14:backgroundMark x1="78522" y1="12287" x2="79211" y2="138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5513" y="1242649"/>
            <a:ext cx="5638883" cy="5046800"/>
          </a:xfrm>
          <a:prstGeom prst="trapezoid">
            <a:avLst>
              <a:gd name="adj" fmla="val 0"/>
            </a:avLst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F96759-994A-96E8-5782-86FA0C1C3A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363" b="6875"/>
          <a:stretch/>
        </p:blipFill>
        <p:spPr>
          <a:xfrm>
            <a:off x="1346845" y="1340012"/>
            <a:ext cx="3390918" cy="48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2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B165BF-F564-5FBA-E04E-1B0B4AD5F397}"/>
              </a:ext>
            </a:extLst>
          </p:cNvPr>
          <p:cNvSpPr txBox="1"/>
          <p:nvPr/>
        </p:nvSpPr>
        <p:spPr>
          <a:xfrm>
            <a:off x="279918" y="278599"/>
            <a:ext cx="11912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Legislative &amp; Gaming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|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Legislative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 descr="A map of the state of florida&#10;&#10;Description automatically generated">
            <a:extLst>
              <a:ext uri="{FF2B5EF4-FFF2-40B4-BE49-F238E27FC236}">
                <a16:creationId xmlns:a16="http://schemas.microsoft.com/office/drawing/2014/main" id="{70760B6F-E039-3099-3F5A-893E7ED91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704" y="1430447"/>
            <a:ext cx="4782592" cy="476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33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B165BF-F564-5FBA-E04E-1B0B4AD5F397}"/>
              </a:ext>
            </a:extLst>
          </p:cNvPr>
          <p:cNvSpPr txBox="1"/>
          <p:nvPr/>
        </p:nvSpPr>
        <p:spPr>
          <a:xfrm>
            <a:off x="279918" y="278599"/>
            <a:ext cx="11912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Legislative &amp; Gaming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|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Gaming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132FF3-3CBD-7B74-F0EE-BF7870EDA474}"/>
              </a:ext>
            </a:extLst>
          </p:cNvPr>
          <p:cNvSpPr txBox="1"/>
          <p:nvPr/>
        </p:nvSpPr>
        <p:spPr>
          <a:xfrm>
            <a:off x="646414" y="2586462"/>
            <a:ext cx="10899172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BC02D"/>
              </a:buClr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622828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8898F0-3B99-FEC7-0C3C-0B7BB2EC6E71}"/>
              </a:ext>
            </a:extLst>
          </p:cNvPr>
          <p:cNvSpPr txBox="1"/>
          <p:nvPr/>
        </p:nvSpPr>
        <p:spPr>
          <a:xfrm>
            <a:off x="0" y="1850225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08846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B165BF-F564-5FBA-E04E-1B0B4AD5F397}"/>
              </a:ext>
            </a:extLst>
          </p:cNvPr>
          <p:cNvSpPr txBox="1"/>
          <p:nvPr/>
        </p:nvSpPr>
        <p:spPr>
          <a:xfrm>
            <a:off x="279918" y="278599"/>
            <a:ext cx="11912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Legislative &amp; Gaming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|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Legislative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C3BAA8-33D4-7E28-F2E4-86B53C91B725}"/>
              </a:ext>
            </a:extLst>
          </p:cNvPr>
          <p:cNvSpPr txBox="1"/>
          <p:nvPr/>
        </p:nvSpPr>
        <p:spPr>
          <a:xfrm>
            <a:off x="908378" y="2662645"/>
            <a:ext cx="10375241" cy="281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BC02D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is for those who are not professional lobbyists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</a:b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BC02D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We will focus on the three basic elements of effective lobbying: 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BC02D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BC02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Preparation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BC02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Presentation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BC02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Perseverance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E3D208-795D-9089-CE05-188CAE84AF71}"/>
              </a:ext>
            </a:extLst>
          </p:cNvPr>
          <p:cNvSpPr txBox="1"/>
          <p:nvPr/>
        </p:nvSpPr>
        <p:spPr>
          <a:xfrm>
            <a:off x="646412" y="1431530"/>
            <a:ext cx="1089917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BC02D"/>
              </a:buClr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Advice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304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B165BF-F564-5FBA-E04E-1B0B4AD5F397}"/>
              </a:ext>
            </a:extLst>
          </p:cNvPr>
          <p:cNvSpPr txBox="1"/>
          <p:nvPr/>
        </p:nvSpPr>
        <p:spPr>
          <a:xfrm>
            <a:off x="279918" y="278599"/>
            <a:ext cx="11912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Legislative &amp; Gaming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|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Legislative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C3BAA8-33D4-7E28-F2E4-86B53C91B725}"/>
              </a:ext>
            </a:extLst>
          </p:cNvPr>
          <p:cNvSpPr txBox="1"/>
          <p:nvPr/>
        </p:nvSpPr>
        <p:spPr>
          <a:xfrm>
            <a:off x="840109" y="2481576"/>
            <a:ext cx="103752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7C20C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 WHO you are attempting to communicate with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7C20C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they on the committee?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7C20C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they active in your area of interest?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7C20C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their background?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7C20C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Don’t simply “use” them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132FF3-3CBD-7B74-F0EE-BF7870EDA474}"/>
              </a:ext>
            </a:extLst>
          </p:cNvPr>
          <p:cNvSpPr txBox="1"/>
          <p:nvPr/>
        </p:nvSpPr>
        <p:spPr>
          <a:xfrm>
            <a:off x="646414" y="1294262"/>
            <a:ext cx="1089917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BC02D"/>
              </a:buClr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Who?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112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B165BF-F564-5FBA-E04E-1B0B4AD5F397}"/>
              </a:ext>
            </a:extLst>
          </p:cNvPr>
          <p:cNvSpPr txBox="1"/>
          <p:nvPr/>
        </p:nvSpPr>
        <p:spPr>
          <a:xfrm>
            <a:off x="279918" y="278599"/>
            <a:ext cx="11912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Legislative &amp; Gaming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|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Legislative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C3BAA8-33D4-7E28-F2E4-86B53C91B725}"/>
              </a:ext>
            </a:extLst>
          </p:cNvPr>
          <p:cNvSpPr txBox="1"/>
          <p:nvPr/>
        </p:nvSpPr>
        <p:spPr>
          <a:xfrm>
            <a:off x="840109" y="2481576"/>
            <a:ext cx="1037524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7C20C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process has a design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7C20C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Don’t ask for too much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7C20C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fair in your request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7C20C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Understand the realities of the process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132FF3-3CBD-7B74-F0EE-BF7870EDA474}"/>
              </a:ext>
            </a:extLst>
          </p:cNvPr>
          <p:cNvSpPr txBox="1"/>
          <p:nvPr/>
        </p:nvSpPr>
        <p:spPr>
          <a:xfrm>
            <a:off x="646414" y="1294262"/>
            <a:ext cx="1089917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BC02D"/>
              </a:buClr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What?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945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B165BF-F564-5FBA-E04E-1B0B4AD5F397}"/>
              </a:ext>
            </a:extLst>
          </p:cNvPr>
          <p:cNvSpPr txBox="1"/>
          <p:nvPr/>
        </p:nvSpPr>
        <p:spPr>
          <a:xfrm>
            <a:off x="279918" y="278599"/>
            <a:ext cx="11912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Legislative &amp; Gaming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|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Legislative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C3BAA8-33D4-7E28-F2E4-86B53C91B725}"/>
              </a:ext>
            </a:extLst>
          </p:cNvPr>
          <p:cNvSpPr txBox="1"/>
          <p:nvPr/>
        </p:nvSpPr>
        <p:spPr>
          <a:xfrm>
            <a:off x="840109" y="2698859"/>
            <a:ext cx="1037524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7C20C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may or may not know anything about us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7C20C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 them about yourself and our organization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7C20C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prepared to explain in detail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7C20C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layman terms to make it easy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132FF3-3CBD-7B74-F0EE-BF7870EDA474}"/>
              </a:ext>
            </a:extLst>
          </p:cNvPr>
          <p:cNvSpPr txBox="1"/>
          <p:nvPr/>
        </p:nvSpPr>
        <p:spPr>
          <a:xfrm>
            <a:off x="646414" y="1431530"/>
            <a:ext cx="1089917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BC02D"/>
              </a:buClr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Assumptions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13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B165BF-F564-5FBA-E04E-1B0B4AD5F397}"/>
              </a:ext>
            </a:extLst>
          </p:cNvPr>
          <p:cNvSpPr txBox="1"/>
          <p:nvPr/>
        </p:nvSpPr>
        <p:spPr>
          <a:xfrm>
            <a:off x="279918" y="278599"/>
            <a:ext cx="11912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Legislative &amp; Gaming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|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Legislative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C3BAA8-33D4-7E28-F2E4-86B53C91B725}"/>
              </a:ext>
            </a:extLst>
          </p:cNvPr>
          <p:cNvSpPr txBox="1"/>
          <p:nvPr/>
        </p:nvSpPr>
        <p:spPr>
          <a:xfrm>
            <a:off x="840109" y="2698859"/>
            <a:ext cx="1037524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7C20C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is a commodity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7C20C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Legislative Assistants are valuable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7C20C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Visit your legislator at his home district office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132FF3-3CBD-7B74-F0EE-BF7870EDA474}"/>
              </a:ext>
            </a:extLst>
          </p:cNvPr>
          <p:cNvSpPr txBox="1"/>
          <p:nvPr/>
        </p:nvSpPr>
        <p:spPr>
          <a:xfrm>
            <a:off x="646414" y="1431530"/>
            <a:ext cx="1089917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BC02D"/>
              </a:buClr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352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B165BF-F564-5FBA-E04E-1B0B4AD5F397}"/>
              </a:ext>
            </a:extLst>
          </p:cNvPr>
          <p:cNvSpPr txBox="1"/>
          <p:nvPr/>
        </p:nvSpPr>
        <p:spPr>
          <a:xfrm>
            <a:off x="279918" y="278599"/>
            <a:ext cx="11912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Legislative &amp; Gaming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|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Legislative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C3BAA8-33D4-7E28-F2E4-86B53C91B725}"/>
              </a:ext>
            </a:extLst>
          </p:cNvPr>
          <p:cNvSpPr txBox="1"/>
          <p:nvPr/>
        </p:nvSpPr>
        <p:spPr>
          <a:xfrm>
            <a:off x="840109" y="2698859"/>
            <a:ext cx="1037524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7C20C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Leave behind written materials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7C20C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concise and factual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7C20C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Short and sweet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7C20C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Avoid unnecessary disclosure of information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132FF3-3CBD-7B74-F0EE-BF7870EDA474}"/>
              </a:ext>
            </a:extLst>
          </p:cNvPr>
          <p:cNvSpPr txBox="1"/>
          <p:nvPr/>
        </p:nvSpPr>
        <p:spPr>
          <a:xfrm>
            <a:off x="646414" y="1431530"/>
            <a:ext cx="1089917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BC02D"/>
              </a:buClr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How?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241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B165BF-F564-5FBA-E04E-1B0B4AD5F397}"/>
              </a:ext>
            </a:extLst>
          </p:cNvPr>
          <p:cNvSpPr txBox="1"/>
          <p:nvPr/>
        </p:nvSpPr>
        <p:spPr>
          <a:xfrm>
            <a:off x="279918" y="278599"/>
            <a:ext cx="11912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Legislative &amp; Gaming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|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Legislative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C3BAA8-33D4-7E28-F2E4-86B53C91B725}"/>
              </a:ext>
            </a:extLst>
          </p:cNvPr>
          <p:cNvSpPr txBox="1"/>
          <p:nvPr/>
        </p:nvSpPr>
        <p:spPr>
          <a:xfrm>
            <a:off x="840109" y="2698859"/>
            <a:ext cx="1037524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7C20C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Never make political retribution threats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7C20C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Don’t sour your victory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7C20C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sure you follow up!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7C20C"/>
              </a:buClr>
              <a:buSzTx/>
              <a:buFont typeface="Wingdings" panose="05000000000000000000" pitchFamily="2" charset="2"/>
              <a:buChar char="«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sure to show you’re thankful for their help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132FF3-3CBD-7B74-F0EE-BF7870EDA474}"/>
              </a:ext>
            </a:extLst>
          </p:cNvPr>
          <p:cNvSpPr txBox="1"/>
          <p:nvPr/>
        </p:nvSpPr>
        <p:spPr>
          <a:xfrm>
            <a:off x="646414" y="1431530"/>
            <a:ext cx="1089917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BC02D"/>
              </a:buClr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Do’s and Don’ts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777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B165BF-F564-5FBA-E04E-1B0B4AD5F397}"/>
              </a:ext>
            </a:extLst>
          </p:cNvPr>
          <p:cNvSpPr txBox="1"/>
          <p:nvPr/>
        </p:nvSpPr>
        <p:spPr>
          <a:xfrm>
            <a:off x="279918" y="278599"/>
            <a:ext cx="11912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Legislative &amp; Gaming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|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Legislative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132FF3-3CBD-7B74-F0EE-BF7870EDA474}"/>
              </a:ext>
            </a:extLst>
          </p:cNvPr>
          <p:cNvSpPr txBox="1"/>
          <p:nvPr/>
        </p:nvSpPr>
        <p:spPr>
          <a:xfrm>
            <a:off x="646414" y="1294262"/>
            <a:ext cx="10899172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BC02D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How to Locate Yours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17263E-623C-F69A-C078-75C9FA50A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0" y="2134492"/>
            <a:ext cx="7112000" cy="2323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537E7F-82FF-0D79-FE61-556B123F6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0" y="4458062"/>
            <a:ext cx="7112000" cy="1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5840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360</Words>
  <Application>Microsoft Office PowerPoint</Application>
  <PresentationFormat>Widescreen</PresentationFormat>
  <Paragraphs>72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Rachel Castleberry</dc:creator>
  <cp:lastModifiedBy>Rachel Castleberry</cp:lastModifiedBy>
  <cp:revision>1</cp:revision>
  <dcterms:created xsi:type="dcterms:W3CDTF">2025-07-01T16:31:39Z</dcterms:created>
  <dcterms:modified xsi:type="dcterms:W3CDTF">2025-07-01T16:33:20Z</dcterms:modified>
</cp:coreProperties>
</file>