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124" r:id="rId2"/>
    <p:sldId id="1587" r:id="rId3"/>
    <p:sldId id="1612" r:id="rId4"/>
    <p:sldId id="1613" r:id="rId5"/>
    <p:sldId id="1614" r:id="rId6"/>
    <p:sldId id="1615" r:id="rId7"/>
    <p:sldId id="1616" r:id="rId8"/>
    <p:sldId id="1592" r:id="rId9"/>
    <p:sldId id="1617" r:id="rId10"/>
    <p:sldId id="1618" r:id="rId11"/>
    <p:sldId id="105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0" d="100"/>
          <a:sy n="90"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28F80-C029-4E08-A658-15C4804F0C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E029DB-19CD-45B9-9DB0-145F40B959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9890E0-3E79-458C-9454-FBE7735AB9D4}"/>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5" name="Footer Placeholder 4">
            <a:extLst>
              <a:ext uri="{FF2B5EF4-FFF2-40B4-BE49-F238E27FC236}">
                <a16:creationId xmlns:a16="http://schemas.microsoft.com/office/drawing/2014/main" id="{889D57B4-0FD2-4835-88EC-952633936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89C2EA-AAC3-42AD-946E-8E44408862F2}"/>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396689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186F7-3154-4BE8-9510-C9099B772F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6A09EB-AED1-400C-98FC-BA1284E5608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3C979-F09B-4CE6-9E40-7424F85E62F5}"/>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5" name="Footer Placeholder 4">
            <a:extLst>
              <a:ext uri="{FF2B5EF4-FFF2-40B4-BE49-F238E27FC236}">
                <a16:creationId xmlns:a16="http://schemas.microsoft.com/office/drawing/2014/main" id="{1BA02E40-0CF9-41FA-AC55-C48B4A6208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4FD96-84D7-4713-A718-6AD08AF19E85}"/>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1726113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6D81A5-70C7-4DBA-B9C3-CE130B7652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6FA84E-4670-4D64-91AD-A96B6C05A3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CF76A0-01E1-48AE-A1F0-AE03FE84B4A9}"/>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5" name="Footer Placeholder 4">
            <a:extLst>
              <a:ext uri="{FF2B5EF4-FFF2-40B4-BE49-F238E27FC236}">
                <a16:creationId xmlns:a16="http://schemas.microsoft.com/office/drawing/2014/main" id="{6778E144-1D46-4B76-91EE-7BAB9A1EDF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2DDD3-B042-4588-BE9E-D0A03B2C686F}"/>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41652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63FE-97FE-40C0-8B3F-E234452CF1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183245-2AF7-400E-A755-8C7DD11CFC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6F2E0B-904E-4873-8D42-D57AE8ACC9EA}"/>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5" name="Footer Placeholder 4">
            <a:extLst>
              <a:ext uri="{FF2B5EF4-FFF2-40B4-BE49-F238E27FC236}">
                <a16:creationId xmlns:a16="http://schemas.microsoft.com/office/drawing/2014/main" id="{A8692E4E-26BA-4608-BA10-80AE9D341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6EDF5-5971-4E55-9CF9-248C675CE1EF}"/>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62731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FC3F1-37C9-4974-9EFB-230F8B8DB9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FA0145-7439-4BDA-A6CA-EF74526BC3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204DBC7-CAE2-44B1-9BD3-9907E0307A59}"/>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5" name="Footer Placeholder 4">
            <a:extLst>
              <a:ext uri="{FF2B5EF4-FFF2-40B4-BE49-F238E27FC236}">
                <a16:creationId xmlns:a16="http://schemas.microsoft.com/office/drawing/2014/main" id="{0FE61E76-1001-4A84-ABDA-CAB7C6000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320BED-8802-4376-AFD9-80710BBFF9E4}"/>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3179199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BC70E-BCC8-4209-9A8C-1F0D98F596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387416-F2A8-49C1-B126-7313E4BC3B5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020E87-4562-4A87-818B-2C175E4360C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D58876-C997-4A51-A7A5-B4C08B68B373}"/>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6" name="Footer Placeholder 5">
            <a:extLst>
              <a:ext uri="{FF2B5EF4-FFF2-40B4-BE49-F238E27FC236}">
                <a16:creationId xmlns:a16="http://schemas.microsoft.com/office/drawing/2014/main" id="{24AE4424-299F-4B34-B45F-7B93CBAC79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8AB861-ACCA-4C5A-9A1F-60B41D45D5CA}"/>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1167719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6B92C-08E9-40BB-BB34-6C61CA935C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0A7089-60BD-40F2-AFBC-0115EE613D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8ED585-A86F-4A28-BEDF-1F4E467BD17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3B117A-8E2E-47C0-ABB4-DC2228C9FC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270227-9F02-4A67-86F2-631D6A208C1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22E914-816B-40AF-8162-FD153BD2DC2D}"/>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8" name="Footer Placeholder 7">
            <a:extLst>
              <a:ext uri="{FF2B5EF4-FFF2-40B4-BE49-F238E27FC236}">
                <a16:creationId xmlns:a16="http://schemas.microsoft.com/office/drawing/2014/main" id="{3A7543F2-B2CC-4484-9773-7745281429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D87D23-987A-47A1-A0DD-F32D3B359777}"/>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65810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9C968-9744-40F7-AFCF-34EB58A180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C61A9F-19F6-4597-B970-9D9429CCD695}"/>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4" name="Footer Placeholder 3">
            <a:extLst>
              <a:ext uri="{FF2B5EF4-FFF2-40B4-BE49-F238E27FC236}">
                <a16:creationId xmlns:a16="http://schemas.microsoft.com/office/drawing/2014/main" id="{3F3E20C7-2D49-4556-9BE5-1B3D9D6F91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28E625-B0FE-4651-A8FB-185075AC6692}"/>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2844385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3A7BAE-DEAD-412B-B443-FA9EFF9A4735}"/>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3" name="Footer Placeholder 2">
            <a:extLst>
              <a:ext uri="{FF2B5EF4-FFF2-40B4-BE49-F238E27FC236}">
                <a16:creationId xmlns:a16="http://schemas.microsoft.com/office/drawing/2014/main" id="{075FBED2-8365-4A38-97F1-F2CCB6B71F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5C1F2A-76F3-4A31-8166-3EB92EEEAE82}"/>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284303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F41B6-2B1E-4416-95F4-ED1589B7A4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008494-1AE6-4D2D-A20A-DAFAC1C789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90C215-4F43-4EFD-BF91-FA3EC30FFE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C50C48-6613-429B-B119-D3EC08C71651}"/>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6" name="Footer Placeholder 5">
            <a:extLst>
              <a:ext uri="{FF2B5EF4-FFF2-40B4-BE49-F238E27FC236}">
                <a16:creationId xmlns:a16="http://schemas.microsoft.com/office/drawing/2014/main" id="{AE943989-B34C-4876-A598-3AF45CD574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776684-5A7B-49F0-97A2-DB36A204A4F9}"/>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1080527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96C53-33E8-432A-8F58-2D30593081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4C92F5-70DC-4D18-B350-1CA807E7E6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EBA770-44AA-45FB-B7BA-4DC513EFA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672722-768A-460B-96D4-FE98F2D3F30E}"/>
              </a:ext>
            </a:extLst>
          </p:cNvPr>
          <p:cNvSpPr>
            <a:spLocks noGrp="1"/>
          </p:cNvSpPr>
          <p:nvPr>
            <p:ph type="dt" sz="half" idx="10"/>
          </p:nvPr>
        </p:nvSpPr>
        <p:spPr/>
        <p:txBody>
          <a:bodyPr/>
          <a:lstStyle/>
          <a:p>
            <a:fld id="{BA225DDE-B497-4517-88BA-77255048E3B3}" type="datetimeFigureOut">
              <a:rPr lang="en-US" smtClean="0"/>
              <a:t>7/2/2025</a:t>
            </a:fld>
            <a:endParaRPr lang="en-US"/>
          </a:p>
        </p:txBody>
      </p:sp>
      <p:sp>
        <p:nvSpPr>
          <p:cNvPr id="6" name="Footer Placeholder 5">
            <a:extLst>
              <a:ext uri="{FF2B5EF4-FFF2-40B4-BE49-F238E27FC236}">
                <a16:creationId xmlns:a16="http://schemas.microsoft.com/office/drawing/2014/main" id="{98CED9AD-E22F-46FC-AA80-FCB3D63030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DB3BBB-0424-4F26-ADF5-E0709F68977E}"/>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83683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AFC5BC-F23E-46A7-99A0-A1A49F1CB2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FEB754-5F3B-483A-9E06-5362698805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BFA3F-FB98-4E09-8844-6C8078A3DF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25DDE-B497-4517-88BA-77255048E3B3}" type="datetimeFigureOut">
              <a:rPr lang="en-US" smtClean="0"/>
              <a:t>7/2/2025</a:t>
            </a:fld>
            <a:endParaRPr lang="en-US"/>
          </a:p>
        </p:txBody>
      </p:sp>
      <p:sp>
        <p:nvSpPr>
          <p:cNvPr id="5" name="Footer Placeholder 4">
            <a:extLst>
              <a:ext uri="{FF2B5EF4-FFF2-40B4-BE49-F238E27FC236}">
                <a16:creationId xmlns:a16="http://schemas.microsoft.com/office/drawing/2014/main" id="{2354696D-AEFD-404F-B297-BB063118AC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7291F0-DB44-40D7-9A07-6DDAB9327C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786E9-CFCE-459B-9EAF-CB6C761E31F4}" type="slidenum">
              <a:rPr lang="en-US" smtClean="0"/>
              <a:t>‹#›</a:t>
            </a:fld>
            <a:endParaRPr lang="en-US"/>
          </a:p>
        </p:txBody>
      </p:sp>
    </p:spTree>
    <p:extLst>
      <p:ext uri="{BB962C8B-B14F-4D97-AF65-F5344CB8AC3E}">
        <p14:creationId xmlns:p14="http://schemas.microsoft.com/office/powerpoint/2010/main" val="613391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CA0A812-5012-D749-D2E9-87C13992453B}"/>
              </a:ext>
            </a:extLst>
          </p:cNvPr>
          <p:cNvSpPr txBox="1"/>
          <p:nvPr/>
        </p:nvSpPr>
        <p:spPr>
          <a:xfrm>
            <a:off x="0" y="1226053"/>
            <a:ext cx="12192000" cy="243143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1" i="1"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“Moot Trial”</a:t>
            </a:r>
          </a:p>
        </p:txBody>
      </p:sp>
      <p:grpSp>
        <p:nvGrpSpPr>
          <p:cNvPr id="12" name="Group 11">
            <a:extLst>
              <a:ext uri="{FF2B5EF4-FFF2-40B4-BE49-F238E27FC236}">
                <a16:creationId xmlns:a16="http://schemas.microsoft.com/office/drawing/2014/main" id="{FE99F7D0-B8CA-379F-EB05-DC1835E78E73}"/>
              </a:ext>
            </a:extLst>
          </p:cNvPr>
          <p:cNvGrpSpPr/>
          <p:nvPr/>
        </p:nvGrpSpPr>
        <p:grpSpPr>
          <a:xfrm>
            <a:off x="2323722" y="4097879"/>
            <a:ext cx="7544556" cy="1206918"/>
            <a:chOff x="2323722" y="4097879"/>
            <a:chExt cx="7544556" cy="1206918"/>
          </a:xfrm>
        </p:grpSpPr>
        <p:grpSp>
          <p:nvGrpSpPr>
            <p:cNvPr id="9" name="Group 8">
              <a:extLst>
                <a:ext uri="{FF2B5EF4-FFF2-40B4-BE49-F238E27FC236}">
                  <a16:creationId xmlns:a16="http://schemas.microsoft.com/office/drawing/2014/main" id="{4C317336-9C9B-4BD1-5D73-BD040DA0E6DE}"/>
                </a:ext>
              </a:extLst>
            </p:cNvPr>
            <p:cNvGrpSpPr/>
            <p:nvPr/>
          </p:nvGrpSpPr>
          <p:grpSpPr>
            <a:xfrm>
              <a:off x="2323722" y="4254596"/>
              <a:ext cx="7544556" cy="858337"/>
              <a:chOff x="2323721" y="3989465"/>
              <a:chExt cx="7544556" cy="858337"/>
            </a:xfrm>
          </p:grpSpPr>
          <p:grpSp>
            <p:nvGrpSpPr>
              <p:cNvPr id="4" name="Group 3">
                <a:extLst>
                  <a:ext uri="{FF2B5EF4-FFF2-40B4-BE49-F238E27FC236}">
                    <a16:creationId xmlns:a16="http://schemas.microsoft.com/office/drawing/2014/main" id="{3FB7BFD1-81FB-EF8B-78AB-495DF331DF99}"/>
                  </a:ext>
                </a:extLst>
              </p:cNvPr>
              <p:cNvGrpSpPr/>
              <p:nvPr/>
            </p:nvGrpSpPr>
            <p:grpSpPr>
              <a:xfrm>
                <a:off x="2323721" y="3989465"/>
                <a:ext cx="3772277" cy="858337"/>
                <a:chOff x="6095999" y="4951245"/>
                <a:chExt cx="3772277" cy="858337"/>
              </a:xfrm>
            </p:grpSpPr>
            <p:sp>
              <p:nvSpPr>
                <p:cNvPr id="7" name="TextBox 6">
                  <a:extLst>
                    <a:ext uri="{FF2B5EF4-FFF2-40B4-BE49-F238E27FC236}">
                      <a16:creationId xmlns:a16="http://schemas.microsoft.com/office/drawing/2014/main" id="{C63F01A0-848D-DA51-FB71-310936279DEB}"/>
                    </a:ext>
                  </a:extLst>
                </p:cNvPr>
                <p:cNvSpPr txBox="1"/>
                <p:nvPr/>
              </p:nvSpPr>
              <p:spPr>
                <a:xfrm>
                  <a:off x="6096000" y="4951245"/>
                  <a:ext cx="3772276" cy="607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David Pleasanton</a:t>
                  </a:r>
                </a:p>
              </p:txBody>
            </p:sp>
            <p:sp>
              <p:nvSpPr>
                <p:cNvPr id="8" name="TextBox 7">
                  <a:extLst>
                    <a:ext uri="{FF2B5EF4-FFF2-40B4-BE49-F238E27FC236}">
                      <a16:creationId xmlns:a16="http://schemas.microsoft.com/office/drawing/2014/main" id="{06510774-6098-4CC5-CC30-AC72CA735482}"/>
                    </a:ext>
                  </a:extLst>
                </p:cNvPr>
                <p:cNvSpPr txBox="1"/>
                <p:nvPr/>
              </p:nvSpPr>
              <p:spPr>
                <a:xfrm>
                  <a:off x="6095999" y="5457969"/>
                  <a:ext cx="3772277" cy="351613"/>
                </a:xfrm>
                <a:prstGeom prst="rect">
                  <a:avLst/>
                </a:prstGeom>
                <a:noFill/>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all" spc="40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Judge advocate</a:t>
                  </a:r>
                </a:p>
              </p:txBody>
            </p:sp>
          </p:grpSp>
          <p:grpSp>
            <p:nvGrpSpPr>
              <p:cNvPr id="5" name="Group 4">
                <a:extLst>
                  <a:ext uri="{FF2B5EF4-FFF2-40B4-BE49-F238E27FC236}">
                    <a16:creationId xmlns:a16="http://schemas.microsoft.com/office/drawing/2014/main" id="{544CEFE1-A7E4-B08B-9D66-0E62DBA22975}"/>
                  </a:ext>
                </a:extLst>
              </p:cNvPr>
              <p:cNvGrpSpPr/>
              <p:nvPr/>
            </p:nvGrpSpPr>
            <p:grpSpPr>
              <a:xfrm>
                <a:off x="6095999" y="3989465"/>
                <a:ext cx="3772278" cy="835781"/>
                <a:chOff x="6095999" y="3989465"/>
                <a:chExt cx="3772278" cy="835781"/>
              </a:xfrm>
            </p:grpSpPr>
            <p:sp>
              <p:nvSpPr>
                <p:cNvPr id="2" name="TextBox 1">
                  <a:extLst>
                    <a:ext uri="{FF2B5EF4-FFF2-40B4-BE49-F238E27FC236}">
                      <a16:creationId xmlns:a16="http://schemas.microsoft.com/office/drawing/2014/main" id="{7E67610F-88D9-9D9D-ABAE-811CF1A68C13}"/>
                    </a:ext>
                  </a:extLst>
                </p:cNvPr>
                <p:cNvSpPr txBox="1"/>
                <p:nvPr/>
              </p:nvSpPr>
              <p:spPr>
                <a:xfrm>
                  <a:off x="6095999" y="3989465"/>
                  <a:ext cx="377227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Curtis McNeil</a:t>
                  </a:r>
                </a:p>
              </p:txBody>
            </p:sp>
            <p:sp>
              <p:nvSpPr>
                <p:cNvPr id="3" name="TextBox 2">
                  <a:extLst>
                    <a:ext uri="{FF2B5EF4-FFF2-40B4-BE49-F238E27FC236}">
                      <a16:creationId xmlns:a16="http://schemas.microsoft.com/office/drawing/2014/main" id="{84DB7F83-AD98-8201-E705-81CCB37DE881}"/>
                    </a:ext>
                  </a:extLst>
                </p:cNvPr>
                <p:cNvSpPr txBox="1"/>
                <p:nvPr/>
              </p:nvSpPr>
              <p:spPr>
                <a:xfrm>
                  <a:off x="6095999" y="4486692"/>
                  <a:ext cx="3772278" cy="338554"/>
                </a:xfrm>
                <a:prstGeom prst="rect">
                  <a:avLst/>
                </a:prstGeom>
                <a:noFill/>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all" spc="40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Assistant judge advocate</a:t>
                  </a:r>
                </a:p>
              </p:txBody>
            </p:sp>
          </p:grpSp>
        </p:grpSp>
        <p:cxnSp>
          <p:nvCxnSpPr>
            <p:cNvPr id="11" name="Straight Connector 10">
              <a:extLst>
                <a:ext uri="{FF2B5EF4-FFF2-40B4-BE49-F238E27FC236}">
                  <a16:creationId xmlns:a16="http://schemas.microsoft.com/office/drawing/2014/main" id="{4F4DFA18-72EC-AEDE-5574-A05A7E01ED62}"/>
                </a:ext>
              </a:extLst>
            </p:cNvPr>
            <p:cNvCxnSpPr>
              <a:cxnSpLocks/>
            </p:cNvCxnSpPr>
            <p:nvPr/>
          </p:nvCxnSpPr>
          <p:spPr>
            <a:xfrm>
              <a:off x="5948126" y="4097879"/>
              <a:ext cx="0" cy="1206918"/>
            </a:xfrm>
            <a:prstGeom prst="lin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86959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Witness Statement 2</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3" name="TextBox 2">
            <a:extLst>
              <a:ext uri="{FF2B5EF4-FFF2-40B4-BE49-F238E27FC236}">
                <a16:creationId xmlns:a16="http://schemas.microsoft.com/office/drawing/2014/main" id="{46E40998-B57D-B9E4-6CF4-07F66408F603}"/>
              </a:ext>
            </a:extLst>
          </p:cNvPr>
          <p:cNvSpPr txBox="1"/>
          <p:nvPr/>
        </p:nvSpPr>
        <p:spPr>
          <a:xfrm>
            <a:off x="874876" y="1820254"/>
            <a:ext cx="10442249" cy="3713581"/>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Karen Badass </a:t>
            </a: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(Statement)</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June 8, 2024, came to Post ABC with her husband, Billy Badass for drinks and dinner.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Served about 3:30 PM.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Eating dinner.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Bob Butthead is always drunk.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Stumbled into the table and spilled my glass of wine on him.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Accused me of being ugly.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Husband, Billy Badass defended her honor.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Confronted Bob Butthead. </a:t>
            </a:r>
          </a:p>
          <a:p>
            <a:pPr marL="342900" marR="0" lvl="0" indent="-342900" algn="l" defTabSz="914400" rtl="0" eaLnBrk="1" fontAlgn="auto" latinLnBrk="0" hangingPunct="1">
              <a:lnSpc>
                <a:spcPct val="115000"/>
              </a:lnSpc>
              <a:spcBef>
                <a:spcPts val="0"/>
              </a:spcBef>
              <a:spcAft>
                <a:spcPts val="80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Bob Butthead slipped and fell down.</a:t>
            </a:r>
          </a:p>
        </p:txBody>
      </p:sp>
    </p:spTree>
    <p:extLst>
      <p:ext uri="{BB962C8B-B14F-4D97-AF65-F5344CB8AC3E}">
        <p14:creationId xmlns:p14="http://schemas.microsoft.com/office/powerpoint/2010/main" val="1427740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8898F0-3B99-FEC7-0C3C-0B7BB2EC6E71}"/>
              </a:ext>
            </a:extLst>
          </p:cNvPr>
          <p:cNvSpPr txBox="1"/>
          <p:nvPr/>
        </p:nvSpPr>
        <p:spPr>
          <a:xfrm>
            <a:off x="0" y="1850225"/>
            <a:ext cx="12192000" cy="221599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Questions?</a:t>
            </a:r>
          </a:p>
        </p:txBody>
      </p:sp>
    </p:spTree>
    <p:extLst>
      <p:ext uri="{BB962C8B-B14F-4D97-AF65-F5344CB8AC3E}">
        <p14:creationId xmlns:p14="http://schemas.microsoft.com/office/powerpoint/2010/main" val="3067132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6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Moot Trial</a:t>
            </a:r>
            <a:endPar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3" name="TextBox 2">
            <a:extLst>
              <a:ext uri="{FF2B5EF4-FFF2-40B4-BE49-F238E27FC236}">
                <a16:creationId xmlns:a16="http://schemas.microsoft.com/office/drawing/2014/main" id="{1C036B21-1515-D918-D6C1-25F1C3D138FA}"/>
              </a:ext>
            </a:extLst>
          </p:cNvPr>
          <p:cNvSpPr txBox="1"/>
          <p:nvPr/>
        </p:nvSpPr>
        <p:spPr>
          <a:xfrm>
            <a:off x="279918" y="2309652"/>
            <a:ext cx="11557118" cy="2806922"/>
          </a:xfrm>
          <a:prstGeom prst="rect">
            <a:avLst/>
          </a:prstGeom>
          <a:noFill/>
        </p:spPr>
        <p:txBody>
          <a:bodyPr wrap="square" rtlCol="0">
            <a:spAutoFit/>
          </a:bodyPr>
          <a:lstStyle/>
          <a:p>
            <a:pPr marL="0" marR="0" lvl="0" indent="0" algn="l" defTabSz="914400" rtl="0" eaLnBrk="1" fontAlgn="auto" latinLnBrk="0" hangingPunct="1">
              <a:lnSpc>
                <a:spcPct val="90000"/>
              </a:lnSpc>
              <a:spcBef>
                <a:spcPts val="0"/>
              </a:spcBef>
              <a:spcAft>
                <a:spcPts val="600"/>
              </a:spcAft>
              <a:buClr>
                <a:srgbClr val="FBC02D"/>
              </a:buClr>
              <a:buSzTx/>
              <a:buFontTx/>
              <a:buNone/>
              <a:tabLst/>
              <a:defRPr/>
            </a:pP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POST ABC</a:t>
            </a:r>
            <a:b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V</a:t>
            </a:r>
            <a:b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BUTTHEAD</a:t>
            </a:r>
            <a:b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b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FACTUAL SCENARIO</a:t>
            </a:r>
            <a:b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b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endPar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05075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Scenario</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3" name="TextBox 2">
            <a:extLst>
              <a:ext uri="{FF2B5EF4-FFF2-40B4-BE49-F238E27FC236}">
                <a16:creationId xmlns:a16="http://schemas.microsoft.com/office/drawing/2014/main" id="{1C036B21-1515-D918-D6C1-25F1C3D138FA}"/>
              </a:ext>
            </a:extLst>
          </p:cNvPr>
          <p:cNvSpPr txBox="1"/>
          <p:nvPr/>
        </p:nvSpPr>
        <p:spPr>
          <a:xfrm>
            <a:off x="317441" y="1090170"/>
            <a:ext cx="11557118" cy="1041054"/>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600"/>
              </a:spcAft>
              <a:buClr>
                <a:srgbClr val="FBC02D"/>
              </a:buClr>
              <a:buSzTx/>
              <a:buFontTx/>
              <a:buNone/>
              <a:tabLst/>
              <a:defRPr/>
            </a:pPr>
            <a: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POST ABC</a:t>
            </a:r>
            <a:b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V</a:t>
            </a:r>
            <a:b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BUTTHEAD</a:t>
            </a:r>
            <a:b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br>
              <a:rPr kumimoji="0" lang="en-US" sz="10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FACTUAL SCENARIO</a:t>
            </a:r>
          </a:p>
        </p:txBody>
      </p:sp>
      <p:sp>
        <p:nvSpPr>
          <p:cNvPr id="4" name="TextBox 3">
            <a:extLst>
              <a:ext uri="{FF2B5EF4-FFF2-40B4-BE49-F238E27FC236}">
                <a16:creationId xmlns:a16="http://schemas.microsoft.com/office/drawing/2014/main" id="{073387FC-D9D7-2330-26FA-D605F7D2F01E}"/>
              </a:ext>
            </a:extLst>
          </p:cNvPr>
          <p:cNvSpPr txBox="1"/>
          <p:nvPr/>
        </p:nvSpPr>
        <p:spPr>
          <a:xfrm>
            <a:off x="317441" y="2062777"/>
            <a:ext cx="11557118" cy="4238083"/>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Commander of the post, ABC, Billy Badass, and his wife, Karen Badass, are at the post home on Saturday, June 8, 2024, at approximately 6 PM. </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They are sitting at a table in the social quarters of the post home.</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Butthead is disabled and normally uses a wheelchair, but on June 8, 2024 was using crutches.</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Butthead has been at the bar for a while.</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Butthead, at approximately 6 PM, pays his tab and decides to leave.</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On the way to the door, Bob Butthead loses his balance and bumps into the table where Commander Badass, and his wife, Karen, are sitting.</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Karen Badass tells Bob Butthead that he is drunk, that he drinks too much, and that he should watch where he is going.</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Butthead apologizes and says he is sorry.</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Karen Badass replies that he is drunk and should not get drunk at Post ABC.</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Butthead, as he is turning to leave, says, “I may be drunk, but you are ugly. The difference is, I will be sober in the morning, but she will still be ugly.”</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Karen Badass then takes her glass of wine and throws the liquid content onto Bob Butthead.</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Butthead turns back around to face Karen Badass; as he is doing this, Commander Badass gets up and pushes/shoves Bob Butthead in the chest, causing Bob Butthead to fall down.</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Legionnaires, other than Commander and Karen Badass, help Bob Butthead up and to his car.</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 next day, June 9, 2024, charges are preferred by Sally Busybody against Commander Badass.</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Sally Busybody is a member of Post ABC but was not present at the post at the time of the incident. It is known that she dislikes Commander Badass, and they have had problems in the past.</a:t>
            </a:r>
          </a:p>
          <a:p>
            <a:pPr marL="457200" marR="0" lvl="0" indent="-457200" algn="l" defTabSz="914400" rtl="0" eaLnBrk="1" fontAlgn="auto" latinLnBrk="0" hangingPunct="1">
              <a:lnSpc>
                <a:spcPct val="90000"/>
              </a:lnSpc>
              <a:spcBef>
                <a:spcPts val="0"/>
              </a:spcBef>
              <a:spcAft>
                <a:spcPts val="600"/>
              </a:spcAft>
              <a:buClr>
                <a:srgbClr val="FBC02D"/>
              </a:buClr>
              <a:buSzTx/>
              <a:buFont typeface="+mj-lt"/>
              <a:buAutoNum type="arabicParenR"/>
              <a:tabLst/>
              <a:defRPr/>
            </a:pPr>
            <a:r>
              <a:rPr kumimoji="0" lang="en-US" sz="12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Karen Badass is not a member of Post ABC, but is the past president of the Post ABC auxiliary in there still a member of the Post ABC auxiliary.</a:t>
            </a:r>
          </a:p>
        </p:txBody>
      </p:sp>
    </p:spTree>
    <p:extLst>
      <p:ext uri="{BB962C8B-B14F-4D97-AF65-F5344CB8AC3E}">
        <p14:creationId xmlns:p14="http://schemas.microsoft.com/office/powerpoint/2010/main" val="320843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Charges</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3" name="TextBox 2">
            <a:extLst>
              <a:ext uri="{FF2B5EF4-FFF2-40B4-BE49-F238E27FC236}">
                <a16:creationId xmlns:a16="http://schemas.microsoft.com/office/drawing/2014/main" id="{1C036B21-1515-D918-D6C1-25F1C3D138FA}"/>
              </a:ext>
            </a:extLst>
          </p:cNvPr>
          <p:cNvSpPr txBox="1"/>
          <p:nvPr/>
        </p:nvSpPr>
        <p:spPr>
          <a:xfrm>
            <a:off x="317441" y="1090170"/>
            <a:ext cx="11557118" cy="480131"/>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600"/>
              </a:spcAft>
              <a:buClr>
                <a:srgbClr val="FBC02D"/>
              </a:buClr>
              <a:buSzTx/>
              <a:buFontTx/>
              <a:buNone/>
              <a:tabLst/>
              <a:defRPr/>
            </a:pPr>
            <a: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Post ABCV</a:t>
            </a:r>
            <a:b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br>
            <a:r>
              <a:rPr kumimoji="0" lang="en-US" sz="1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Bob Badass</a:t>
            </a:r>
          </a:p>
        </p:txBody>
      </p:sp>
      <p:sp>
        <p:nvSpPr>
          <p:cNvPr id="5" name="TextBox 4">
            <a:extLst>
              <a:ext uri="{FF2B5EF4-FFF2-40B4-BE49-F238E27FC236}">
                <a16:creationId xmlns:a16="http://schemas.microsoft.com/office/drawing/2014/main" id="{940F8352-2EF4-A05B-917D-41DC0C95229C}"/>
              </a:ext>
            </a:extLst>
          </p:cNvPr>
          <p:cNvSpPr txBox="1"/>
          <p:nvPr/>
        </p:nvSpPr>
        <p:spPr>
          <a:xfrm>
            <a:off x="3046771" y="1676551"/>
            <a:ext cx="6098458" cy="4410246"/>
          </a:xfrm>
          <a:prstGeom prst="rect">
            <a:avLst/>
          </a:prstGeom>
          <a:noFill/>
        </p:spPr>
        <p:txBody>
          <a:bodyPr wrap="square">
            <a:spAutoFit/>
          </a:bodyPr>
          <a:lstStyle/>
          <a:p>
            <a:pPr marL="0" marR="0" lvl="0" indent="0" algn="ctr" defTabSz="914400" rtl="0" eaLnBrk="1" fontAlgn="auto" latinLnBrk="0" hangingPunct="1">
              <a:lnSpc>
                <a:spcPct val="115000"/>
              </a:lnSpc>
              <a:spcBef>
                <a:spcPts val="0"/>
              </a:spcBef>
              <a:spcAft>
                <a:spcPts val="800"/>
              </a:spcAft>
              <a:buClrTx/>
              <a:buSzTx/>
              <a:buFontTx/>
              <a:buNone/>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Charges</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I, Sally Busybody, being a member of the American Legion and Post ABC, bring the following charges against Bob, bad ass, and state:</a:t>
            </a:r>
          </a:p>
          <a:p>
            <a:pPr marL="0" marR="0" lvl="0" indent="0" algn="ctr" defTabSz="914400" rtl="0" eaLnBrk="1" fontAlgn="auto" latinLnBrk="0" hangingPunct="1">
              <a:lnSpc>
                <a:spcPct val="115000"/>
              </a:lnSpc>
              <a:spcBef>
                <a:spcPts val="0"/>
              </a:spcBef>
              <a:spcAft>
                <a:spcPts val="800"/>
              </a:spcAft>
              <a:buClrTx/>
              <a:buSzTx/>
              <a:buFontTx/>
              <a:buNone/>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Count 1</a:t>
            </a:r>
          </a:p>
          <a:p>
            <a:pPr marL="0" marR="0" lvl="0" indent="0" algn="ctr" defTabSz="914400" rtl="0" eaLnBrk="1" fontAlgn="auto" latinLnBrk="0" hangingPunct="1">
              <a:lnSpc>
                <a:spcPct val="115000"/>
              </a:lnSpc>
              <a:spcBef>
                <a:spcPts val="0"/>
              </a:spcBef>
              <a:spcAft>
                <a:spcPts val="800"/>
              </a:spcAft>
              <a:buClrTx/>
              <a:buSzTx/>
              <a:buFontTx/>
              <a:buNone/>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Conduct Unbecoming a member of the American Legion</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Billy Badass did on June 8, 2024 at Post ABC located at 1 Joshua Drive, Anytown, Florida, exhibited conduct/behavior that was unbecoming of a member of The American Legion by:</a:t>
            </a:r>
          </a:p>
          <a:p>
            <a:pPr marL="742950" marR="0" lvl="1" indent="-285750" algn="l" defTabSz="914400" rtl="0" eaLnBrk="1" fontAlgn="auto" latinLnBrk="0" hangingPunct="1">
              <a:lnSpc>
                <a:spcPct val="115000"/>
              </a:lnSpc>
              <a:spcBef>
                <a:spcPts val="0"/>
              </a:spcBef>
              <a:spcAft>
                <a:spcPts val="0"/>
              </a:spcAft>
              <a:buClrTx/>
              <a:buSzTx/>
              <a:buFont typeface="+mj-lt"/>
              <a:buAutoNum type="alphaLcPeriod"/>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Did commit a battery upon Bob Butthead by pushing and or shoving Bob Butthead against his will and without his consent.</a:t>
            </a:r>
          </a:p>
          <a:p>
            <a:pPr marL="742950" marR="0" lvl="1" indent="-285750" algn="l" defTabSz="914400" rtl="0" eaLnBrk="1" fontAlgn="auto" latinLnBrk="0" hangingPunct="1">
              <a:lnSpc>
                <a:spcPct val="115000"/>
              </a:lnSpc>
              <a:spcBef>
                <a:spcPts val="0"/>
              </a:spcBef>
              <a:spcAft>
                <a:spcPts val="0"/>
              </a:spcAft>
              <a:buClrTx/>
              <a:buSzTx/>
              <a:buFont typeface="+mj-lt"/>
              <a:buAutoNum type="alphaLcPeriod"/>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The push and or shove caused Bob Butthead to fall to the ground.</a:t>
            </a:r>
          </a:p>
          <a:p>
            <a:pPr marL="742950" marR="0" lvl="1" indent="-285750" algn="l" defTabSz="914400" rtl="0" eaLnBrk="1" fontAlgn="auto" latinLnBrk="0" hangingPunct="1">
              <a:lnSpc>
                <a:spcPct val="115000"/>
              </a:lnSpc>
              <a:spcBef>
                <a:spcPts val="0"/>
              </a:spcBef>
              <a:spcAft>
                <a:spcPts val="0"/>
              </a:spcAft>
              <a:buClrTx/>
              <a:buSzTx/>
              <a:buFont typeface="+mj-lt"/>
              <a:buAutoNum type="alphaLcPeriod"/>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The incident took place at approximately 6:00 PM in the post's social quarters while dinner was being served.</a:t>
            </a:r>
          </a:p>
          <a:p>
            <a:pPr marL="742950" marR="0" lvl="1" indent="-285750" algn="l" defTabSz="914400" rtl="0" eaLnBrk="1" fontAlgn="auto" latinLnBrk="0" hangingPunct="1">
              <a:lnSpc>
                <a:spcPct val="115000"/>
              </a:lnSpc>
              <a:spcBef>
                <a:spcPts val="0"/>
              </a:spcBef>
              <a:spcAft>
                <a:spcPts val="800"/>
              </a:spcAft>
              <a:buClrTx/>
              <a:buSzTx/>
              <a:buFont typeface="+mj-lt"/>
              <a:buAutoNum type="alphaLcPeriod"/>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Such behavior is conduct unbecoming a member of the American Legion.</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200" b="0" i="0" u="none" strike="noStrike" kern="100" cap="none" spc="0" normalizeH="0" baseline="0" noProof="0" dirty="0">
                <a:ln>
                  <a:noFill/>
                </a:ln>
                <a:solidFill>
                  <a:srgbClr val="E7E6E6">
                    <a:lumMod val="25000"/>
                  </a:srgbClr>
                </a:solidFill>
                <a:effectLst/>
                <a:uLnTx/>
                <a:uFillTx/>
                <a:latin typeface="Aptos" panose="020B0004020202020204" pitchFamily="34" charset="0"/>
                <a:ea typeface="Aptos" panose="020B0004020202020204" pitchFamily="34" charset="0"/>
                <a:cs typeface="Times New Roman" panose="02020603050405020304" pitchFamily="18" charset="0"/>
              </a:rPr>
              <a:t> </a:t>
            </a:r>
          </a:p>
          <a:p>
            <a:pPr marL="3200400" marR="0" lvl="0" indent="0" algn="l" defTabSz="914400" rtl="0" eaLnBrk="1" fontAlgn="auto" latinLnBrk="0" hangingPunct="1">
              <a:lnSpc>
                <a:spcPct val="115000"/>
              </a:lnSpc>
              <a:spcBef>
                <a:spcPts val="0"/>
              </a:spcBef>
              <a:spcAft>
                <a:spcPts val="800"/>
              </a:spcAft>
              <a:buClrTx/>
              <a:buSzTx/>
              <a:buFontTx/>
              <a:buNone/>
              <a:tabLst/>
              <a:defRPr/>
            </a:pPr>
            <a:r>
              <a:rPr kumimoji="0" lang="en-US" sz="1200" b="0" i="0" u="sng" strike="noStrike" kern="100" cap="none" spc="0" normalizeH="0" baseline="0" noProof="0" dirty="0">
                <a:ln>
                  <a:noFill/>
                </a:ln>
                <a:solidFill>
                  <a:srgbClr val="E7E6E6">
                    <a:lumMod val="25000"/>
                  </a:srgbClr>
                </a:solidFill>
                <a:effectLst/>
                <a:uLnTx/>
                <a:uFillTx/>
                <a:latin typeface="Script MT Bold" panose="03040602040607080904" pitchFamily="66" charset="77"/>
                <a:ea typeface="Aptos" panose="020B0004020202020204" pitchFamily="34" charset="0"/>
                <a:cs typeface="Times New Roman" panose="02020603050405020304" pitchFamily="18" charset="0"/>
              </a:rPr>
              <a:t>Sally Busybody_______________</a:t>
            </a:r>
            <a:endParaRPr kumimoji="0" lang="en-US" sz="1200" b="0" i="0" u="none" strike="noStrike" kern="100" cap="none" spc="0" normalizeH="0" baseline="0" noProof="0" dirty="0">
              <a:ln>
                <a:noFill/>
              </a:ln>
              <a:solidFill>
                <a:srgbClr val="E7E6E6">
                  <a:lumMod val="25000"/>
                </a:srgbClr>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3200400" marR="0" lvl="0" indent="0" algn="l" defTabSz="914400" rtl="0" eaLnBrk="1" fontAlgn="auto" latinLnBrk="0" hangingPunct="1">
              <a:lnSpc>
                <a:spcPct val="115000"/>
              </a:lnSpc>
              <a:spcBef>
                <a:spcPts val="0"/>
              </a:spcBef>
              <a:spcAft>
                <a:spcPts val="800"/>
              </a:spcAft>
              <a:buClrTx/>
              <a:buSzTx/>
              <a:buFontTx/>
              <a:buNone/>
              <a:tabLst/>
              <a:defRPr/>
            </a:pPr>
            <a:r>
              <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Arial" panose="020B0604020202020204" pitchFamily="34" charset="0"/>
              </a:rPr>
              <a:t>(Accuser)</a:t>
            </a:r>
            <a:endParaRPr kumimoji="0" lang="en-US" sz="12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99592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Appearance</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4" name="TextBox 3">
            <a:extLst>
              <a:ext uri="{FF2B5EF4-FFF2-40B4-BE49-F238E27FC236}">
                <a16:creationId xmlns:a16="http://schemas.microsoft.com/office/drawing/2014/main" id="{36AC2BD7-4DB6-69CC-D941-C601997277F3}"/>
              </a:ext>
            </a:extLst>
          </p:cNvPr>
          <p:cNvSpPr txBox="1"/>
          <p:nvPr/>
        </p:nvSpPr>
        <p:spPr>
          <a:xfrm>
            <a:off x="344032" y="1061884"/>
            <a:ext cx="11488847" cy="5141087"/>
          </a:xfrm>
          <a:prstGeom prst="rect">
            <a:avLst/>
          </a:prstGeom>
          <a:noFill/>
        </p:spPr>
        <p:txBody>
          <a:bodyPr wrap="square">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Arial" panose="020B0604020202020204" pitchFamily="34" charset="0"/>
              </a:rPr>
              <a:t>STATE OF FLORIDA.  }</a:t>
            </a:r>
            <a:endPar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Arial" panose="020B0604020202020204" pitchFamily="34" charset="0"/>
              </a:rPr>
              <a:t>	</a:t>
            </a:r>
            <a:r>
              <a:rPr kumimoji="0" lang="en-US" sz="1800" b="0" i="1"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Arial" panose="020B0604020202020204" pitchFamily="34" charset="0"/>
              </a:rPr>
              <a:t>ss</a:t>
            </a:r>
            <a:endPar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COUNTY OF Xanadu}</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BEFORE ME, </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The undersigned authority, a Notary Public, duly commissioned in, and for the said County and State, personally appeared </a:t>
            </a: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Sallie Busybody</a:t>
            </a: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who is personally known to me, or produced ________________________________, as identification and known to me to be the same person described in and who acknowledged, sworn, and executed the foregoing instrument, as true and correct.</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WITNESS my hand and seal this </a:t>
            </a: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9</a:t>
            </a:r>
            <a:r>
              <a:rPr kumimoji="0" lang="en-US" sz="1800" b="0" i="0" u="sng" strike="noStrike" kern="100" cap="none" spc="0" normalizeH="0" baseline="3000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th</a:t>
            </a: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a:t>
            </a: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day of</a:t>
            </a: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June, 2024.</a:t>
            </a:r>
            <a:endPar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____________________________________</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Notary Public</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My Commission Expires:</a:t>
            </a:r>
          </a:p>
        </p:txBody>
      </p:sp>
    </p:spTree>
    <p:extLst>
      <p:ext uri="{BB962C8B-B14F-4D97-AF65-F5344CB8AC3E}">
        <p14:creationId xmlns:p14="http://schemas.microsoft.com/office/powerpoint/2010/main" val="1115719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Summons</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3" name="TextBox 2">
            <a:extLst>
              <a:ext uri="{FF2B5EF4-FFF2-40B4-BE49-F238E27FC236}">
                <a16:creationId xmlns:a16="http://schemas.microsoft.com/office/drawing/2014/main" id="{C6216BA7-0594-1916-6A5E-8AB80DC6CA86}"/>
              </a:ext>
            </a:extLst>
          </p:cNvPr>
          <p:cNvSpPr txBox="1"/>
          <p:nvPr/>
        </p:nvSpPr>
        <p:spPr>
          <a:xfrm>
            <a:off x="549378" y="1407230"/>
            <a:ext cx="11093244" cy="4603568"/>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American Legion Post Number </a:t>
            </a: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ABC</a:t>
            </a: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CASE NO: ABC-2024-1</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Plaintiff,</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Vs. </a:t>
            </a: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Billy Badass</a:t>
            </a:r>
            <a:endPar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Defendant.</a:t>
            </a:r>
            <a:endPar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_______________________________________</a:t>
            </a: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a:t>
            </a:r>
          </a:p>
          <a:p>
            <a:pPr marL="0" marR="0" lvl="0" indent="0" algn="ctr" defTabSz="914400" rtl="0" eaLnBrk="1" fontAlgn="auto" latinLnBrk="0" hangingPunct="1">
              <a:lnSpc>
                <a:spcPct val="115000"/>
              </a:lnSpc>
              <a:spcBef>
                <a:spcPts val="0"/>
              </a:spcBef>
              <a:spcAft>
                <a:spcPts val="800"/>
              </a:spcAft>
              <a:buClrTx/>
              <a:buSzTx/>
              <a:buFontTx/>
              <a:buNone/>
              <a:tabLst/>
              <a:defRPr/>
            </a:pP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SUMMONS</a:t>
            </a:r>
            <a:endPar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800"/>
              </a:spcAft>
              <a:buClrTx/>
              <a:buSzTx/>
              <a:buFontTx/>
              <a:buNone/>
              <a:tabLst/>
              <a:defRPr/>
            </a:pPr>
            <a:r>
              <a:rPr kumimoji="0" lang="en-US" sz="18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Personal Service on a Natural Person</a:t>
            </a:r>
            <a:endPar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TO DEFENDANT:	Name:	Billy Badass</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Address:	I Did It Lane</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Any Town, FL 12345</a:t>
            </a:r>
          </a:p>
          <a:p>
            <a:pPr marL="0" marR="0" lvl="0" indent="0" algn="ctr" defTabSz="914400" rtl="0" eaLnBrk="1" fontAlgn="auto" latinLnBrk="0" hangingPunct="1">
              <a:lnSpc>
                <a:spcPct val="115000"/>
              </a:lnSpc>
              <a:spcBef>
                <a:spcPts val="0"/>
              </a:spcBef>
              <a:spcAft>
                <a:spcPts val="800"/>
              </a:spcAft>
              <a:buClrTx/>
              <a:buSzTx/>
              <a:buFontTx/>
              <a:buNone/>
              <a:tabLst/>
              <a:defRPr/>
            </a:pPr>
            <a:r>
              <a:rPr kumimoji="0" lang="en-US" sz="1800" b="1"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IMPORTANT</a:t>
            </a:r>
            <a:endParaRPr kumimoji="0" lang="en-US" sz="1200" b="1"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6871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Summons Continued</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4" name="TextBox 3">
            <a:extLst>
              <a:ext uri="{FF2B5EF4-FFF2-40B4-BE49-F238E27FC236}">
                <a16:creationId xmlns:a16="http://schemas.microsoft.com/office/drawing/2014/main" id="{94A4FABC-3324-7876-DF7A-2A039D9D6D5B}"/>
              </a:ext>
            </a:extLst>
          </p:cNvPr>
          <p:cNvSpPr txBox="1"/>
          <p:nvPr/>
        </p:nvSpPr>
        <p:spPr>
          <a:xfrm>
            <a:off x="867697" y="1109596"/>
            <a:ext cx="10456606" cy="5262210"/>
          </a:xfrm>
          <a:prstGeom prst="rect">
            <a:avLst/>
          </a:prstGeom>
          <a:noFill/>
        </p:spPr>
        <p:txBody>
          <a:bodyPr wrap="square">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Charges have been filed against you in the above-referenced matter.  A copy of the sworn written charges is attached hereto.  A trial in this matter has been scheduled for the 29</a:t>
            </a:r>
            <a:r>
              <a:rPr kumimoji="0" lang="en-US" sz="1800" b="0" i="0" u="none" strike="noStrike" kern="100" cap="none" spc="0" normalizeH="0" baseline="3000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th</a:t>
            </a: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day of June 2024 at 10:00 PM.  The trial will be held at 1912 A Lee Road, Orlando, FL 32810 (American Legion, Department of Florida, Inc. – Headquarters)</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You have and absolute right to attend, present evidence on your behalf, including written testimony, testify on your own behalf, and cross examine the witnesses against you. You have the right to be assisted by another member of the American Legion or an attorney. You have a right to record or utilize the services of a court reporter, at your own expense, to report to trial proceedings. You should review and be familiar with the rules, governing trials, which can be found at the end of the constitution/bylaws, American legion, department of Florida…</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If convicted of the charges, you could be reprimanded, suspended, or expelled from the American Legion. If a post office, or, you can be removed from office upon conviction, and or one of the punishments set forth.</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Steve Rogers</a:t>
            </a: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8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Post Adjutant/Other Authorized Post Officer</a:t>
            </a:r>
          </a:p>
        </p:txBody>
      </p:sp>
      <p:cxnSp>
        <p:nvCxnSpPr>
          <p:cNvPr id="6" name="Straight Connector 5">
            <a:extLst>
              <a:ext uri="{FF2B5EF4-FFF2-40B4-BE49-F238E27FC236}">
                <a16:creationId xmlns:a16="http://schemas.microsoft.com/office/drawing/2014/main" id="{6D6D6D62-CDD8-BD7D-1471-EE90AC896184}"/>
              </a:ext>
            </a:extLst>
          </p:cNvPr>
          <p:cNvCxnSpPr/>
          <p:nvPr/>
        </p:nvCxnSpPr>
        <p:spPr>
          <a:xfrm>
            <a:off x="6446067" y="5875697"/>
            <a:ext cx="4092167" cy="0"/>
          </a:xfrm>
          <a:prstGeom prst="lin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5537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Victim Statement</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3" name="TextBox 2">
            <a:extLst>
              <a:ext uri="{FF2B5EF4-FFF2-40B4-BE49-F238E27FC236}">
                <a16:creationId xmlns:a16="http://schemas.microsoft.com/office/drawing/2014/main" id="{79EC89DF-8135-F3BC-EB81-BCAA5F153E86}"/>
              </a:ext>
            </a:extLst>
          </p:cNvPr>
          <p:cNvSpPr txBox="1"/>
          <p:nvPr/>
        </p:nvSpPr>
        <p:spPr>
          <a:xfrm>
            <a:off x="1021532" y="1034131"/>
            <a:ext cx="10148935" cy="5275034"/>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16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Bob Butthead</a:t>
            </a: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 (Statement)</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Member of Post ABC.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Injured leg while in active duty.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Can walk with the use of crutches or a walker.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Usually uses a wheelchair.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Arrived at Post ABC on June 8, 2024.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Drank Shirley Temple’s.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Other people at the bar teased him.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Started drinking Bud Light.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Got up to leave about 6 PM.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Walking to the door on my crutches, I lost my balance.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Bumped into the table.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I apologized and started for the door.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Lady accused me of being drunk.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She said I drink too much and should watch where I was going.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I told her I might be drunk, but she was ugly. The difference is I will be sober tomorrow morning, but you will still be ugly. She threw a drink on me. I turn back around. </a:t>
            </a:r>
          </a:p>
          <a:p>
            <a:pPr marL="342900" marR="0" lvl="0" indent="-342900" algn="l" defTabSz="914400" rtl="0" eaLnBrk="1" fontAlgn="auto" latinLnBrk="0" hangingPunct="1">
              <a:lnSpc>
                <a:spcPct val="115000"/>
              </a:lnSpc>
              <a:spcBef>
                <a:spcPts val="0"/>
              </a:spcBef>
              <a:spcAft>
                <a:spcPts val="800"/>
              </a:spcAft>
              <a:buClrTx/>
              <a:buSzTx/>
              <a:buFont typeface="+mj-lt"/>
              <a:buAutoNum type="arabicParenR"/>
              <a:tabLst/>
              <a:defRPr/>
            </a:pPr>
            <a:r>
              <a:rPr kumimoji="0" lang="en-US" sz="16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I was shoved to the ground by Commander Badass.</a:t>
            </a:r>
          </a:p>
        </p:txBody>
      </p:sp>
    </p:spTree>
    <p:extLst>
      <p:ext uri="{BB962C8B-B14F-4D97-AF65-F5344CB8AC3E}">
        <p14:creationId xmlns:p14="http://schemas.microsoft.com/office/powerpoint/2010/main" val="278189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79918" y="278599"/>
            <a:ext cx="119120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Judge Advocate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Witness Statement</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4" name="TextBox 3">
            <a:extLst>
              <a:ext uri="{FF2B5EF4-FFF2-40B4-BE49-F238E27FC236}">
                <a16:creationId xmlns:a16="http://schemas.microsoft.com/office/drawing/2014/main" id="{B18C38C4-E9A2-9BDC-83F6-E818483D449C}"/>
              </a:ext>
            </a:extLst>
          </p:cNvPr>
          <p:cNvSpPr txBox="1"/>
          <p:nvPr/>
        </p:nvSpPr>
        <p:spPr>
          <a:xfrm>
            <a:off x="618146" y="1690688"/>
            <a:ext cx="10955709" cy="38725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Susie Bartender (Statement)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sng"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I was tending bar at Post ABC on June 8, 2024.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I came on duty at 4:00 PM.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Bob Butthead was on his usual barstool when I started my shift.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Susie served Bob Butthead four Bud Lights.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Bob butthead left the Post at about 6:00 PM. On the way out, there was a problem at the table where Commander Badass and his wife were sitting.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Heard a commotion, looked up, and saw Commander Badass shove Bob Butthead in the chest. </a:t>
            </a:r>
          </a:p>
          <a:p>
            <a:pPr marL="342900" marR="0" lvl="0" indent="-342900" algn="l" defTabSz="914400" rtl="0" eaLnBrk="1" fontAlgn="auto" latinLnBrk="0" hangingPunct="1">
              <a:lnSpc>
                <a:spcPct val="115000"/>
              </a:lnSpc>
              <a:spcBef>
                <a:spcPts val="0"/>
              </a:spcBef>
              <a:spcAft>
                <a:spcPts val="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Bob Butthead fell to the ground. </a:t>
            </a:r>
          </a:p>
          <a:p>
            <a:pPr marL="342900" marR="0" lvl="0" indent="-342900" algn="l" defTabSz="914400" rtl="0" eaLnBrk="1" fontAlgn="auto" latinLnBrk="0" hangingPunct="1">
              <a:lnSpc>
                <a:spcPct val="115000"/>
              </a:lnSpc>
              <a:spcBef>
                <a:spcPts val="0"/>
              </a:spcBef>
              <a:spcAft>
                <a:spcPts val="800"/>
              </a:spcAft>
              <a:buClrTx/>
              <a:buSzTx/>
              <a:buFont typeface="+mj-lt"/>
              <a:buAutoNum type="arabicParenR"/>
              <a:tabLst/>
              <a:defRPr/>
            </a:pPr>
            <a:r>
              <a:rPr kumimoji="0" lang="en-US" sz="2000" b="0" i="0" u="none" strike="noStrike" kern="100" cap="none" spc="0" normalizeH="0" baseline="0" noProof="0" dirty="0">
                <a:ln>
                  <a:noFill/>
                </a:ln>
                <a:solidFill>
                  <a:srgbClr val="E7E6E6">
                    <a:lumMod val="25000"/>
                  </a:srgbClr>
                </a:solidFill>
                <a:effectLst/>
                <a:uLnTx/>
                <a:uFillTx/>
                <a:latin typeface="Calibri" panose="020F0502020204030204"/>
                <a:ea typeface="Aptos" panose="020B0004020202020204" pitchFamily="34" charset="0"/>
                <a:cs typeface="Times New Roman" panose="02020603050405020304" pitchFamily="18" charset="0"/>
              </a:rPr>
              <a:t>Other legionnaires helped Bob butthead up and to his car.</a:t>
            </a:r>
          </a:p>
        </p:txBody>
      </p:sp>
    </p:spTree>
    <p:extLst>
      <p:ext uri="{BB962C8B-B14F-4D97-AF65-F5344CB8AC3E}">
        <p14:creationId xmlns:p14="http://schemas.microsoft.com/office/powerpoint/2010/main" val="172555374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1410</Words>
  <Application>Microsoft Office PowerPoint</Application>
  <PresentationFormat>Widescreen</PresentationFormat>
  <Paragraphs>110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Calibri Light</vt:lpstr>
      <vt:lpstr>Script MT Bold</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Rachel Castleberry</dc:creator>
  <cp:lastModifiedBy>Rachel Castleberry</cp:lastModifiedBy>
  <cp:revision>1</cp:revision>
  <dcterms:created xsi:type="dcterms:W3CDTF">2025-07-02T13:09:28Z</dcterms:created>
  <dcterms:modified xsi:type="dcterms:W3CDTF">2025-07-02T13:11:26Z</dcterms:modified>
</cp:coreProperties>
</file>