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134" r:id="rId2"/>
    <p:sldId id="1318" r:id="rId3"/>
    <p:sldId id="1319" r:id="rId4"/>
    <p:sldId id="1061" r:id="rId5"/>
    <p:sldId id="1316" r:id="rId6"/>
    <p:sldId id="1274" r:id="rId7"/>
    <p:sldId id="1275" r:id="rId8"/>
    <p:sldId id="1273" r:id="rId9"/>
    <p:sldId id="1277" r:id="rId10"/>
    <p:sldId id="1276" r:id="rId11"/>
    <p:sldId id="1279" r:id="rId12"/>
    <p:sldId id="1280" r:id="rId13"/>
    <p:sldId id="1281" r:id="rId14"/>
    <p:sldId id="1282" r:id="rId15"/>
    <p:sldId id="1283" r:id="rId16"/>
    <p:sldId id="1284" r:id="rId17"/>
    <p:sldId id="1065" r:id="rId1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28F80-C029-4E08-A658-15C4804F0C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E029DB-19CD-45B9-9DB0-145F40B959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9890E0-3E79-458C-9454-FBE7735AB9D4}"/>
              </a:ext>
            </a:extLst>
          </p:cNvPr>
          <p:cNvSpPr>
            <a:spLocks noGrp="1"/>
          </p:cNvSpPr>
          <p:nvPr>
            <p:ph type="dt" sz="half" idx="10"/>
          </p:nvPr>
        </p:nvSpPr>
        <p:spPr/>
        <p:txBody>
          <a:bodyPr/>
          <a:lstStyle/>
          <a:p>
            <a:fld id="{BA225DDE-B497-4517-88BA-77255048E3B3}" type="datetimeFigureOut">
              <a:rPr lang="en-US" smtClean="0"/>
              <a:t>7/7/2025</a:t>
            </a:fld>
            <a:endParaRPr lang="en-US"/>
          </a:p>
        </p:txBody>
      </p:sp>
      <p:sp>
        <p:nvSpPr>
          <p:cNvPr id="5" name="Footer Placeholder 4">
            <a:extLst>
              <a:ext uri="{FF2B5EF4-FFF2-40B4-BE49-F238E27FC236}">
                <a16:creationId xmlns:a16="http://schemas.microsoft.com/office/drawing/2014/main" id="{889D57B4-0FD2-4835-88EC-9526339360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89C2EA-AAC3-42AD-946E-8E44408862F2}"/>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2054226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186F7-3154-4BE8-9510-C9099B772F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6A09EB-AED1-400C-98FC-BA1284E5608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93C979-F09B-4CE6-9E40-7424F85E62F5}"/>
              </a:ext>
            </a:extLst>
          </p:cNvPr>
          <p:cNvSpPr>
            <a:spLocks noGrp="1"/>
          </p:cNvSpPr>
          <p:nvPr>
            <p:ph type="dt" sz="half" idx="10"/>
          </p:nvPr>
        </p:nvSpPr>
        <p:spPr/>
        <p:txBody>
          <a:bodyPr/>
          <a:lstStyle/>
          <a:p>
            <a:fld id="{BA225DDE-B497-4517-88BA-77255048E3B3}" type="datetimeFigureOut">
              <a:rPr lang="en-US" smtClean="0"/>
              <a:t>7/7/2025</a:t>
            </a:fld>
            <a:endParaRPr lang="en-US"/>
          </a:p>
        </p:txBody>
      </p:sp>
      <p:sp>
        <p:nvSpPr>
          <p:cNvPr id="5" name="Footer Placeholder 4">
            <a:extLst>
              <a:ext uri="{FF2B5EF4-FFF2-40B4-BE49-F238E27FC236}">
                <a16:creationId xmlns:a16="http://schemas.microsoft.com/office/drawing/2014/main" id="{1BA02E40-0CF9-41FA-AC55-C48B4A6208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54FD96-84D7-4713-A718-6AD08AF19E85}"/>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137225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6D81A5-70C7-4DBA-B9C3-CE130B7652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6FA84E-4670-4D64-91AD-A96B6C05A3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CF76A0-01E1-48AE-A1F0-AE03FE84B4A9}"/>
              </a:ext>
            </a:extLst>
          </p:cNvPr>
          <p:cNvSpPr>
            <a:spLocks noGrp="1"/>
          </p:cNvSpPr>
          <p:nvPr>
            <p:ph type="dt" sz="half" idx="10"/>
          </p:nvPr>
        </p:nvSpPr>
        <p:spPr/>
        <p:txBody>
          <a:bodyPr/>
          <a:lstStyle/>
          <a:p>
            <a:fld id="{BA225DDE-B497-4517-88BA-77255048E3B3}" type="datetimeFigureOut">
              <a:rPr lang="en-US" smtClean="0"/>
              <a:t>7/7/2025</a:t>
            </a:fld>
            <a:endParaRPr lang="en-US"/>
          </a:p>
        </p:txBody>
      </p:sp>
      <p:sp>
        <p:nvSpPr>
          <p:cNvPr id="5" name="Footer Placeholder 4">
            <a:extLst>
              <a:ext uri="{FF2B5EF4-FFF2-40B4-BE49-F238E27FC236}">
                <a16:creationId xmlns:a16="http://schemas.microsoft.com/office/drawing/2014/main" id="{6778E144-1D46-4B76-91EE-7BAB9A1EDF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A2DDD3-B042-4588-BE9E-D0A03B2C686F}"/>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710928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B63FE-97FE-40C0-8B3F-E234452CF1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183245-2AF7-400E-A755-8C7DD11CFC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6F2E0B-904E-4873-8D42-D57AE8ACC9EA}"/>
              </a:ext>
            </a:extLst>
          </p:cNvPr>
          <p:cNvSpPr>
            <a:spLocks noGrp="1"/>
          </p:cNvSpPr>
          <p:nvPr>
            <p:ph type="dt" sz="half" idx="10"/>
          </p:nvPr>
        </p:nvSpPr>
        <p:spPr/>
        <p:txBody>
          <a:bodyPr/>
          <a:lstStyle/>
          <a:p>
            <a:fld id="{BA225DDE-B497-4517-88BA-77255048E3B3}" type="datetimeFigureOut">
              <a:rPr lang="en-US" smtClean="0"/>
              <a:t>7/7/2025</a:t>
            </a:fld>
            <a:endParaRPr lang="en-US"/>
          </a:p>
        </p:txBody>
      </p:sp>
      <p:sp>
        <p:nvSpPr>
          <p:cNvPr id="5" name="Footer Placeholder 4">
            <a:extLst>
              <a:ext uri="{FF2B5EF4-FFF2-40B4-BE49-F238E27FC236}">
                <a16:creationId xmlns:a16="http://schemas.microsoft.com/office/drawing/2014/main" id="{A8692E4E-26BA-4608-BA10-80AE9D3417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B6EDF5-5971-4E55-9CF9-248C675CE1EF}"/>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3715368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FC3F1-37C9-4974-9EFB-230F8B8DB9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FA0145-7439-4BDA-A6CA-EF74526BC3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204DBC7-CAE2-44B1-9BD3-9907E0307A59}"/>
              </a:ext>
            </a:extLst>
          </p:cNvPr>
          <p:cNvSpPr>
            <a:spLocks noGrp="1"/>
          </p:cNvSpPr>
          <p:nvPr>
            <p:ph type="dt" sz="half" idx="10"/>
          </p:nvPr>
        </p:nvSpPr>
        <p:spPr/>
        <p:txBody>
          <a:bodyPr/>
          <a:lstStyle/>
          <a:p>
            <a:fld id="{BA225DDE-B497-4517-88BA-77255048E3B3}" type="datetimeFigureOut">
              <a:rPr lang="en-US" smtClean="0"/>
              <a:t>7/7/2025</a:t>
            </a:fld>
            <a:endParaRPr lang="en-US"/>
          </a:p>
        </p:txBody>
      </p:sp>
      <p:sp>
        <p:nvSpPr>
          <p:cNvPr id="5" name="Footer Placeholder 4">
            <a:extLst>
              <a:ext uri="{FF2B5EF4-FFF2-40B4-BE49-F238E27FC236}">
                <a16:creationId xmlns:a16="http://schemas.microsoft.com/office/drawing/2014/main" id="{0FE61E76-1001-4A84-ABDA-CAB7C6000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320BED-8802-4376-AFD9-80710BBFF9E4}"/>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1653736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BC70E-BCC8-4209-9A8C-1F0D98F596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387416-F2A8-49C1-B126-7313E4BC3B5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020E87-4562-4A87-818B-2C175E4360C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D58876-C997-4A51-A7A5-B4C08B68B373}"/>
              </a:ext>
            </a:extLst>
          </p:cNvPr>
          <p:cNvSpPr>
            <a:spLocks noGrp="1"/>
          </p:cNvSpPr>
          <p:nvPr>
            <p:ph type="dt" sz="half" idx="10"/>
          </p:nvPr>
        </p:nvSpPr>
        <p:spPr/>
        <p:txBody>
          <a:bodyPr/>
          <a:lstStyle/>
          <a:p>
            <a:fld id="{BA225DDE-B497-4517-88BA-77255048E3B3}" type="datetimeFigureOut">
              <a:rPr lang="en-US" smtClean="0"/>
              <a:t>7/7/2025</a:t>
            </a:fld>
            <a:endParaRPr lang="en-US"/>
          </a:p>
        </p:txBody>
      </p:sp>
      <p:sp>
        <p:nvSpPr>
          <p:cNvPr id="6" name="Footer Placeholder 5">
            <a:extLst>
              <a:ext uri="{FF2B5EF4-FFF2-40B4-BE49-F238E27FC236}">
                <a16:creationId xmlns:a16="http://schemas.microsoft.com/office/drawing/2014/main" id="{24AE4424-299F-4B34-B45F-7B93CBAC79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8AB861-ACCA-4C5A-9A1F-60B41D45D5CA}"/>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38905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6B92C-08E9-40BB-BB34-6C61CA935C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F0A7089-60BD-40F2-AFBC-0115EE613D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28ED585-A86F-4A28-BEDF-1F4E467BD17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3B117A-8E2E-47C0-ABB4-DC2228C9FC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270227-9F02-4A67-86F2-631D6A208C1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22E914-816B-40AF-8162-FD153BD2DC2D}"/>
              </a:ext>
            </a:extLst>
          </p:cNvPr>
          <p:cNvSpPr>
            <a:spLocks noGrp="1"/>
          </p:cNvSpPr>
          <p:nvPr>
            <p:ph type="dt" sz="half" idx="10"/>
          </p:nvPr>
        </p:nvSpPr>
        <p:spPr/>
        <p:txBody>
          <a:bodyPr/>
          <a:lstStyle/>
          <a:p>
            <a:fld id="{BA225DDE-B497-4517-88BA-77255048E3B3}" type="datetimeFigureOut">
              <a:rPr lang="en-US" smtClean="0"/>
              <a:t>7/7/2025</a:t>
            </a:fld>
            <a:endParaRPr lang="en-US"/>
          </a:p>
        </p:txBody>
      </p:sp>
      <p:sp>
        <p:nvSpPr>
          <p:cNvPr id="8" name="Footer Placeholder 7">
            <a:extLst>
              <a:ext uri="{FF2B5EF4-FFF2-40B4-BE49-F238E27FC236}">
                <a16:creationId xmlns:a16="http://schemas.microsoft.com/office/drawing/2014/main" id="{3A7543F2-B2CC-4484-9773-7745281429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DD87D23-987A-47A1-A0DD-F32D3B359777}"/>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2850630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9C968-9744-40F7-AFCF-34EB58A180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C61A9F-19F6-4597-B970-9D9429CCD695}"/>
              </a:ext>
            </a:extLst>
          </p:cNvPr>
          <p:cNvSpPr>
            <a:spLocks noGrp="1"/>
          </p:cNvSpPr>
          <p:nvPr>
            <p:ph type="dt" sz="half" idx="10"/>
          </p:nvPr>
        </p:nvSpPr>
        <p:spPr/>
        <p:txBody>
          <a:bodyPr/>
          <a:lstStyle/>
          <a:p>
            <a:fld id="{BA225DDE-B497-4517-88BA-77255048E3B3}" type="datetimeFigureOut">
              <a:rPr lang="en-US" smtClean="0"/>
              <a:t>7/7/2025</a:t>
            </a:fld>
            <a:endParaRPr lang="en-US"/>
          </a:p>
        </p:txBody>
      </p:sp>
      <p:sp>
        <p:nvSpPr>
          <p:cNvPr id="4" name="Footer Placeholder 3">
            <a:extLst>
              <a:ext uri="{FF2B5EF4-FFF2-40B4-BE49-F238E27FC236}">
                <a16:creationId xmlns:a16="http://schemas.microsoft.com/office/drawing/2014/main" id="{3F3E20C7-2D49-4556-9BE5-1B3D9D6F91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28E625-B0FE-4651-A8FB-185075AC6692}"/>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273837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3A7BAE-DEAD-412B-B443-FA9EFF9A4735}"/>
              </a:ext>
            </a:extLst>
          </p:cNvPr>
          <p:cNvSpPr>
            <a:spLocks noGrp="1"/>
          </p:cNvSpPr>
          <p:nvPr>
            <p:ph type="dt" sz="half" idx="10"/>
          </p:nvPr>
        </p:nvSpPr>
        <p:spPr/>
        <p:txBody>
          <a:bodyPr/>
          <a:lstStyle/>
          <a:p>
            <a:fld id="{BA225DDE-B497-4517-88BA-77255048E3B3}" type="datetimeFigureOut">
              <a:rPr lang="en-US" smtClean="0"/>
              <a:t>7/7/2025</a:t>
            </a:fld>
            <a:endParaRPr lang="en-US"/>
          </a:p>
        </p:txBody>
      </p:sp>
      <p:sp>
        <p:nvSpPr>
          <p:cNvPr id="3" name="Footer Placeholder 2">
            <a:extLst>
              <a:ext uri="{FF2B5EF4-FFF2-40B4-BE49-F238E27FC236}">
                <a16:creationId xmlns:a16="http://schemas.microsoft.com/office/drawing/2014/main" id="{075FBED2-8365-4A38-97F1-F2CCB6B71F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5C1F2A-76F3-4A31-8166-3EB92EEEAE82}"/>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2713870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F41B6-2B1E-4416-95F4-ED1589B7A4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008494-1AE6-4D2D-A20A-DAFAC1C789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90C215-4F43-4EFD-BF91-FA3EC30FFE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EC50C48-6613-429B-B119-D3EC08C71651}"/>
              </a:ext>
            </a:extLst>
          </p:cNvPr>
          <p:cNvSpPr>
            <a:spLocks noGrp="1"/>
          </p:cNvSpPr>
          <p:nvPr>
            <p:ph type="dt" sz="half" idx="10"/>
          </p:nvPr>
        </p:nvSpPr>
        <p:spPr/>
        <p:txBody>
          <a:bodyPr/>
          <a:lstStyle/>
          <a:p>
            <a:fld id="{BA225DDE-B497-4517-88BA-77255048E3B3}" type="datetimeFigureOut">
              <a:rPr lang="en-US" smtClean="0"/>
              <a:t>7/7/2025</a:t>
            </a:fld>
            <a:endParaRPr lang="en-US"/>
          </a:p>
        </p:txBody>
      </p:sp>
      <p:sp>
        <p:nvSpPr>
          <p:cNvPr id="6" name="Footer Placeholder 5">
            <a:extLst>
              <a:ext uri="{FF2B5EF4-FFF2-40B4-BE49-F238E27FC236}">
                <a16:creationId xmlns:a16="http://schemas.microsoft.com/office/drawing/2014/main" id="{AE943989-B34C-4876-A598-3AF45CD574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776684-5A7B-49F0-97A2-DB36A204A4F9}"/>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2136891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96C53-33E8-432A-8F58-2D30593081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4C92F5-70DC-4D18-B350-1CA807E7E6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EBA770-44AA-45FB-B7BA-4DC513EFA1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672722-768A-460B-96D4-FE98F2D3F30E}"/>
              </a:ext>
            </a:extLst>
          </p:cNvPr>
          <p:cNvSpPr>
            <a:spLocks noGrp="1"/>
          </p:cNvSpPr>
          <p:nvPr>
            <p:ph type="dt" sz="half" idx="10"/>
          </p:nvPr>
        </p:nvSpPr>
        <p:spPr/>
        <p:txBody>
          <a:bodyPr/>
          <a:lstStyle/>
          <a:p>
            <a:fld id="{BA225DDE-B497-4517-88BA-77255048E3B3}" type="datetimeFigureOut">
              <a:rPr lang="en-US" smtClean="0"/>
              <a:t>7/7/2025</a:t>
            </a:fld>
            <a:endParaRPr lang="en-US"/>
          </a:p>
        </p:txBody>
      </p:sp>
      <p:sp>
        <p:nvSpPr>
          <p:cNvPr id="6" name="Footer Placeholder 5">
            <a:extLst>
              <a:ext uri="{FF2B5EF4-FFF2-40B4-BE49-F238E27FC236}">
                <a16:creationId xmlns:a16="http://schemas.microsoft.com/office/drawing/2014/main" id="{98CED9AD-E22F-46FC-AA80-FCB3D63030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DB3BBB-0424-4F26-ADF5-E0709F68977E}"/>
              </a:ext>
            </a:extLst>
          </p:cNvPr>
          <p:cNvSpPr>
            <a:spLocks noGrp="1"/>
          </p:cNvSpPr>
          <p:nvPr>
            <p:ph type="sldNum" sz="quarter" idx="12"/>
          </p:nvPr>
        </p:nvSpPr>
        <p:spPr/>
        <p:txBody>
          <a:bodyPr/>
          <a:lstStyle/>
          <a:p>
            <a:fld id="{341786E9-CFCE-459B-9EAF-CB6C761E31F4}" type="slidenum">
              <a:rPr lang="en-US" smtClean="0"/>
              <a:t>‹#›</a:t>
            </a:fld>
            <a:endParaRPr lang="en-US"/>
          </a:p>
        </p:txBody>
      </p:sp>
    </p:spTree>
    <p:extLst>
      <p:ext uri="{BB962C8B-B14F-4D97-AF65-F5344CB8AC3E}">
        <p14:creationId xmlns:p14="http://schemas.microsoft.com/office/powerpoint/2010/main" val="3005504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AFC5BC-F23E-46A7-99A0-A1A49F1CB2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FEB754-5F3B-483A-9E06-5362698805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BFA3F-FB98-4E09-8844-6C8078A3DF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225DDE-B497-4517-88BA-77255048E3B3}" type="datetimeFigureOut">
              <a:rPr lang="en-US" smtClean="0"/>
              <a:t>7/7/2025</a:t>
            </a:fld>
            <a:endParaRPr lang="en-US"/>
          </a:p>
        </p:txBody>
      </p:sp>
      <p:sp>
        <p:nvSpPr>
          <p:cNvPr id="5" name="Footer Placeholder 4">
            <a:extLst>
              <a:ext uri="{FF2B5EF4-FFF2-40B4-BE49-F238E27FC236}">
                <a16:creationId xmlns:a16="http://schemas.microsoft.com/office/drawing/2014/main" id="{2354696D-AEFD-404F-B297-BB063118AC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7291F0-DB44-40D7-9A07-6DDAB9327C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786E9-CFCE-459B-9EAF-CB6C761E31F4}" type="slidenum">
              <a:rPr lang="en-US" smtClean="0"/>
              <a:t>‹#›</a:t>
            </a:fld>
            <a:endParaRPr lang="en-US"/>
          </a:p>
        </p:txBody>
      </p:sp>
    </p:spTree>
    <p:extLst>
      <p:ext uri="{BB962C8B-B14F-4D97-AF65-F5344CB8AC3E}">
        <p14:creationId xmlns:p14="http://schemas.microsoft.com/office/powerpoint/2010/main" val="5515513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CA0A812-5012-D749-D2E9-87C13992453B}"/>
              </a:ext>
            </a:extLst>
          </p:cNvPr>
          <p:cNvSpPr txBox="1"/>
          <p:nvPr/>
        </p:nvSpPr>
        <p:spPr>
          <a:xfrm>
            <a:off x="632233" y="1133057"/>
            <a:ext cx="10927534" cy="23083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Post Incident and Investigation Protocol</a:t>
            </a:r>
          </a:p>
        </p:txBody>
      </p:sp>
      <p:grpSp>
        <p:nvGrpSpPr>
          <p:cNvPr id="12" name="Group 11">
            <a:extLst>
              <a:ext uri="{FF2B5EF4-FFF2-40B4-BE49-F238E27FC236}">
                <a16:creationId xmlns:a16="http://schemas.microsoft.com/office/drawing/2014/main" id="{FE99F7D0-B8CA-379F-EB05-DC1835E78E73}"/>
              </a:ext>
            </a:extLst>
          </p:cNvPr>
          <p:cNvGrpSpPr/>
          <p:nvPr/>
        </p:nvGrpSpPr>
        <p:grpSpPr>
          <a:xfrm>
            <a:off x="2323722" y="4070719"/>
            <a:ext cx="7544556" cy="1206918"/>
            <a:chOff x="2323722" y="4070719"/>
            <a:chExt cx="7544556" cy="1206918"/>
          </a:xfrm>
        </p:grpSpPr>
        <p:grpSp>
          <p:nvGrpSpPr>
            <p:cNvPr id="9" name="Group 8">
              <a:extLst>
                <a:ext uri="{FF2B5EF4-FFF2-40B4-BE49-F238E27FC236}">
                  <a16:creationId xmlns:a16="http://schemas.microsoft.com/office/drawing/2014/main" id="{4C317336-9C9B-4BD1-5D73-BD040DA0E6DE}"/>
                </a:ext>
              </a:extLst>
            </p:cNvPr>
            <p:cNvGrpSpPr/>
            <p:nvPr/>
          </p:nvGrpSpPr>
          <p:grpSpPr>
            <a:xfrm>
              <a:off x="2323722" y="4254596"/>
              <a:ext cx="7544556" cy="858337"/>
              <a:chOff x="2323721" y="3989465"/>
              <a:chExt cx="7544556" cy="858337"/>
            </a:xfrm>
          </p:grpSpPr>
          <p:grpSp>
            <p:nvGrpSpPr>
              <p:cNvPr id="4" name="Group 3">
                <a:extLst>
                  <a:ext uri="{FF2B5EF4-FFF2-40B4-BE49-F238E27FC236}">
                    <a16:creationId xmlns:a16="http://schemas.microsoft.com/office/drawing/2014/main" id="{3FB7BFD1-81FB-EF8B-78AB-495DF331DF99}"/>
                  </a:ext>
                </a:extLst>
              </p:cNvPr>
              <p:cNvGrpSpPr/>
              <p:nvPr/>
            </p:nvGrpSpPr>
            <p:grpSpPr>
              <a:xfrm>
                <a:off x="2323721" y="3989465"/>
                <a:ext cx="3772277" cy="858337"/>
                <a:chOff x="6095999" y="4951245"/>
                <a:chExt cx="3772277" cy="858337"/>
              </a:xfrm>
            </p:grpSpPr>
            <p:sp>
              <p:nvSpPr>
                <p:cNvPr id="7" name="TextBox 6">
                  <a:extLst>
                    <a:ext uri="{FF2B5EF4-FFF2-40B4-BE49-F238E27FC236}">
                      <a16:creationId xmlns:a16="http://schemas.microsoft.com/office/drawing/2014/main" id="{C63F01A0-848D-DA51-FB71-310936279DEB}"/>
                    </a:ext>
                  </a:extLst>
                </p:cNvPr>
                <p:cNvSpPr txBox="1"/>
                <p:nvPr/>
              </p:nvSpPr>
              <p:spPr>
                <a:xfrm>
                  <a:off x="6096000" y="4951245"/>
                  <a:ext cx="3772276" cy="607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Bruce E. Comer</a:t>
                  </a:r>
                </a:p>
              </p:txBody>
            </p:sp>
            <p:sp>
              <p:nvSpPr>
                <p:cNvPr id="8" name="TextBox 7">
                  <a:extLst>
                    <a:ext uri="{FF2B5EF4-FFF2-40B4-BE49-F238E27FC236}">
                      <a16:creationId xmlns:a16="http://schemas.microsoft.com/office/drawing/2014/main" id="{06510774-6098-4CC5-CC30-AC72CA735482}"/>
                    </a:ext>
                  </a:extLst>
                </p:cNvPr>
                <p:cNvSpPr txBox="1"/>
                <p:nvPr/>
              </p:nvSpPr>
              <p:spPr>
                <a:xfrm>
                  <a:off x="6095999" y="5457969"/>
                  <a:ext cx="3772277" cy="351613"/>
                </a:xfrm>
                <a:prstGeom prst="rect">
                  <a:avLst/>
                </a:prstGeom>
                <a:noFill/>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all" spc="40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adjutant</a:t>
                  </a:r>
                </a:p>
              </p:txBody>
            </p:sp>
          </p:grpSp>
          <p:grpSp>
            <p:nvGrpSpPr>
              <p:cNvPr id="5" name="Group 4">
                <a:extLst>
                  <a:ext uri="{FF2B5EF4-FFF2-40B4-BE49-F238E27FC236}">
                    <a16:creationId xmlns:a16="http://schemas.microsoft.com/office/drawing/2014/main" id="{544CEFE1-A7E4-B08B-9D66-0E62DBA22975}"/>
                  </a:ext>
                </a:extLst>
              </p:cNvPr>
              <p:cNvGrpSpPr/>
              <p:nvPr/>
            </p:nvGrpSpPr>
            <p:grpSpPr>
              <a:xfrm>
                <a:off x="6095999" y="3989465"/>
                <a:ext cx="3772278" cy="835781"/>
                <a:chOff x="6095999" y="3989465"/>
                <a:chExt cx="3772278" cy="835781"/>
              </a:xfrm>
            </p:grpSpPr>
            <p:sp>
              <p:nvSpPr>
                <p:cNvPr id="2" name="TextBox 1">
                  <a:extLst>
                    <a:ext uri="{FF2B5EF4-FFF2-40B4-BE49-F238E27FC236}">
                      <a16:creationId xmlns:a16="http://schemas.microsoft.com/office/drawing/2014/main" id="{7E67610F-88D9-9D9D-ABAE-811CF1A68C13}"/>
                    </a:ext>
                  </a:extLst>
                </p:cNvPr>
                <p:cNvSpPr txBox="1"/>
                <p:nvPr/>
              </p:nvSpPr>
              <p:spPr>
                <a:xfrm>
                  <a:off x="6095999" y="3989465"/>
                  <a:ext cx="377227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Jamie Hanselman</a:t>
                  </a:r>
                </a:p>
              </p:txBody>
            </p:sp>
            <p:sp>
              <p:nvSpPr>
                <p:cNvPr id="3" name="TextBox 2">
                  <a:extLst>
                    <a:ext uri="{FF2B5EF4-FFF2-40B4-BE49-F238E27FC236}">
                      <a16:creationId xmlns:a16="http://schemas.microsoft.com/office/drawing/2014/main" id="{84DB7F83-AD98-8201-E705-81CCB37DE881}"/>
                    </a:ext>
                  </a:extLst>
                </p:cNvPr>
                <p:cNvSpPr txBox="1"/>
                <p:nvPr/>
              </p:nvSpPr>
              <p:spPr>
                <a:xfrm>
                  <a:off x="6095999" y="4486692"/>
                  <a:ext cx="3772278" cy="338554"/>
                </a:xfrm>
                <a:prstGeom prst="rect">
                  <a:avLst/>
                </a:prstGeom>
                <a:noFill/>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all" spc="40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Assistant adjutant</a:t>
                  </a:r>
                </a:p>
              </p:txBody>
            </p:sp>
          </p:grpSp>
        </p:grpSp>
        <p:cxnSp>
          <p:nvCxnSpPr>
            <p:cNvPr id="11" name="Straight Connector 10">
              <a:extLst>
                <a:ext uri="{FF2B5EF4-FFF2-40B4-BE49-F238E27FC236}">
                  <a16:creationId xmlns:a16="http://schemas.microsoft.com/office/drawing/2014/main" id="{4F4DFA18-72EC-AEDE-5574-A05A7E01ED62}"/>
                </a:ext>
              </a:extLst>
            </p:cNvPr>
            <p:cNvCxnSpPr>
              <a:cxnSpLocks/>
            </p:cNvCxnSpPr>
            <p:nvPr/>
          </p:nvCxnSpPr>
          <p:spPr>
            <a:xfrm>
              <a:off x="6029608" y="4070719"/>
              <a:ext cx="0" cy="1206918"/>
            </a:xfrm>
            <a:prstGeom prst="line">
              <a:avLst/>
            </a:prstGeom>
            <a:ln w="28575">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42682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3905133-D9DF-9951-A107-2C3F59AA83F8}"/>
              </a:ext>
            </a:extLst>
          </p:cNvPr>
          <p:cNvSpPr txBox="1"/>
          <p:nvPr/>
        </p:nvSpPr>
        <p:spPr>
          <a:xfrm>
            <a:off x="347050" y="1692999"/>
            <a:ext cx="11497900" cy="4210383"/>
          </a:xfrm>
          <a:prstGeom prst="rect">
            <a:avLst/>
          </a:prstGeom>
          <a:noFill/>
        </p:spPr>
        <p:txBody>
          <a:bodyPr wrap="square" rtlCol="0">
            <a:spAutoFit/>
          </a:bodyPr>
          <a:lstStyle/>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The Subcommittee to hear and try and make written findings of fact and recommendations...shall be appointed by the DEC, and contain at least three (3) members of the DEC, none of which may be from the investigated Post.</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If no attorney on subcommittee, questions of law may be answered by Dept JA or SADJA.</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Majority of subcommittee shall constitute a quorum.  Any proceeding without a quorum must be postponed until a quorum is present.</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The Dept JA or SADJA duties is to see trial is prompt, complete, and thorough, make all arrangements for hearings, summoning of witnesses and production of all papers.  Shall also see all orders of the subcommittee are carried out.  Shall also, along with members of subcommittee, examine and cross-examine all witnesses.</a:t>
            </a:r>
          </a:p>
        </p:txBody>
      </p:sp>
      <p:sp>
        <p:nvSpPr>
          <p:cNvPr id="3" name="TextBox 2">
            <a:extLst>
              <a:ext uri="{FF2B5EF4-FFF2-40B4-BE49-F238E27FC236}">
                <a16:creationId xmlns:a16="http://schemas.microsoft.com/office/drawing/2014/main" id="{37CEFF09-4765-3F1A-00E6-6B02AC2C8F43}"/>
              </a:ext>
            </a:extLst>
          </p:cNvPr>
          <p:cNvSpPr txBox="1"/>
          <p:nvPr/>
        </p:nvSpPr>
        <p:spPr>
          <a:xfrm>
            <a:off x="214605" y="278599"/>
            <a:ext cx="1197739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60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Subcommittee</a:t>
            </a:r>
            <a:endPar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Tree>
    <p:extLst>
      <p:ext uri="{BB962C8B-B14F-4D97-AF65-F5344CB8AC3E}">
        <p14:creationId xmlns:p14="http://schemas.microsoft.com/office/powerpoint/2010/main" val="1208107947"/>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3905133-D9DF-9951-A107-2C3F59AA83F8}"/>
              </a:ext>
            </a:extLst>
          </p:cNvPr>
          <p:cNvSpPr txBox="1"/>
          <p:nvPr/>
        </p:nvSpPr>
        <p:spPr>
          <a:xfrm>
            <a:off x="347050" y="1692999"/>
            <a:ext cx="11497900" cy="3520964"/>
          </a:xfrm>
          <a:prstGeom prst="rect">
            <a:avLst/>
          </a:prstGeom>
          <a:noFill/>
        </p:spPr>
        <p:txBody>
          <a:bodyPr wrap="square" rtlCol="0">
            <a:spAutoFit/>
          </a:bodyPr>
          <a:lstStyle/>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Rules of Evidence prevailing in court of law and equity shall not be controlling</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Subcommittee makes all rulings</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Due process and equal protection to Defendant and Post at all stages</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Trial may be open or closed sessions.  All witnesses will be under oath or affirmation</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Any party to proceeding may appear in person, by counsel or otherwise, subject to reasonable restrictions, per subcommittee, and to examine/cross-examine witnesses and introduce evidence</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Cont’d</a:t>
            </a:r>
          </a:p>
        </p:txBody>
      </p:sp>
      <p:sp>
        <p:nvSpPr>
          <p:cNvPr id="3" name="TextBox 2">
            <a:extLst>
              <a:ext uri="{FF2B5EF4-FFF2-40B4-BE49-F238E27FC236}">
                <a16:creationId xmlns:a16="http://schemas.microsoft.com/office/drawing/2014/main" id="{B1AD129D-4988-1997-60C6-D67C6B8B9B63}"/>
              </a:ext>
            </a:extLst>
          </p:cNvPr>
          <p:cNvSpPr txBox="1"/>
          <p:nvPr/>
        </p:nvSpPr>
        <p:spPr>
          <a:xfrm>
            <a:off x="214605" y="278599"/>
            <a:ext cx="11977395"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54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54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4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Hearing and Trial</a:t>
            </a:r>
            <a:endParaRPr kumimoji="0" lang="en-US" sz="54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Tree>
    <p:extLst>
      <p:ext uri="{BB962C8B-B14F-4D97-AF65-F5344CB8AC3E}">
        <p14:creationId xmlns:p14="http://schemas.microsoft.com/office/powerpoint/2010/main" val="2493225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3905133-D9DF-9951-A107-2C3F59AA83F8}"/>
              </a:ext>
            </a:extLst>
          </p:cNvPr>
          <p:cNvSpPr txBox="1"/>
          <p:nvPr/>
        </p:nvSpPr>
        <p:spPr>
          <a:xfrm>
            <a:off x="347050" y="1692999"/>
            <a:ext cx="11497900" cy="4031873"/>
          </a:xfrm>
          <a:prstGeom prst="rect">
            <a:avLst/>
          </a:prstGeom>
          <a:noFill/>
        </p:spPr>
        <p:txBody>
          <a:bodyPr wrap="square" rtlCol="0">
            <a:spAutoFit/>
          </a:bodyPr>
          <a:lstStyle/>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Stipulations of fact may be introduced into evidence with respect to any issues</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Objections to conduct of the hearing shall be stated orally together with a short statement of the grounds and include stenographic report of the hearing</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Any party to proceeding is entitled to reasonable period at the close for an oral argument, which shall not be included in the stenographic report of the hearing.  Briefs may be filed by the parties within the time fixed by the subcommittee</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At subcommittee discretion, hearings may be continued from day to day or adjourned to a later date or venue change with announcement thereof at the hearing by the Chair or Vice-Chair, or other appropriate notice</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A stenographic report of the trial shall be made.</a:t>
            </a:r>
          </a:p>
        </p:txBody>
      </p:sp>
      <p:sp>
        <p:nvSpPr>
          <p:cNvPr id="3" name="TextBox 2">
            <a:extLst>
              <a:ext uri="{FF2B5EF4-FFF2-40B4-BE49-F238E27FC236}">
                <a16:creationId xmlns:a16="http://schemas.microsoft.com/office/drawing/2014/main" id="{ACA84C23-8942-A71C-AAC6-FBB4FC2C63DE}"/>
              </a:ext>
            </a:extLst>
          </p:cNvPr>
          <p:cNvSpPr txBox="1"/>
          <p:nvPr/>
        </p:nvSpPr>
        <p:spPr>
          <a:xfrm>
            <a:off x="214605" y="278599"/>
            <a:ext cx="11977395"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54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54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4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Hearing and Trial </a:t>
            </a:r>
            <a:r>
              <a:rPr kumimoji="0" lang="en-US" sz="2000" b="0" i="1"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Cont’d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400" b="0" i="1"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Tree>
    <p:extLst>
      <p:ext uri="{BB962C8B-B14F-4D97-AF65-F5344CB8AC3E}">
        <p14:creationId xmlns:p14="http://schemas.microsoft.com/office/powerpoint/2010/main" val="743653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3905133-D9DF-9951-A107-2C3F59AA83F8}"/>
              </a:ext>
            </a:extLst>
          </p:cNvPr>
          <p:cNvSpPr txBox="1"/>
          <p:nvPr/>
        </p:nvSpPr>
        <p:spPr>
          <a:xfrm>
            <a:off x="347050" y="1692999"/>
            <a:ext cx="11497900" cy="3545586"/>
          </a:xfrm>
          <a:prstGeom prst="rect">
            <a:avLst/>
          </a:prstGeom>
          <a:noFill/>
        </p:spPr>
        <p:txBody>
          <a:bodyPr wrap="square" rtlCol="0">
            <a:spAutoFit/>
          </a:bodyPr>
          <a:lstStyle/>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The Subcommittee, after hearings are complete, shall file a complete report with written findings of fact and recommendations to the Dept Adjutant not less than five days prior to the next DEC meeting.  The report shall be open to inspection by all members of the DEC and representatives of the defendant Post.</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The DEC shall consider and act upon the report.</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At the DEC meeting, a representative of the Defendant Post shall be granted privilege of the floor for not more than one (1) hour.</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If the subcommittee provides a partial report, the DEC may authorize further hearings to present a final report at the next meeting DEC Meeting.</a:t>
            </a:r>
          </a:p>
        </p:txBody>
      </p:sp>
      <p:sp>
        <p:nvSpPr>
          <p:cNvPr id="3" name="TextBox 2">
            <a:extLst>
              <a:ext uri="{FF2B5EF4-FFF2-40B4-BE49-F238E27FC236}">
                <a16:creationId xmlns:a16="http://schemas.microsoft.com/office/drawing/2014/main" id="{E6A74664-6084-7C05-2134-1CE53EA62AA8}"/>
              </a:ext>
            </a:extLst>
          </p:cNvPr>
          <p:cNvSpPr txBox="1"/>
          <p:nvPr/>
        </p:nvSpPr>
        <p:spPr>
          <a:xfrm>
            <a:off x="214605" y="278599"/>
            <a:ext cx="11977395"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48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Report of Subcommittee</a:t>
            </a:r>
            <a:endPar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Tree>
    <p:extLst>
      <p:ext uri="{BB962C8B-B14F-4D97-AF65-F5344CB8AC3E}">
        <p14:creationId xmlns:p14="http://schemas.microsoft.com/office/powerpoint/2010/main" val="1968153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3905133-D9DF-9951-A107-2C3F59AA83F8}"/>
              </a:ext>
            </a:extLst>
          </p:cNvPr>
          <p:cNvSpPr txBox="1"/>
          <p:nvPr/>
        </p:nvSpPr>
        <p:spPr>
          <a:xfrm>
            <a:off x="347050" y="1692999"/>
            <a:ext cx="11497900" cy="4210383"/>
          </a:xfrm>
          <a:prstGeom prst="rect">
            <a:avLst/>
          </a:prstGeom>
          <a:noFill/>
        </p:spPr>
        <p:txBody>
          <a:bodyPr wrap="square" rtlCol="0">
            <a:spAutoFit/>
          </a:bodyPr>
          <a:lstStyle/>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If DEC refuses to cancel, suspend or revoke the charter, such decision is final and no appeal can be taken therefrom</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If DEC suspends, cancels or revokes the charter, the Defendant Post and National Adjutant shall be notified by the Dept Adjutant which notice should be mailed within five (5) days of the decision.</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Upon receipt of notice of appeal, Dept Commander shall notice the National Commander immediately and cause the Dept JA , or SADJA and subcommittee to submit papers and complete record of hearings to National Commander.  National Commander shall then appoint 3-5 members of the NEC (subject Dept NEC or ANEC excluded) for the purpose of hearing the appeal.</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Cont’d</a:t>
            </a:r>
          </a:p>
        </p:txBody>
      </p:sp>
      <p:sp>
        <p:nvSpPr>
          <p:cNvPr id="3" name="TextBox 2">
            <a:extLst>
              <a:ext uri="{FF2B5EF4-FFF2-40B4-BE49-F238E27FC236}">
                <a16:creationId xmlns:a16="http://schemas.microsoft.com/office/drawing/2014/main" id="{9378AEA4-E218-0713-A801-EF01F6643E0B}"/>
              </a:ext>
            </a:extLst>
          </p:cNvPr>
          <p:cNvSpPr txBox="1"/>
          <p:nvPr/>
        </p:nvSpPr>
        <p:spPr>
          <a:xfrm>
            <a:off x="214605" y="278599"/>
            <a:ext cx="1197739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60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Appeal</a:t>
            </a:r>
            <a:endPar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Tree>
    <p:extLst>
      <p:ext uri="{BB962C8B-B14F-4D97-AF65-F5344CB8AC3E}">
        <p14:creationId xmlns:p14="http://schemas.microsoft.com/office/powerpoint/2010/main" val="203551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3905133-D9DF-9951-A107-2C3F59AA83F8}"/>
              </a:ext>
            </a:extLst>
          </p:cNvPr>
          <p:cNvSpPr txBox="1"/>
          <p:nvPr/>
        </p:nvSpPr>
        <p:spPr>
          <a:xfrm>
            <a:off x="347050" y="1692999"/>
            <a:ext cx="11497900" cy="4031873"/>
          </a:xfrm>
          <a:prstGeom prst="rect">
            <a:avLst/>
          </a:prstGeom>
          <a:noFill/>
        </p:spPr>
        <p:txBody>
          <a:bodyPr wrap="square" rtlCol="0">
            <a:spAutoFit/>
          </a:bodyPr>
          <a:lstStyle/>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The NEC subcommittee shall meet at least one (1) day prior to the meeting of the NEC and to this committee the National Commander shall refer the complete record, in writing, of said proceedings with such exceptions thereto as are made by the Defendant Post.</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NEC subcommittee may make recommendations merely from the records, or it may permit representatives of Dept or the defendant Post to appear and argue before the NEC</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Shall review the cause and make recommendations to the NEC</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NEC decision shall be final</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Associated costs shall be retaxed as the NEC shall deem and equitable.</a:t>
            </a:r>
          </a:p>
        </p:txBody>
      </p:sp>
      <p:sp>
        <p:nvSpPr>
          <p:cNvPr id="3" name="TextBox 2">
            <a:extLst>
              <a:ext uri="{FF2B5EF4-FFF2-40B4-BE49-F238E27FC236}">
                <a16:creationId xmlns:a16="http://schemas.microsoft.com/office/drawing/2014/main" id="{5E98B6F1-05F2-A12C-69A3-E9F206C0D66D}"/>
              </a:ext>
            </a:extLst>
          </p:cNvPr>
          <p:cNvSpPr txBox="1"/>
          <p:nvPr/>
        </p:nvSpPr>
        <p:spPr>
          <a:xfrm>
            <a:off x="214605" y="278599"/>
            <a:ext cx="11977395" cy="200054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60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Appeal </a:t>
            </a: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Cont’d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Tree>
    <p:extLst>
      <p:ext uri="{BB962C8B-B14F-4D97-AF65-F5344CB8AC3E}">
        <p14:creationId xmlns:p14="http://schemas.microsoft.com/office/powerpoint/2010/main" val="4281094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B165BF-F564-5FBA-E04E-1B0B4AD5F397}"/>
              </a:ext>
            </a:extLst>
          </p:cNvPr>
          <p:cNvSpPr txBox="1"/>
          <p:nvPr/>
        </p:nvSpPr>
        <p:spPr>
          <a:xfrm>
            <a:off x="280657" y="1401229"/>
            <a:ext cx="11633704"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Disposition of Post with Suspended, Cancelled or Revoked Charter</a:t>
            </a:r>
            <a:endParaRPr kumimoji="0" lang="en-US" sz="4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endParaRPr>
          </a:p>
        </p:txBody>
      </p:sp>
      <p:sp>
        <p:nvSpPr>
          <p:cNvPr id="8" name="TextBox 7">
            <a:extLst>
              <a:ext uri="{FF2B5EF4-FFF2-40B4-BE49-F238E27FC236}">
                <a16:creationId xmlns:a16="http://schemas.microsoft.com/office/drawing/2014/main" id="{53905133-D9DF-9951-A107-2C3F59AA83F8}"/>
              </a:ext>
            </a:extLst>
          </p:cNvPr>
          <p:cNvSpPr txBox="1"/>
          <p:nvPr/>
        </p:nvSpPr>
        <p:spPr>
          <a:xfrm>
            <a:off x="347050" y="2831635"/>
            <a:ext cx="11497900" cy="3237809"/>
          </a:xfrm>
          <a:prstGeom prst="rect">
            <a:avLst/>
          </a:prstGeom>
          <a:noFill/>
        </p:spPr>
        <p:txBody>
          <a:bodyPr wrap="square" rtlCol="0">
            <a:spAutoFit/>
          </a:bodyPr>
          <a:lstStyle/>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Upon Suspension, the DEC is authorized, empowered and directed to take possession, custody and control of all of the records, property, and assets of and belongings to such Post, and provide for the government and administration of such Post during said suspension period.</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Upon Cancellation or revocation of the charter, the DEC is authorized , empowered and directed, to take possession, custody and control of all of the records property and assets of such Post, and take all necessary and proper steps and proceedings to conclude and close the affairs of such Post.  DEC may transfer any remaining Post members into appropriate neighboring Posts willing to accept said members.</a:t>
            </a:r>
          </a:p>
        </p:txBody>
      </p:sp>
      <p:sp>
        <p:nvSpPr>
          <p:cNvPr id="3" name="TextBox 2">
            <a:extLst>
              <a:ext uri="{FF2B5EF4-FFF2-40B4-BE49-F238E27FC236}">
                <a16:creationId xmlns:a16="http://schemas.microsoft.com/office/drawing/2014/main" id="{C95F8E24-FE1F-4E22-0FDB-3B257D6355E6}"/>
              </a:ext>
            </a:extLst>
          </p:cNvPr>
          <p:cNvSpPr txBox="1"/>
          <p:nvPr/>
        </p:nvSpPr>
        <p:spPr>
          <a:xfrm>
            <a:off x="214605" y="278599"/>
            <a:ext cx="1197739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60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Disposition</a:t>
            </a:r>
            <a:endPar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Tree>
    <p:extLst>
      <p:ext uri="{BB962C8B-B14F-4D97-AF65-F5344CB8AC3E}">
        <p14:creationId xmlns:p14="http://schemas.microsoft.com/office/powerpoint/2010/main" val="1539361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F8898F0-3B99-FEC7-0C3C-0B7BB2EC6E71}"/>
              </a:ext>
            </a:extLst>
          </p:cNvPr>
          <p:cNvSpPr txBox="1"/>
          <p:nvPr/>
        </p:nvSpPr>
        <p:spPr>
          <a:xfrm>
            <a:off x="0" y="1850225"/>
            <a:ext cx="12192000" cy="221599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8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Questions?</a:t>
            </a:r>
          </a:p>
        </p:txBody>
      </p:sp>
    </p:spTree>
    <p:extLst>
      <p:ext uri="{BB962C8B-B14F-4D97-AF65-F5344CB8AC3E}">
        <p14:creationId xmlns:p14="http://schemas.microsoft.com/office/powerpoint/2010/main" val="2048784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E2E4927-ED12-E330-4075-781C85941521}"/>
              </a:ext>
            </a:extLst>
          </p:cNvPr>
          <p:cNvSpPr txBox="1"/>
          <p:nvPr/>
        </p:nvSpPr>
        <p:spPr>
          <a:xfrm>
            <a:off x="214605" y="278599"/>
            <a:ext cx="1197739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36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36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2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Post Investigation Flowchart</a:t>
            </a:r>
            <a:endParaRPr kumimoji="0" lang="en-US" sz="36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
        <p:nvSpPr>
          <p:cNvPr id="6" name="TextBox 5">
            <a:extLst>
              <a:ext uri="{FF2B5EF4-FFF2-40B4-BE49-F238E27FC236}">
                <a16:creationId xmlns:a16="http://schemas.microsoft.com/office/drawing/2014/main" id="{5601BDE4-AC91-5BEB-3958-1CB9EF2C1D4F}"/>
              </a:ext>
            </a:extLst>
          </p:cNvPr>
          <p:cNvSpPr txBox="1"/>
          <p:nvPr/>
        </p:nvSpPr>
        <p:spPr>
          <a:xfrm>
            <a:off x="8754361" y="514554"/>
            <a:ext cx="3223034" cy="313932"/>
          </a:xfrm>
          <a:prstGeom prst="rect">
            <a:avLst/>
          </a:prstGeom>
          <a:noFill/>
        </p:spPr>
        <p:txBody>
          <a:bodyPr wrap="square" rtlCol="0">
            <a:spAutoFit/>
          </a:bodyPr>
          <a:lstStyle/>
          <a:p>
            <a:pPr marL="0" marR="0" lvl="0" indent="0" algn="r" defTabSz="914400" rtl="0" eaLnBrk="1" fontAlgn="auto" latinLnBrk="0" hangingPunct="1">
              <a:lnSpc>
                <a:spcPct val="90000"/>
              </a:lnSpc>
              <a:spcBef>
                <a:spcPts val="0"/>
              </a:spcBef>
              <a:spcAft>
                <a:spcPts val="600"/>
              </a:spcAft>
              <a:buClr>
                <a:srgbClr val="FBC02D"/>
              </a:buClr>
              <a:buSzTx/>
              <a:buFontTx/>
              <a:buNone/>
              <a:tabLst/>
              <a:defRPr/>
            </a:pPr>
            <a:r>
              <a:rPr kumimoji="0" lang="en-US" sz="16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By-Laws Article VI, Section 1</a:t>
            </a:r>
            <a:endParaRPr kumimoji="0" lang="en-US" sz="16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endParaRPr>
          </a:p>
        </p:txBody>
      </p:sp>
      <p:pic>
        <p:nvPicPr>
          <p:cNvPr id="11" name="Picture 10" descr="A diagram of a company&#10;&#10;Description automatically generated">
            <a:extLst>
              <a:ext uri="{FF2B5EF4-FFF2-40B4-BE49-F238E27FC236}">
                <a16:creationId xmlns:a16="http://schemas.microsoft.com/office/drawing/2014/main" id="{2D8AC1C1-43F3-BFD3-8D61-685C97BF66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6056" y="877950"/>
            <a:ext cx="7939889" cy="5519581"/>
          </a:xfrm>
          <a:prstGeom prst="rect">
            <a:avLst/>
          </a:prstGeom>
        </p:spPr>
      </p:pic>
    </p:spTree>
    <p:extLst>
      <p:ext uri="{BB962C8B-B14F-4D97-AF65-F5344CB8AC3E}">
        <p14:creationId xmlns:p14="http://schemas.microsoft.com/office/powerpoint/2010/main" val="2042007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descr="A qr code with a dinosaur&#10;&#10;Description automatically generated">
            <a:extLst>
              <a:ext uri="{FF2B5EF4-FFF2-40B4-BE49-F238E27FC236}">
                <a16:creationId xmlns:a16="http://schemas.microsoft.com/office/drawing/2014/main" id="{B85EB252-467A-0B64-AC88-76CFC52216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0501" y="883088"/>
            <a:ext cx="5290998" cy="5290998"/>
          </a:xfrm>
          <a:prstGeom prst="rect">
            <a:avLst/>
          </a:prstGeom>
        </p:spPr>
      </p:pic>
      <p:sp>
        <p:nvSpPr>
          <p:cNvPr id="4" name="TextBox 3">
            <a:extLst>
              <a:ext uri="{FF2B5EF4-FFF2-40B4-BE49-F238E27FC236}">
                <a16:creationId xmlns:a16="http://schemas.microsoft.com/office/drawing/2014/main" id="{9E2E4927-ED12-E330-4075-781C85941521}"/>
              </a:ext>
            </a:extLst>
          </p:cNvPr>
          <p:cNvSpPr txBox="1"/>
          <p:nvPr/>
        </p:nvSpPr>
        <p:spPr>
          <a:xfrm>
            <a:off x="214605" y="278599"/>
            <a:ext cx="11977395"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40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4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32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Scan QR Code</a:t>
            </a:r>
            <a:endParaRPr kumimoji="0" lang="en-US" sz="4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Tree>
    <p:extLst>
      <p:ext uri="{BB962C8B-B14F-4D97-AF65-F5344CB8AC3E}">
        <p14:creationId xmlns:p14="http://schemas.microsoft.com/office/powerpoint/2010/main" val="3952187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E2E4927-ED12-E330-4075-781C85941521}"/>
              </a:ext>
            </a:extLst>
          </p:cNvPr>
          <p:cNvSpPr txBox="1"/>
          <p:nvPr/>
        </p:nvSpPr>
        <p:spPr>
          <a:xfrm>
            <a:off x="214605" y="278599"/>
            <a:ext cx="1197739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44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44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36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Post Investigation Flowchart</a:t>
            </a:r>
            <a:endParaRPr kumimoji="0" lang="en-US" sz="44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
        <p:nvSpPr>
          <p:cNvPr id="12" name="TextBox 11">
            <a:extLst>
              <a:ext uri="{FF2B5EF4-FFF2-40B4-BE49-F238E27FC236}">
                <a16:creationId xmlns:a16="http://schemas.microsoft.com/office/drawing/2014/main" id="{728F47CB-7D61-F57A-9209-0B1E23EEBEEB}"/>
              </a:ext>
            </a:extLst>
          </p:cNvPr>
          <p:cNvSpPr txBox="1"/>
          <p:nvPr/>
        </p:nvSpPr>
        <p:spPr>
          <a:xfrm>
            <a:off x="2080034" y="1813173"/>
            <a:ext cx="8031933" cy="32316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Uniform Code of Procedure for the Revocation, Cancellation, or Suspension of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1" i="0" u="none" strike="noStrike" kern="1200" cap="all"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Post Charters</a:t>
            </a:r>
          </a:p>
        </p:txBody>
      </p:sp>
    </p:spTree>
    <p:extLst>
      <p:ext uri="{BB962C8B-B14F-4D97-AF65-F5344CB8AC3E}">
        <p14:creationId xmlns:p14="http://schemas.microsoft.com/office/powerpoint/2010/main" val="1251429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3905133-D9DF-9951-A107-2C3F59AA83F8}"/>
              </a:ext>
            </a:extLst>
          </p:cNvPr>
          <p:cNvSpPr txBox="1"/>
          <p:nvPr/>
        </p:nvSpPr>
        <p:spPr>
          <a:xfrm>
            <a:off x="597528" y="1294262"/>
            <a:ext cx="11247421" cy="4970591"/>
          </a:xfrm>
          <a:prstGeom prst="rect">
            <a:avLst/>
          </a:prstGeom>
          <a:noFill/>
        </p:spPr>
        <p:txBody>
          <a:bodyPr wrap="square" rtlCol="0">
            <a:spAutoFit/>
          </a:bodyPr>
          <a:lstStyle/>
          <a:p>
            <a:pPr marL="457200" marR="0" lvl="0" indent="-457200" algn="l" defTabSz="914400" rtl="0" eaLnBrk="1" fontAlgn="auto" latinLnBrk="0" hangingPunct="1">
              <a:lnSpc>
                <a:spcPct val="90000"/>
              </a:lnSpc>
              <a:spcBef>
                <a:spcPts val="0"/>
              </a:spcBef>
              <a:spcAft>
                <a:spcPts val="600"/>
              </a:spcAft>
              <a:buClr>
                <a:srgbClr val="FBC02D"/>
              </a:buClr>
              <a:buSzTx/>
              <a:buFont typeface="Wingdings" panose="05000000000000000000" pitchFamily="2" charset="2"/>
              <a:buChar char="«"/>
              <a:tabLst/>
              <a:defRPr/>
            </a:pPr>
            <a:r>
              <a:rPr kumimoji="0" lang="en-US" sz="20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Initiation of Charges</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Intermediate </a:t>
            </a:r>
            <a:r>
              <a:rPr lang="en-US" sz="2000" dirty="0">
                <a:solidFill>
                  <a:srgbClr val="E7E6E6">
                    <a:lumMod val="25000"/>
                  </a:srgbClr>
                </a:solidFill>
                <a:latin typeface="Calibri" panose="020F0502020204030204"/>
                <a:cs typeface="Arial" panose="020B0604020202020204" pitchFamily="34" charset="0"/>
              </a:rPr>
              <a:t>B</a:t>
            </a:r>
            <a:r>
              <a:rPr kumimoji="0" lang="en-US" sz="2000" b="0" i="0" u="none" strike="noStrike" kern="1200" cap="none" spc="0" normalizeH="0" baseline="0" noProof="0" dirty="0" err="1">
                <a:ln>
                  <a:noFill/>
                </a:ln>
                <a:solidFill>
                  <a:srgbClr val="E7E6E6">
                    <a:lumMod val="25000"/>
                  </a:srgbClr>
                </a:solidFill>
                <a:effectLst/>
                <a:uLnTx/>
                <a:uFillTx/>
                <a:latin typeface="Calibri" panose="020F0502020204030204"/>
                <a:ea typeface="+mn-ea"/>
                <a:cs typeface="Arial" panose="020B0604020202020204" pitchFamily="34" charset="0"/>
              </a:rPr>
              <a:t>ody</a:t>
            </a: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 three Posts, or DEC</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Withdrawal can only happen with consent of the Dept Commander</a:t>
            </a:r>
          </a:p>
          <a:p>
            <a:pPr marL="457200" marR="0" lvl="0" indent="-457200" algn="l" defTabSz="914400" rtl="0" eaLnBrk="1" fontAlgn="auto" latinLnBrk="0" hangingPunct="1">
              <a:lnSpc>
                <a:spcPct val="90000"/>
              </a:lnSpc>
              <a:spcBef>
                <a:spcPts val="0"/>
              </a:spcBef>
              <a:spcAft>
                <a:spcPts val="600"/>
              </a:spcAft>
              <a:buClr>
                <a:srgbClr val="FBC02D"/>
              </a:buClr>
              <a:buSzTx/>
              <a:buFont typeface="Wingdings" panose="05000000000000000000" pitchFamily="2" charset="2"/>
              <a:buChar char="«"/>
              <a:tabLst/>
              <a:defRPr/>
            </a:pPr>
            <a:r>
              <a:rPr kumimoji="0" lang="en-US" sz="20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Filing of Charges</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Filed with Dept Commander at Dept HQ</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Must be in writing, signed, and sworn before an authorized Officer</a:t>
            </a:r>
          </a:p>
          <a:p>
            <a:pPr marL="457200" marR="0" lvl="0" indent="-457200" algn="l" defTabSz="914400" rtl="0" eaLnBrk="1" fontAlgn="auto" latinLnBrk="0" hangingPunct="1">
              <a:lnSpc>
                <a:spcPct val="90000"/>
              </a:lnSpc>
              <a:spcBef>
                <a:spcPts val="0"/>
              </a:spcBef>
              <a:spcAft>
                <a:spcPts val="600"/>
              </a:spcAft>
              <a:buClr>
                <a:srgbClr val="FBC02D"/>
              </a:buClr>
              <a:buSzTx/>
              <a:buFont typeface="Wingdings" panose="05000000000000000000" pitchFamily="2" charset="2"/>
              <a:buChar char="«"/>
              <a:tabLst/>
              <a:defRPr/>
            </a:pPr>
            <a:r>
              <a:rPr kumimoji="0" lang="en-US" sz="20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Content of Charges</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Certified or attested copy Resolution authorizing Charge(s)</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Full details of Post, Commander, and Adjutant</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Detailed statement of Facts and alleged violation(s) of CBL</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Supporting affidavits or documents may be attached</a:t>
            </a:r>
          </a:p>
          <a:p>
            <a:pPr marL="457200" marR="0" lvl="0" indent="-457200" algn="l" defTabSz="914400" rtl="0" eaLnBrk="1" fontAlgn="auto" latinLnBrk="0" hangingPunct="1">
              <a:lnSpc>
                <a:spcPct val="90000"/>
              </a:lnSpc>
              <a:spcBef>
                <a:spcPts val="0"/>
              </a:spcBef>
              <a:spcAft>
                <a:spcPts val="600"/>
              </a:spcAft>
              <a:buClr>
                <a:srgbClr val="FBC02D"/>
              </a:buClr>
              <a:buSzTx/>
              <a:buFont typeface="Wingdings" panose="05000000000000000000" pitchFamily="2" charset="2"/>
              <a:buChar char="«"/>
              <a:tabLst/>
              <a:defRPr/>
            </a:pPr>
            <a:r>
              <a:rPr kumimoji="0" lang="en-US" sz="20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Investigation and Report</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Dept Commander investigates and files a report and recommendation to the DEC for action</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DEC provides a decision…if DEC rejects charges, decision is final</a:t>
            </a:r>
          </a:p>
        </p:txBody>
      </p:sp>
      <p:sp>
        <p:nvSpPr>
          <p:cNvPr id="4" name="TextBox 3">
            <a:extLst>
              <a:ext uri="{FF2B5EF4-FFF2-40B4-BE49-F238E27FC236}">
                <a16:creationId xmlns:a16="http://schemas.microsoft.com/office/drawing/2014/main" id="{9E2E4927-ED12-E330-4075-781C85941521}"/>
              </a:ext>
            </a:extLst>
          </p:cNvPr>
          <p:cNvSpPr txBox="1"/>
          <p:nvPr/>
        </p:nvSpPr>
        <p:spPr>
          <a:xfrm>
            <a:off x="214605" y="278599"/>
            <a:ext cx="11977395"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54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54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4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Charges</a:t>
            </a:r>
            <a:endParaRPr kumimoji="0" lang="en-US" sz="54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Tree>
    <p:extLst>
      <p:ext uri="{BB962C8B-B14F-4D97-AF65-F5344CB8AC3E}">
        <p14:creationId xmlns:p14="http://schemas.microsoft.com/office/powerpoint/2010/main" val="1055308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3905133-D9DF-9951-A107-2C3F59AA83F8}"/>
              </a:ext>
            </a:extLst>
          </p:cNvPr>
          <p:cNvSpPr txBox="1"/>
          <p:nvPr/>
        </p:nvSpPr>
        <p:spPr>
          <a:xfrm>
            <a:off x="597528" y="1294262"/>
            <a:ext cx="11247421" cy="5019836"/>
          </a:xfrm>
          <a:prstGeom prst="rect">
            <a:avLst/>
          </a:prstGeom>
          <a:noFill/>
        </p:spPr>
        <p:txBody>
          <a:bodyPr wrap="square" rtlCol="0">
            <a:spAutoFit/>
          </a:bodyPr>
          <a:lstStyle/>
          <a:p>
            <a:pPr marL="457200" marR="0" lvl="0" indent="-457200" algn="l" defTabSz="914400" rtl="0" eaLnBrk="1" fontAlgn="auto" latinLnBrk="0" hangingPunct="1">
              <a:lnSpc>
                <a:spcPct val="90000"/>
              </a:lnSpc>
              <a:spcBef>
                <a:spcPts val="0"/>
              </a:spcBef>
              <a:spcAft>
                <a:spcPts val="600"/>
              </a:spcAft>
              <a:buClr>
                <a:srgbClr val="FBC02D"/>
              </a:buClr>
              <a:buSzTx/>
              <a:buFont typeface="Wingdings" panose="05000000000000000000" pitchFamily="2" charset="2"/>
              <a:buChar char="«"/>
              <a:tabLst/>
              <a:defRPr/>
            </a:pPr>
            <a:r>
              <a:rPr kumimoji="0" lang="en-US" sz="20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Surrender of Charter</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16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Majority vote required to direct the Post to surrender its charter</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16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DEC then directs the Post to surrender its charter for cancellation prior to date specified</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16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The resolution shall include that if charter is not surrendered, that a hearing and trial will be held to determine whether the Post charter should be cancelled, suspended or revoked, and the resolution will include:</a:t>
            </a:r>
          </a:p>
          <a:p>
            <a:pPr marL="1371600" marR="0" lvl="2"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 </a:t>
            </a:r>
            <a:r>
              <a:rPr kumimoji="0" lang="en-US" sz="16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Statement that DEC determined a hearing and trial is warranted</a:t>
            </a:r>
          </a:p>
          <a:p>
            <a:pPr marL="1371600" marR="0" lvl="2"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16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Authorization for Commander and Adjutant to sign a formal complaint</a:t>
            </a:r>
          </a:p>
          <a:p>
            <a:pPr marL="1371600" marR="0" lvl="2"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16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Names and addresses of members of the hearing subcommittee</a:t>
            </a:r>
          </a:p>
          <a:p>
            <a:pPr marL="1371600" marR="0" lvl="2"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16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Name and address of Department Judge Advocate or Special Acting Dept JA (SADJA) assisting the subcommittee</a:t>
            </a:r>
          </a:p>
          <a:p>
            <a:pPr marL="1371600" marR="0" lvl="2"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16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Authorization to hire stenographic or other assistance and shall be charged as directed by DEC</a:t>
            </a:r>
          </a:p>
          <a:p>
            <a:pPr marL="1371600" marR="0" lvl="2"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16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Subcommittee shall report findings at the next DEC.  If hearing or trial not complete, partial report is required.</a:t>
            </a:r>
          </a:p>
          <a:p>
            <a:pPr marL="457200" marR="0" lvl="0" indent="-457200" algn="l" defTabSz="914400" rtl="0" eaLnBrk="1" fontAlgn="auto" latinLnBrk="0" hangingPunct="1">
              <a:lnSpc>
                <a:spcPct val="90000"/>
              </a:lnSpc>
              <a:spcBef>
                <a:spcPts val="0"/>
              </a:spcBef>
              <a:spcAft>
                <a:spcPts val="600"/>
              </a:spcAft>
              <a:buClr>
                <a:srgbClr val="FBC02D"/>
              </a:buClr>
              <a:buSzTx/>
              <a:buFont typeface="Wingdings" panose="05000000000000000000" pitchFamily="2" charset="2"/>
              <a:buChar char="«"/>
              <a:tabLst/>
              <a:defRPr/>
            </a:pPr>
            <a:r>
              <a:rPr kumimoji="0" lang="en-US" sz="2000" b="1" i="0" u="none" strike="noStrike" kern="1200" cap="none" spc="0" normalizeH="0" baseline="0" noProof="0" dirty="0">
                <a:ln>
                  <a:noFill/>
                </a:ln>
                <a:solidFill>
                  <a:srgbClr val="C00000"/>
                </a:solidFill>
                <a:effectLst/>
                <a:uLnTx/>
                <a:uFillTx/>
                <a:latin typeface="Calibri" panose="020F0502020204030204"/>
                <a:ea typeface="+mn-ea"/>
                <a:cs typeface="Arial" panose="020B0604020202020204" pitchFamily="34" charset="0"/>
              </a:rPr>
              <a:t>Service of Process</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1600" b="0" i="0" u="none" strike="noStrike" kern="1200" cap="none" spc="0" normalizeH="0" baseline="0" noProof="0" dirty="0">
                <a:ln>
                  <a:noFill/>
                </a:ln>
                <a:solidFill>
                  <a:srgbClr val="C00000"/>
                </a:solidFill>
                <a:effectLst/>
                <a:uLnTx/>
                <a:uFillTx/>
                <a:latin typeface="Calibri" panose="020F0502020204030204"/>
                <a:ea typeface="+mn-ea"/>
                <a:cs typeface="Arial" panose="020B0604020202020204" pitchFamily="34" charset="0"/>
              </a:rPr>
              <a:t>Service can be done personally, by registered mail, or at the office/residence</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1600" b="0" i="0" u="none" strike="noStrike" kern="1200" cap="none" spc="0" normalizeH="0" baseline="0" noProof="0" dirty="0">
                <a:ln>
                  <a:noFill/>
                </a:ln>
                <a:solidFill>
                  <a:srgbClr val="C00000"/>
                </a:solidFill>
                <a:effectLst/>
                <a:uLnTx/>
                <a:uFillTx/>
                <a:latin typeface="Calibri" panose="020F0502020204030204"/>
                <a:ea typeface="+mn-ea"/>
                <a:cs typeface="Arial" panose="020B0604020202020204" pitchFamily="34" charset="0"/>
              </a:rPr>
              <a:t>Proof of service by return receipt or verified return</a:t>
            </a:r>
          </a:p>
          <a:p>
            <a:pPr marL="457200" marR="0" lvl="0" indent="-457200" algn="l" defTabSz="914400" rtl="0" eaLnBrk="1" fontAlgn="auto" latinLnBrk="0" hangingPunct="1">
              <a:lnSpc>
                <a:spcPct val="90000"/>
              </a:lnSpc>
              <a:spcBef>
                <a:spcPts val="0"/>
              </a:spcBef>
              <a:spcAft>
                <a:spcPts val="600"/>
              </a:spcAft>
              <a:buClr>
                <a:srgbClr val="FBC02D"/>
              </a:buClr>
              <a:buSzTx/>
              <a:buFont typeface="Wingdings" panose="05000000000000000000" pitchFamily="2" charset="2"/>
              <a:buChar char="«"/>
              <a:tabLst/>
              <a:defRPr/>
            </a:pPr>
            <a:r>
              <a:rPr kumimoji="0" lang="en-US" sz="2000" b="1" i="0" u="none" strike="noStrike" kern="1200" cap="none" spc="0" normalizeH="0" baseline="0" noProof="0" dirty="0">
                <a:ln>
                  <a:noFill/>
                </a:ln>
                <a:solidFill>
                  <a:srgbClr val="C00000"/>
                </a:solidFill>
                <a:effectLst/>
                <a:uLnTx/>
                <a:uFillTx/>
                <a:latin typeface="Calibri" panose="020F0502020204030204"/>
                <a:ea typeface="+mn-ea"/>
                <a:cs typeface="Arial" panose="020B0604020202020204" pitchFamily="34" charset="0"/>
              </a:rPr>
              <a:t>Notice and Summons</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1600" b="0" i="0" u="none" strike="noStrike" kern="1200" cap="none" spc="0" normalizeH="0" baseline="0" noProof="0" dirty="0">
                <a:ln>
                  <a:noFill/>
                </a:ln>
                <a:solidFill>
                  <a:srgbClr val="C00000"/>
                </a:solidFill>
                <a:effectLst/>
                <a:uLnTx/>
                <a:uFillTx/>
                <a:latin typeface="Calibri" panose="020F0502020204030204"/>
                <a:ea typeface="+mn-ea"/>
                <a:cs typeface="Arial" panose="020B0604020202020204" pitchFamily="34" charset="0"/>
              </a:rPr>
              <a:t>Service to the Dept Adjutant</a:t>
            </a:r>
          </a:p>
        </p:txBody>
      </p:sp>
      <p:sp>
        <p:nvSpPr>
          <p:cNvPr id="3" name="TextBox 2">
            <a:extLst>
              <a:ext uri="{FF2B5EF4-FFF2-40B4-BE49-F238E27FC236}">
                <a16:creationId xmlns:a16="http://schemas.microsoft.com/office/drawing/2014/main" id="{83DFDB34-BC76-7B20-E283-252F05CC5A61}"/>
              </a:ext>
            </a:extLst>
          </p:cNvPr>
          <p:cNvSpPr txBox="1"/>
          <p:nvPr/>
        </p:nvSpPr>
        <p:spPr>
          <a:xfrm>
            <a:off x="214605" y="278599"/>
            <a:ext cx="11977395"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48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Resolution of the DEC</a:t>
            </a:r>
            <a:endPar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Tree>
    <p:extLst>
      <p:ext uri="{BB962C8B-B14F-4D97-AF65-F5344CB8AC3E}">
        <p14:creationId xmlns:p14="http://schemas.microsoft.com/office/powerpoint/2010/main" val="3571525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3905133-D9DF-9951-A107-2C3F59AA83F8}"/>
              </a:ext>
            </a:extLst>
          </p:cNvPr>
          <p:cNvSpPr txBox="1"/>
          <p:nvPr/>
        </p:nvSpPr>
        <p:spPr>
          <a:xfrm>
            <a:off x="579591" y="1565866"/>
            <a:ext cx="11247421" cy="4419671"/>
          </a:xfrm>
          <a:prstGeom prst="rect">
            <a:avLst/>
          </a:prstGeom>
          <a:noFill/>
        </p:spPr>
        <p:txBody>
          <a:bodyPr wrap="square" rtlCol="0">
            <a:spAutoFit/>
          </a:bodyPr>
          <a:lstStyle/>
          <a:p>
            <a:pPr marL="457200" marR="0" lvl="0" indent="-457200" algn="l" defTabSz="914400" rtl="0" eaLnBrk="1" fontAlgn="auto" latinLnBrk="0" hangingPunct="1">
              <a:lnSpc>
                <a:spcPct val="90000"/>
              </a:lnSpc>
              <a:spcBef>
                <a:spcPts val="0"/>
              </a:spcBef>
              <a:spcAft>
                <a:spcPts val="600"/>
              </a:spcAft>
              <a:buClr>
                <a:srgbClr val="FBC02D"/>
              </a:buClr>
              <a:buSzTx/>
              <a:buFont typeface="Wingdings" panose="05000000000000000000" pitchFamily="2" charset="2"/>
              <a:buChar char="«"/>
              <a:tabLst/>
              <a:defRPr/>
            </a:pPr>
            <a:r>
              <a:rPr kumimoji="0" lang="en-US" sz="24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In all cases, a formal complaint (x3) drawn by Dept JA, signed by Commander and Adjutant, setting forth:</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Statement of fact upon which charges are predicated</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Origin of the charges</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Copy of Resolution of DEC appointing Subcommittee and assistants</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Copy of Uniform Code of Procedure for the Revocation, Cancellation, and Suspension of Post Charters</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Time within which an appearance/answer shall be filed by the Post, not less than 20 or more than 60 days from date of the service of complaint</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Time and Date of hearing and trial, not more than 30 days after the date of expiration of the time for the filing of the answer</a:t>
            </a:r>
          </a:p>
          <a:p>
            <a:pPr marL="914400" marR="0" lvl="1" indent="-457200" algn="l" defTabSz="914400" rtl="0" eaLnBrk="1" fontAlgn="auto" latinLnBrk="0" hangingPunct="1">
              <a:lnSpc>
                <a:spcPct val="90000"/>
              </a:lnSpc>
              <a:spcBef>
                <a:spcPts val="0"/>
              </a:spcBef>
              <a:spcAft>
                <a:spcPts val="600"/>
              </a:spcAft>
              <a:buClr>
                <a:srgbClr val="00467F"/>
              </a:buClr>
              <a:buSzTx/>
              <a:buFont typeface="Wingdings" panose="05000000000000000000" pitchFamily="2" charset="2"/>
              <a:buChar char="«"/>
              <a:tabLst/>
              <a:defRPr/>
            </a:pPr>
            <a:endParaRPr kumimoji="0" lang="en-US" sz="20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endParaRPr>
          </a:p>
          <a:p>
            <a:pPr marL="457200" marR="0" lvl="1" indent="0" algn="l" defTabSz="914400" rtl="0" eaLnBrk="1" fontAlgn="auto" latinLnBrk="0" hangingPunct="1">
              <a:lnSpc>
                <a:spcPct val="90000"/>
              </a:lnSpc>
              <a:spcBef>
                <a:spcPts val="0"/>
              </a:spcBef>
              <a:spcAft>
                <a:spcPts val="600"/>
              </a:spcAft>
              <a:buClr>
                <a:srgbClr val="00467F"/>
              </a:buClr>
              <a:buSzTx/>
              <a:buFontTx/>
              <a:buNone/>
              <a:tabLst/>
              <a:defRPr/>
            </a:pPr>
            <a:r>
              <a:rPr kumimoji="0" lang="en-US" sz="2000" b="1" i="0" u="none" strike="noStrike" kern="1200" cap="none" spc="0" normalizeH="0" baseline="0" noProof="0" dirty="0">
                <a:ln>
                  <a:noFill/>
                </a:ln>
                <a:solidFill>
                  <a:srgbClr val="C00000"/>
                </a:solidFill>
                <a:effectLst/>
                <a:uLnTx/>
                <a:uFillTx/>
                <a:latin typeface="Calibri" panose="020F0502020204030204"/>
                <a:ea typeface="+mn-ea"/>
                <a:cs typeface="Arial" panose="020B0604020202020204" pitchFamily="34" charset="0"/>
              </a:rPr>
              <a:t>**Complaint may be amended by subcommittee based on the opinion of the subcommittee</a:t>
            </a:r>
          </a:p>
        </p:txBody>
      </p:sp>
      <p:sp>
        <p:nvSpPr>
          <p:cNvPr id="3" name="TextBox 2">
            <a:extLst>
              <a:ext uri="{FF2B5EF4-FFF2-40B4-BE49-F238E27FC236}">
                <a16:creationId xmlns:a16="http://schemas.microsoft.com/office/drawing/2014/main" id="{DE95B374-FECA-C545-D624-B42BB867490A}"/>
              </a:ext>
            </a:extLst>
          </p:cNvPr>
          <p:cNvSpPr txBox="1"/>
          <p:nvPr/>
        </p:nvSpPr>
        <p:spPr>
          <a:xfrm>
            <a:off x="214605" y="278599"/>
            <a:ext cx="1197739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60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Complaint</a:t>
            </a:r>
            <a:endPar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Tree>
    <p:extLst>
      <p:ext uri="{BB962C8B-B14F-4D97-AF65-F5344CB8AC3E}">
        <p14:creationId xmlns:p14="http://schemas.microsoft.com/office/powerpoint/2010/main" val="4291827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3905133-D9DF-9951-A107-2C3F59AA83F8}"/>
              </a:ext>
            </a:extLst>
          </p:cNvPr>
          <p:cNvSpPr txBox="1"/>
          <p:nvPr/>
        </p:nvSpPr>
        <p:spPr>
          <a:xfrm>
            <a:off x="347050" y="1692999"/>
            <a:ext cx="11497900" cy="3268587"/>
          </a:xfrm>
          <a:prstGeom prst="rect">
            <a:avLst/>
          </a:prstGeom>
          <a:noFill/>
        </p:spPr>
        <p:txBody>
          <a:bodyPr wrap="square" rtlCol="0">
            <a:spAutoFit/>
          </a:bodyPr>
          <a:lstStyle/>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The Subcommittee shall cause copy of complaint to be served on Post</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Service shall be personally, or by registered mail, or by leaving a copy at principle office or headquarters of Post, or place of residence of the person or officer to be served (Registered Agent)</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All service to Dept shall be served to Dept Adjutant at Dept Headquarters</a:t>
            </a:r>
          </a:p>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Witness summons may be signed by SADJA, Dept JA, or by a member of the subcommittee</a:t>
            </a:r>
          </a:p>
        </p:txBody>
      </p:sp>
      <p:sp>
        <p:nvSpPr>
          <p:cNvPr id="3" name="TextBox 2">
            <a:extLst>
              <a:ext uri="{FF2B5EF4-FFF2-40B4-BE49-F238E27FC236}">
                <a16:creationId xmlns:a16="http://schemas.microsoft.com/office/drawing/2014/main" id="{50B00A5D-5567-8FED-E1C5-913B24BA2A50}"/>
              </a:ext>
            </a:extLst>
          </p:cNvPr>
          <p:cNvSpPr txBox="1"/>
          <p:nvPr/>
        </p:nvSpPr>
        <p:spPr>
          <a:xfrm>
            <a:off x="214605" y="278599"/>
            <a:ext cx="1197739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60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Service</a:t>
            </a:r>
            <a:endPar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Tree>
    <p:extLst>
      <p:ext uri="{BB962C8B-B14F-4D97-AF65-F5344CB8AC3E}">
        <p14:creationId xmlns:p14="http://schemas.microsoft.com/office/powerpoint/2010/main" val="203682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3905133-D9DF-9951-A107-2C3F59AA83F8}"/>
              </a:ext>
            </a:extLst>
          </p:cNvPr>
          <p:cNvSpPr txBox="1"/>
          <p:nvPr/>
        </p:nvSpPr>
        <p:spPr>
          <a:xfrm>
            <a:off x="347050" y="1692999"/>
            <a:ext cx="11497900" cy="3059299"/>
          </a:xfrm>
          <a:prstGeom prst="rect">
            <a:avLst/>
          </a:prstGeom>
          <a:noFill/>
        </p:spPr>
        <p:txBody>
          <a:bodyPr wrap="square" rtlCol="0">
            <a:spAutoFit/>
          </a:bodyPr>
          <a:lstStyle/>
          <a:p>
            <a:pPr marL="457200" marR="0" lvl="0" indent="-457200" algn="l" defTabSz="914400" rtl="0" eaLnBrk="1" fontAlgn="auto" latinLnBrk="0" hangingPunct="1">
              <a:lnSpc>
                <a:spcPct val="90000"/>
              </a:lnSpc>
              <a:spcBef>
                <a:spcPts val="0"/>
              </a:spcBef>
              <a:spcAft>
                <a:spcPts val="1200"/>
              </a:spcAft>
              <a:buClr>
                <a:srgbClr val="FBC02D"/>
              </a:buClr>
              <a:buSzTx/>
              <a:buFont typeface="Wingdings" panose="05000000000000000000" pitchFamily="2" charset="2"/>
              <a:buChar char="«"/>
              <a:tabLst/>
              <a:defRPr/>
            </a:pPr>
            <a:r>
              <a:rPr kumimoji="0" lang="en-US" sz="3600" b="1"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Defendant Post shall file an answer to complaint within time specified in the complaint, and it shall be filed to Dept JA or Dept Adjutant.</a:t>
            </a:r>
          </a:p>
          <a:p>
            <a:pPr marL="914400" marR="0" lvl="1" indent="-457200" algn="l" defTabSz="914400" rtl="0" eaLnBrk="1" fontAlgn="auto" latinLnBrk="0" hangingPunct="1">
              <a:lnSpc>
                <a:spcPct val="90000"/>
              </a:lnSpc>
              <a:spcBef>
                <a:spcPts val="0"/>
              </a:spcBef>
              <a:spcAft>
                <a:spcPts val="1200"/>
              </a:spcAft>
              <a:buClr>
                <a:srgbClr val="00467F"/>
              </a:buClr>
              <a:buSzPct val="65000"/>
              <a:buFont typeface="Wingdings" panose="05000000000000000000" pitchFamily="2" charset="2"/>
              <a:buChar char="«"/>
              <a:tabLst/>
              <a:defRPr/>
            </a:pPr>
            <a: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Shall contain clear and concise statements of fact constituting defense</a:t>
            </a:r>
          </a:p>
          <a:p>
            <a:pPr marL="914400" marR="0" lvl="1" indent="-457200" algn="l" defTabSz="914400" rtl="0" eaLnBrk="1" fontAlgn="auto" latinLnBrk="0" hangingPunct="1">
              <a:lnSpc>
                <a:spcPct val="90000"/>
              </a:lnSpc>
              <a:spcBef>
                <a:spcPts val="0"/>
              </a:spcBef>
              <a:spcAft>
                <a:spcPts val="1200"/>
              </a:spcAft>
              <a:buClr>
                <a:srgbClr val="00467F"/>
              </a:buClr>
              <a:buSzPct val="65000"/>
              <a:buFont typeface="Wingdings" panose="05000000000000000000" pitchFamily="2" charset="2"/>
              <a:buChar char="«"/>
              <a:tabLst/>
              <a:defRPr/>
            </a:pPr>
            <a:r>
              <a:rPr kumimoji="0" lang="en-US" sz="2800" b="0" i="0" u="none" strike="noStrike" kern="1200" cap="none" spc="0" normalizeH="0" baseline="0" noProof="0" dirty="0">
                <a:ln>
                  <a:noFill/>
                </a:ln>
                <a:solidFill>
                  <a:srgbClr val="E7E6E6">
                    <a:lumMod val="25000"/>
                  </a:srgbClr>
                </a:solidFill>
                <a:effectLst/>
                <a:uLnTx/>
                <a:uFillTx/>
                <a:latin typeface="Calibri" panose="020F0502020204030204"/>
                <a:ea typeface="+mn-ea"/>
                <a:cs typeface="Arial" panose="020B0604020202020204" pitchFamily="34" charset="0"/>
              </a:rPr>
              <a:t>Any charge or specification not expressly denied or explained, </a:t>
            </a:r>
            <a:r>
              <a:rPr kumimoji="0" lang="en-US" sz="2800" b="0" i="0" u="none" strike="noStrike" kern="1200" cap="none" spc="0" normalizeH="0" baseline="0" noProof="0" dirty="0">
                <a:ln>
                  <a:noFill/>
                </a:ln>
                <a:solidFill>
                  <a:srgbClr val="C00000"/>
                </a:solidFill>
                <a:effectLst/>
                <a:uLnTx/>
                <a:uFillTx/>
                <a:latin typeface="Calibri" panose="020F0502020204030204"/>
                <a:ea typeface="+mn-ea"/>
                <a:cs typeface="Arial" panose="020B0604020202020204" pitchFamily="34" charset="0"/>
              </a:rPr>
              <a:t>shall be deemed admitted</a:t>
            </a:r>
          </a:p>
        </p:txBody>
      </p:sp>
      <p:sp>
        <p:nvSpPr>
          <p:cNvPr id="3" name="TextBox 2">
            <a:extLst>
              <a:ext uri="{FF2B5EF4-FFF2-40B4-BE49-F238E27FC236}">
                <a16:creationId xmlns:a16="http://schemas.microsoft.com/office/drawing/2014/main" id="{487D02A1-F57D-3212-E9EA-0853DBCA0AEA}"/>
              </a:ext>
            </a:extLst>
          </p:cNvPr>
          <p:cNvSpPr txBox="1"/>
          <p:nvPr/>
        </p:nvSpPr>
        <p:spPr>
          <a:xfrm>
            <a:off x="214605" y="278599"/>
            <a:ext cx="1197739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467F"/>
                </a:solidFill>
                <a:effectLst/>
                <a:uLnTx/>
                <a:uFillTx/>
                <a:latin typeface="Calibri" panose="020F0502020204030204"/>
                <a:ea typeface="+mn-ea"/>
                <a:cs typeface="Arial" panose="020B0604020202020204" pitchFamily="34" charset="0"/>
              </a:rPr>
              <a:t>Investigation Protocol </a:t>
            </a:r>
            <a:r>
              <a:rPr kumimoji="0" lang="en-US" sz="6000" b="0" i="0" u="none" strike="noStrike" kern="1200" cap="none" spc="0" normalizeH="0" baseline="0" noProof="0" dirty="0">
                <a:ln>
                  <a:noFill/>
                </a:ln>
                <a:solidFill>
                  <a:srgbClr val="00467F"/>
                </a:solidFill>
                <a:effectLst/>
                <a:uLnTx/>
                <a:uFillTx/>
                <a:latin typeface="Calibri Light" panose="020F0302020204030204"/>
                <a:ea typeface="+mn-ea"/>
                <a:cs typeface="Arial" panose="020B0604020202020204" pitchFamily="34" charset="0"/>
              </a:rPr>
              <a:t>|</a:t>
            </a:r>
            <a:r>
              <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 </a:t>
            </a:r>
            <a:r>
              <a:rPr kumimoji="0" lang="en-US" sz="48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rPr>
              <a:t>Answer</a:t>
            </a:r>
            <a:endParaRPr kumimoji="0" lang="en-US" sz="6000" b="0" i="0" u="none" strike="noStrike" kern="1200" cap="none" spc="0" normalizeH="0" baseline="0" noProof="0" dirty="0">
              <a:ln>
                <a:noFill/>
              </a:ln>
              <a:solidFill>
                <a:srgbClr val="E7E6E6">
                  <a:lumMod val="25000"/>
                </a:srgbClr>
              </a:solidFill>
              <a:effectLst/>
              <a:uLnTx/>
              <a:uFillTx/>
              <a:latin typeface="Calibri Light" panose="020F0302020204030204"/>
              <a:ea typeface="+mn-ea"/>
              <a:cs typeface="Arial" panose="020B0604020202020204" pitchFamily="34" charset="0"/>
            </a:endParaRPr>
          </a:p>
        </p:txBody>
      </p:sp>
    </p:spTree>
    <p:extLst>
      <p:ext uri="{BB962C8B-B14F-4D97-AF65-F5344CB8AC3E}">
        <p14:creationId xmlns:p14="http://schemas.microsoft.com/office/powerpoint/2010/main" val="95211701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21</TotalTime>
  <Words>1518</Words>
  <Application>Microsoft Office PowerPoint</Application>
  <PresentationFormat>Widescreen</PresentationFormat>
  <Paragraphs>100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Rachel Castleberry</dc:creator>
  <cp:lastModifiedBy>Rachel Castleberry</cp:lastModifiedBy>
  <cp:revision>1</cp:revision>
  <cp:lastPrinted>2025-07-07T13:38:11Z</cp:lastPrinted>
  <dcterms:created xsi:type="dcterms:W3CDTF">2025-07-07T13:22:33Z</dcterms:created>
  <dcterms:modified xsi:type="dcterms:W3CDTF">2025-07-07T13:44:30Z</dcterms:modified>
</cp:coreProperties>
</file>