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0"/>
  </p:notesMasterIdLst>
  <p:sldIdLst>
    <p:sldId id="256" r:id="rId4"/>
    <p:sldId id="281" r:id="rId5"/>
    <p:sldId id="287"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286" r:id="rId2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2131"/>
    <a:srgbClr val="1B3D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autoAdjust="0"/>
    <p:restoredTop sz="95481" autoAdjust="0"/>
  </p:normalViewPr>
  <p:slideViewPr>
    <p:cSldViewPr>
      <p:cViewPr varScale="1">
        <p:scale>
          <a:sx n="106" d="100"/>
          <a:sy n="106" d="100"/>
        </p:scale>
        <p:origin x="756" y="11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430CCE3F-91D9-4D00-BBF3-F65C021B7CBD}" type="datetimeFigureOut">
              <a:rPr lang="en-US" smtClean="0"/>
              <a:t>5/30/2025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C9A44897-0F51-4B7A-BC12-D5B89BB0558C}" type="slidenum">
              <a:rPr lang="en-US" smtClean="0"/>
              <a:t>‹#›</a:t>
            </a:fld>
            <a:endParaRPr lang="en-US"/>
          </a:p>
        </p:txBody>
      </p:sp>
    </p:spTree>
    <p:extLst>
      <p:ext uri="{BB962C8B-B14F-4D97-AF65-F5344CB8AC3E}">
        <p14:creationId xmlns:p14="http://schemas.microsoft.com/office/powerpoint/2010/main" val="2853010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A1175-A615-4D41-AFF9-981BD354EF5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8484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A44897-0F51-4B7A-BC12-D5B89BB0558C}" type="slidenum">
              <a:rPr lang="en-US" smtClean="0"/>
              <a:t>2</a:t>
            </a:fld>
            <a:endParaRPr lang="en-US"/>
          </a:p>
        </p:txBody>
      </p:sp>
    </p:spTree>
    <p:extLst>
      <p:ext uri="{BB962C8B-B14F-4D97-AF65-F5344CB8AC3E}">
        <p14:creationId xmlns:p14="http://schemas.microsoft.com/office/powerpoint/2010/main" val="1107400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A44897-0F51-4B7A-BC12-D5B89BB0558C}" type="slidenum">
              <a:rPr lang="en-US" smtClean="0"/>
              <a:t>4</a:t>
            </a:fld>
            <a:endParaRPr lang="en-US"/>
          </a:p>
        </p:txBody>
      </p:sp>
    </p:spTree>
    <p:extLst>
      <p:ext uri="{BB962C8B-B14F-4D97-AF65-F5344CB8AC3E}">
        <p14:creationId xmlns:p14="http://schemas.microsoft.com/office/powerpoint/2010/main" val="2036748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4DFE44-1FC7-4FB1-B917-5E92E9034193}" type="datetimeFigureOut">
              <a:rPr lang="en-US" smtClean="0"/>
              <a:t>5/30/2025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08EE2-E8D4-495B-9901-4AE7E320B864}" type="slidenum">
              <a:rPr lang="en-US" smtClean="0"/>
              <a:t>‹#›</a:t>
            </a:fld>
            <a:endParaRPr lang="en-US" dirty="0"/>
          </a:p>
        </p:txBody>
      </p:sp>
    </p:spTree>
    <p:extLst>
      <p:ext uri="{BB962C8B-B14F-4D97-AF65-F5344CB8AC3E}">
        <p14:creationId xmlns:p14="http://schemas.microsoft.com/office/powerpoint/2010/main" val="1575243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4DFE44-1FC7-4FB1-B917-5E92E9034193}" type="datetimeFigureOut">
              <a:rPr lang="en-US" smtClean="0"/>
              <a:t>5/30/2025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08EE2-E8D4-495B-9901-4AE7E320B864}" type="slidenum">
              <a:rPr lang="en-US" smtClean="0"/>
              <a:t>‹#›</a:t>
            </a:fld>
            <a:endParaRPr lang="en-US" dirty="0"/>
          </a:p>
        </p:txBody>
      </p:sp>
    </p:spTree>
    <p:extLst>
      <p:ext uri="{BB962C8B-B14F-4D97-AF65-F5344CB8AC3E}">
        <p14:creationId xmlns:p14="http://schemas.microsoft.com/office/powerpoint/2010/main" val="2391191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4DFE44-1FC7-4FB1-B917-5E92E9034193}" type="datetimeFigureOut">
              <a:rPr lang="en-US" smtClean="0"/>
              <a:t>5/30/2025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08EE2-E8D4-495B-9901-4AE7E320B864}" type="slidenum">
              <a:rPr lang="en-US" smtClean="0"/>
              <a:t>‹#›</a:t>
            </a:fld>
            <a:endParaRPr lang="en-US" dirty="0"/>
          </a:p>
        </p:txBody>
      </p:sp>
    </p:spTree>
    <p:extLst>
      <p:ext uri="{BB962C8B-B14F-4D97-AF65-F5344CB8AC3E}">
        <p14:creationId xmlns:p14="http://schemas.microsoft.com/office/powerpoint/2010/main" val="346283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4DCA9-7B15-4313-AA30-463E5F9056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CC6479-1306-4E56-A81B-765D8D16E0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A3EF-5785-4CDC-96BF-F821503DAEC7}"/>
              </a:ext>
            </a:extLst>
          </p:cNvPr>
          <p:cNvSpPr>
            <a:spLocks noGrp="1"/>
          </p:cNvSpPr>
          <p:nvPr>
            <p:ph type="dt" sz="half" idx="10"/>
          </p:nvPr>
        </p:nvSpPr>
        <p:spPr/>
        <p:txBody>
          <a:bodyPr/>
          <a:lstStyle/>
          <a:p>
            <a:fld id="{1D3F26D5-E2D7-46BD-85A5-41C7C3C557AC}" type="datetimeFigureOut">
              <a:rPr lang="en-US" smtClean="0"/>
              <a:t>5/30/2025</a:t>
            </a:fld>
            <a:endParaRPr lang="en-US"/>
          </a:p>
        </p:txBody>
      </p:sp>
      <p:sp>
        <p:nvSpPr>
          <p:cNvPr id="5" name="Footer Placeholder 4">
            <a:extLst>
              <a:ext uri="{FF2B5EF4-FFF2-40B4-BE49-F238E27FC236}">
                <a16:creationId xmlns:a16="http://schemas.microsoft.com/office/drawing/2014/main" id="{96A80772-75F2-46A0-B2D6-A56B9301A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93D43D-C520-451E-B452-C7D0C4C9102C}"/>
              </a:ext>
            </a:extLst>
          </p:cNvPr>
          <p:cNvSpPr>
            <a:spLocks noGrp="1"/>
          </p:cNvSpPr>
          <p:nvPr>
            <p:ph type="sldNum" sz="quarter" idx="12"/>
          </p:nvPr>
        </p:nvSpPr>
        <p:spPr/>
        <p:txBody>
          <a:bodyPr/>
          <a:lstStyle/>
          <a:p>
            <a:fld id="{B1A50AC2-559B-43BC-AF7C-65C51070D457}" type="slidenum">
              <a:rPr lang="en-US" smtClean="0"/>
              <a:t>‹#›</a:t>
            </a:fld>
            <a:endParaRPr lang="en-US"/>
          </a:p>
        </p:txBody>
      </p:sp>
    </p:spTree>
    <p:extLst>
      <p:ext uri="{BB962C8B-B14F-4D97-AF65-F5344CB8AC3E}">
        <p14:creationId xmlns:p14="http://schemas.microsoft.com/office/powerpoint/2010/main" val="2085344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E9527-6176-47F4-B244-DF94ABE3DA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F4C4A3-5182-4EDD-AECD-5136BC73C0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4B48B-FC9C-4480-A9B2-00FA5ADB81F9}"/>
              </a:ext>
            </a:extLst>
          </p:cNvPr>
          <p:cNvSpPr>
            <a:spLocks noGrp="1"/>
          </p:cNvSpPr>
          <p:nvPr>
            <p:ph type="dt" sz="half" idx="10"/>
          </p:nvPr>
        </p:nvSpPr>
        <p:spPr/>
        <p:txBody>
          <a:bodyPr/>
          <a:lstStyle/>
          <a:p>
            <a:fld id="{1D3F26D5-E2D7-46BD-85A5-41C7C3C557AC}" type="datetimeFigureOut">
              <a:rPr lang="en-US" smtClean="0"/>
              <a:t>5/30/2025</a:t>
            </a:fld>
            <a:endParaRPr lang="en-US"/>
          </a:p>
        </p:txBody>
      </p:sp>
      <p:sp>
        <p:nvSpPr>
          <p:cNvPr id="5" name="Footer Placeholder 4">
            <a:extLst>
              <a:ext uri="{FF2B5EF4-FFF2-40B4-BE49-F238E27FC236}">
                <a16:creationId xmlns:a16="http://schemas.microsoft.com/office/drawing/2014/main" id="{2420E948-55F1-4DF8-B682-08536E5B4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E1399-4229-4C6F-94BA-D58B2E4984CA}"/>
              </a:ext>
            </a:extLst>
          </p:cNvPr>
          <p:cNvSpPr>
            <a:spLocks noGrp="1"/>
          </p:cNvSpPr>
          <p:nvPr>
            <p:ph type="sldNum" sz="quarter" idx="12"/>
          </p:nvPr>
        </p:nvSpPr>
        <p:spPr/>
        <p:txBody>
          <a:bodyPr/>
          <a:lstStyle/>
          <a:p>
            <a:fld id="{B1A50AC2-559B-43BC-AF7C-65C51070D457}" type="slidenum">
              <a:rPr lang="en-US" smtClean="0"/>
              <a:t>‹#›</a:t>
            </a:fld>
            <a:endParaRPr lang="en-US"/>
          </a:p>
        </p:txBody>
      </p:sp>
    </p:spTree>
    <p:extLst>
      <p:ext uri="{BB962C8B-B14F-4D97-AF65-F5344CB8AC3E}">
        <p14:creationId xmlns:p14="http://schemas.microsoft.com/office/powerpoint/2010/main" val="1251207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77C3B-7227-44A0-84BA-27D1B7554BFD}"/>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4AFC2E-7B4A-46BC-9ACC-520FC5BA0C69}"/>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A864B7-D729-4AEE-897F-60562BD16DB8}"/>
              </a:ext>
            </a:extLst>
          </p:cNvPr>
          <p:cNvSpPr>
            <a:spLocks noGrp="1"/>
          </p:cNvSpPr>
          <p:nvPr>
            <p:ph type="dt" sz="half" idx="10"/>
          </p:nvPr>
        </p:nvSpPr>
        <p:spPr/>
        <p:txBody>
          <a:bodyPr/>
          <a:lstStyle/>
          <a:p>
            <a:fld id="{1D3F26D5-E2D7-46BD-85A5-41C7C3C557AC}" type="datetimeFigureOut">
              <a:rPr lang="en-US" smtClean="0"/>
              <a:t>5/30/2025</a:t>
            </a:fld>
            <a:endParaRPr lang="en-US"/>
          </a:p>
        </p:txBody>
      </p:sp>
      <p:sp>
        <p:nvSpPr>
          <p:cNvPr id="5" name="Footer Placeholder 4">
            <a:extLst>
              <a:ext uri="{FF2B5EF4-FFF2-40B4-BE49-F238E27FC236}">
                <a16:creationId xmlns:a16="http://schemas.microsoft.com/office/drawing/2014/main" id="{5290D921-E174-4BF8-8022-E6CA8500C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F3D1F-6714-4CA0-92BA-DB2CE419646C}"/>
              </a:ext>
            </a:extLst>
          </p:cNvPr>
          <p:cNvSpPr>
            <a:spLocks noGrp="1"/>
          </p:cNvSpPr>
          <p:nvPr>
            <p:ph type="sldNum" sz="quarter" idx="12"/>
          </p:nvPr>
        </p:nvSpPr>
        <p:spPr/>
        <p:txBody>
          <a:bodyPr/>
          <a:lstStyle/>
          <a:p>
            <a:fld id="{B1A50AC2-559B-43BC-AF7C-65C51070D457}" type="slidenum">
              <a:rPr lang="en-US" smtClean="0"/>
              <a:t>‹#›</a:t>
            </a:fld>
            <a:endParaRPr lang="en-US"/>
          </a:p>
        </p:txBody>
      </p:sp>
    </p:spTree>
    <p:extLst>
      <p:ext uri="{BB962C8B-B14F-4D97-AF65-F5344CB8AC3E}">
        <p14:creationId xmlns:p14="http://schemas.microsoft.com/office/powerpoint/2010/main" val="605596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CD7A6-610E-43AA-B764-3B5C108054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68CC32-467C-43BE-8C42-3CF27B5D2A7C}"/>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91B07-1E9B-4F16-AF7E-5886B503FDDC}"/>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89E83E-2AF4-49C0-A1AC-6B6B3F24FD6F}"/>
              </a:ext>
            </a:extLst>
          </p:cNvPr>
          <p:cNvSpPr>
            <a:spLocks noGrp="1"/>
          </p:cNvSpPr>
          <p:nvPr>
            <p:ph type="dt" sz="half" idx="10"/>
          </p:nvPr>
        </p:nvSpPr>
        <p:spPr/>
        <p:txBody>
          <a:bodyPr/>
          <a:lstStyle/>
          <a:p>
            <a:fld id="{1D3F26D5-E2D7-46BD-85A5-41C7C3C557AC}" type="datetimeFigureOut">
              <a:rPr lang="en-US" smtClean="0"/>
              <a:t>5/30/2025</a:t>
            </a:fld>
            <a:endParaRPr lang="en-US"/>
          </a:p>
        </p:txBody>
      </p:sp>
      <p:sp>
        <p:nvSpPr>
          <p:cNvPr id="6" name="Footer Placeholder 5">
            <a:extLst>
              <a:ext uri="{FF2B5EF4-FFF2-40B4-BE49-F238E27FC236}">
                <a16:creationId xmlns:a16="http://schemas.microsoft.com/office/drawing/2014/main" id="{35B88D44-B964-4F34-A385-D6130B300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C36CE3-8912-4B40-BE98-E776DE1833A3}"/>
              </a:ext>
            </a:extLst>
          </p:cNvPr>
          <p:cNvSpPr>
            <a:spLocks noGrp="1"/>
          </p:cNvSpPr>
          <p:nvPr>
            <p:ph type="sldNum" sz="quarter" idx="12"/>
          </p:nvPr>
        </p:nvSpPr>
        <p:spPr/>
        <p:txBody>
          <a:bodyPr/>
          <a:lstStyle/>
          <a:p>
            <a:fld id="{B1A50AC2-559B-43BC-AF7C-65C51070D457}" type="slidenum">
              <a:rPr lang="en-US" smtClean="0"/>
              <a:t>‹#›</a:t>
            </a:fld>
            <a:endParaRPr lang="en-US"/>
          </a:p>
        </p:txBody>
      </p:sp>
    </p:spTree>
    <p:extLst>
      <p:ext uri="{BB962C8B-B14F-4D97-AF65-F5344CB8AC3E}">
        <p14:creationId xmlns:p14="http://schemas.microsoft.com/office/powerpoint/2010/main" val="1895636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537FF-FE79-4107-974A-358490729922}"/>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173928-69AC-431D-82AD-67ED900BD48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8DA2B7-5525-4896-9A1D-9147969D59C3}"/>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CEE57D-641E-44A4-A0D2-FC5354F1C5F0}"/>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79D0F1-01DE-4948-8375-64B26AA53363}"/>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7B1F2-E623-4CF2-9D57-4D393DE59B1F}"/>
              </a:ext>
            </a:extLst>
          </p:cNvPr>
          <p:cNvSpPr>
            <a:spLocks noGrp="1"/>
          </p:cNvSpPr>
          <p:nvPr>
            <p:ph type="dt" sz="half" idx="10"/>
          </p:nvPr>
        </p:nvSpPr>
        <p:spPr/>
        <p:txBody>
          <a:bodyPr/>
          <a:lstStyle/>
          <a:p>
            <a:fld id="{1D3F26D5-E2D7-46BD-85A5-41C7C3C557AC}" type="datetimeFigureOut">
              <a:rPr lang="en-US" smtClean="0"/>
              <a:t>5/30/2025</a:t>
            </a:fld>
            <a:endParaRPr lang="en-US"/>
          </a:p>
        </p:txBody>
      </p:sp>
      <p:sp>
        <p:nvSpPr>
          <p:cNvPr id="8" name="Footer Placeholder 7">
            <a:extLst>
              <a:ext uri="{FF2B5EF4-FFF2-40B4-BE49-F238E27FC236}">
                <a16:creationId xmlns:a16="http://schemas.microsoft.com/office/drawing/2014/main" id="{C41AD42F-112A-48C6-9ED6-A588F79D3F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F33EB7-1178-4C9A-85C4-70C49640C6D6}"/>
              </a:ext>
            </a:extLst>
          </p:cNvPr>
          <p:cNvSpPr>
            <a:spLocks noGrp="1"/>
          </p:cNvSpPr>
          <p:nvPr>
            <p:ph type="sldNum" sz="quarter" idx="12"/>
          </p:nvPr>
        </p:nvSpPr>
        <p:spPr/>
        <p:txBody>
          <a:bodyPr/>
          <a:lstStyle/>
          <a:p>
            <a:fld id="{B1A50AC2-559B-43BC-AF7C-65C51070D457}" type="slidenum">
              <a:rPr lang="en-US" smtClean="0"/>
              <a:t>‹#›</a:t>
            </a:fld>
            <a:endParaRPr lang="en-US"/>
          </a:p>
        </p:txBody>
      </p:sp>
    </p:spTree>
    <p:extLst>
      <p:ext uri="{BB962C8B-B14F-4D97-AF65-F5344CB8AC3E}">
        <p14:creationId xmlns:p14="http://schemas.microsoft.com/office/powerpoint/2010/main" val="3906449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CA92-0A96-4EDF-A4F8-739D834DFE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B3EDDB-A0B1-4475-809C-6CB7B661D512}"/>
              </a:ext>
            </a:extLst>
          </p:cNvPr>
          <p:cNvSpPr>
            <a:spLocks noGrp="1"/>
          </p:cNvSpPr>
          <p:nvPr>
            <p:ph type="dt" sz="half" idx="10"/>
          </p:nvPr>
        </p:nvSpPr>
        <p:spPr/>
        <p:txBody>
          <a:bodyPr/>
          <a:lstStyle/>
          <a:p>
            <a:fld id="{1D3F26D5-E2D7-46BD-85A5-41C7C3C557AC}" type="datetimeFigureOut">
              <a:rPr lang="en-US" smtClean="0"/>
              <a:t>5/30/2025</a:t>
            </a:fld>
            <a:endParaRPr lang="en-US"/>
          </a:p>
        </p:txBody>
      </p:sp>
      <p:sp>
        <p:nvSpPr>
          <p:cNvPr id="4" name="Footer Placeholder 3">
            <a:extLst>
              <a:ext uri="{FF2B5EF4-FFF2-40B4-BE49-F238E27FC236}">
                <a16:creationId xmlns:a16="http://schemas.microsoft.com/office/drawing/2014/main" id="{58E38964-1568-44BF-870C-BC11174378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A8C1FA-9C9C-4D15-8811-99E84A0E97AE}"/>
              </a:ext>
            </a:extLst>
          </p:cNvPr>
          <p:cNvSpPr>
            <a:spLocks noGrp="1"/>
          </p:cNvSpPr>
          <p:nvPr>
            <p:ph type="sldNum" sz="quarter" idx="12"/>
          </p:nvPr>
        </p:nvSpPr>
        <p:spPr/>
        <p:txBody>
          <a:bodyPr/>
          <a:lstStyle/>
          <a:p>
            <a:fld id="{B1A50AC2-559B-43BC-AF7C-65C51070D457}" type="slidenum">
              <a:rPr lang="en-US" smtClean="0"/>
              <a:t>‹#›</a:t>
            </a:fld>
            <a:endParaRPr lang="en-US"/>
          </a:p>
        </p:txBody>
      </p:sp>
    </p:spTree>
    <p:extLst>
      <p:ext uri="{BB962C8B-B14F-4D97-AF65-F5344CB8AC3E}">
        <p14:creationId xmlns:p14="http://schemas.microsoft.com/office/powerpoint/2010/main" val="824420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8A80C9-3023-4DD3-8DE5-81A43B913D92}"/>
              </a:ext>
            </a:extLst>
          </p:cNvPr>
          <p:cNvSpPr>
            <a:spLocks noGrp="1"/>
          </p:cNvSpPr>
          <p:nvPr>
            <p:ph type="dt" sz="half" idx="10"/>
          </p:nvPr>
        </p:nvSpPr>
        <p:spPr/>
        <p:txBody>
          <a:bodyPr/>
          <a:lstStyle/>
          <a:p>
            <a:fld id="{1D3F26D5-E2D7-46BD-85A5-41C7C3C557AC}" type="datetimeFigureOut">
              <a:rPr lang="en-US" smtClean="0"/>
              <a:t>5/30/2025</a:t>
            </a:fld>
            <a:endParaRPr lang="en-US"/>
          </a:p>
        </p:txBody>
      </p:sp>
      <p:sp>
        <p:nvSpPr>
          <p:cNvPr id="3" name="Footer Placeholder 2">
            <a:extLst>
              <a:ext uri="{FF2B5EF4-FFF2-40B4-BE49-F238E27FC236}">
                <a16:creationId xmlns:a16="http://schemas.microsoft.com/office/drawing/2014/main" id="{1F73F165-4F5B-441B-B712-F4A06E3D15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D6F42B-EE67-4B36-904A-24B044FF221E}"/>
              </a:ext>
            </a:extLst>
          </p:cNvPr>
          <p:cNvSpPr>
            <a:spLocks noGrp="1"/>
          </p:cNvSpPr>
          <p:nvPr>
            <p:ph type="sldNum" sz="quarter" idx="12"/>
          </p:nvPr>
        </p:nvSpPr>
        <p:spPr/>
        <p:txBody>
          <a:bodyPr/>
          <a:lstStyle/>
          <a:p>
            <a:fld id="{B1A50AC2-559B-43BC-AF7C-65C51070D457}" type="slidenum">
              <a:rPr lang="en-US" smtClean="0"/>
              <a:t>‹#›</a:t>
            </a:fld>
            <a:endParaRPr lang="en-US"/>
          </a:p>
        </p:txBody>
      </p:sp>
    </p:spTree>
    <p:extLst>
      <p:ext uri="{BB962C8B-B14F-4D97-AF65-F5344CB8AC3E}">
        <p14:creationId xmlns:p14="http://schemas.microsoft.com/office/powerpoint/2010/main" val="3546186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D28A-C0C9-48B1-B373-D53B430E68E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60DC26-AA77-456C-B3EC-E8B01486B17B}"/>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09CAA8-2C5D-414F-9D91-CF9E8E8248F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5A38EE-5236-4860-B032-C497D26C83F4}"/>
              </a:ext>
            </a:extLst>
          </p:cNvPr>
          <p:cNvSpPr>
            <a:spLocks noGrp="1"/>
          </p:cNvSpPr>
          <p:nvPr>
            <p:ph type="dt" sz="half" idx="10"/>
          </p:nvPr>
        </p:nvSpPr>
        <p:spPr/>
        <p:txBody>
          <a:bodyPr/>
          <a:lstStyle/>
          <a:p>
            <a:fld id="{1D3F26D5-E2D7-46BD-85A5-41C7C3C557AC}" type="datetimeFigureOut">
              <a:rPr lang="en-US" smtClean="0"/>
              <a:t>5/30/2025</a:t>
            </a:fld>
            <a:endParaRPr lang="en-US"/>
          </a:p>
        </p:txBody>
      </p:sp>
      <p:sp>
        <p:nvSpPr>
          <p:cNvPr id="6" name="Footer Placeholder 5">
            <a:extLst>
              <a:ext uri="{FF2B5EF4-FFF2-40B4-BE49-F238E27FC236}">
                <a16:creationId xmlns:a16="http://schemas.microsoft.com/office/drawing/2014/main" id="{B0CA7D1B-A944-4136-B9E1-98A61BD1F8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B007BB-4DAD-4483-840F-A36DF7E8F058}"/>
              </a:ext>
            </a:extLst>
          </p:cNvPr>
          <p:cNvSpPr>
            <a:spLocks noGrp="1"/>
          </p:cNvSpPr>
          <p:nvPr>
            <p:ph type="sldNum" sz="quarter" idx="12"/>
          </p:nvPr>
        </p:nvSpPr>
        <p:spPr/>
        <p:txBody>
          <a:bodyPr/>
          <a:lstStyle/>
          <a:p>
            <a:fld id="{B1A50AC2-559B-43BC-AF7C-65C51070D457}" type="slidenum">
              <a:rPr lang="en-US" smtClean="0"/>
              <a:t>‹#›</a:t>
            </a:fld>
            <a:endParaRPr lang="en-US"/>
          </a:p>
        </p:txBody>
      </p:sp>
    </p:spTree>
    <p:extLst>
      <p:ext uri="{BB962C8B-B14F-4D97-AF65-F5344CB8AC3E}">
        <p14:creationId xmlns:p14="http://schemas.microsoft.com/office/powerpoint/2010/main" val="248010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4DFE44-1FC7-4FB1-B917-5E92E9034193}" type="datetimeFigureOut">
              <a:rPr lang="en-US" smtClean="0"/>
              <a:t>5/30/2025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08EE2-E8D4-495B-9901-4AE7E320B864}" type="slidenum">
              <a:rPr lang="en-US" smtClean="0"/>
              <a:t>‹#›</a:t>
            </a:fld>
            <a:endParaRPr lang="en-US" dirty="0"/>
          </a:p>
        </p:txBody>
      </p:sp>
    </p:spTree>
    <p:extLst>
      <p:ext uri="{BB962C8B-B14F-4D97-AF65-F5344CB8AC3E}">
        <p14:creationId xmlns:p14="http://schemas.microsoft.com/office/powerpoint/2010/main" val="1184479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74F8-F794-4541-B754-2AC871B6513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84F97E-1412-4958-B984-B93A88D22F8A}"/>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3961B1-CAC3-4615-958B-3B8527887BE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BBC65B-0A5E-4029-AB36-ABF253269708}"/>
              </a:ext>
            </a:extLst>
          </p:cNvPr>
          <p:cNvSpPr>
            <a:spLocks noGrp="1"/>
          </p:cNvSpPr>
          <p:nvPr>
            <p:ph type="dt" sz="half" idx="10"/>
          </p:nvPr>
        </p:nvSpPr>
        <p:spPr/>
        <p:txBody>
          <a:bodyPr/>
          <a:lstStyle/>
          <a:p>
            <a:fld id="{1D3F26D5-E2D7-46BD-85A5-41C7C3C557AC}" type="datetimeFigureOut">
              <a:rPr lang="en-US" smtClean="0"/>
              <a:t>5/30/2025</a:t>
            </a:fld>
            <a:endParaRPr lang="en-US"/>
          </a:p>
        </p:txBody>
      </p:sp>
      <p:sp>
        <p:nvSpPr>
          <p:cNvPr id="6" name="Footer Placeholder 5">
            <a:extLst>
              <a:ext uri="{FF2B5EF4-FFF2-40B4-BE49-F238E27FC236}">
                <a16:creationId xmlns:a16="http://schemas.microsoft.com/office/drawing/2014/main" id="{EE802AE6-709F-464E-BC0F-BB025A905A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7CC8FF-4019-430B-A46A-FDE8A8484AB7}"/>
              </a:ext>
            </a:extLst>
          </p:cNvPr>
          <p:cNvSpPr>
            <a:spLocks noGrp="1"/>
          </p:cNvSpPr>
          <p:nvPr>
            <p:ph type="sldNum" sz="quarter" idx="12"/>
          </p:nvPr>
        </p:nvSpPr>
        <p:spPr/>
        <p:txBody>
          <a:bodyPr/>
          <a:lstStyle/>
          <a:p>
            <a:fld id="{B1A50AC2-559B-43BC-AF7C-65C51070D457}" type="slidenum">
              <a:rPr lang="en-US" smtClean="0"/>
              <a:t>‹#›</a:t>
            </a:fld>
            <a:endParaRPr lang="en-US"/>
          </a:p>
        </p:txBody>
      </p:sp>
    </p:spTree>
    <p:extLst>
      <p:ext uri="{BB962C8B-B14F-4D97-AF65-F5344CB8AC3E}">
        <p14:creationId xmlns:p14="http://schemas.microsoft.com/office/powerpoint/2010/main" val="1257013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EEA3-91D6-4C2E-AA1D-7031A3E6F5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6E6315-313A-407C-A971-DDF952071B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92B89-4C43-40F2-9ECF-00EEA0B0F245}"/>
              </a:ext>
            </a:extLst>
          </p:cNvPr>
          <p:cNvSpPr>
            <a:spLocks noGrp="1"/>
          </p:cNvSpPr>
          <p:nvPr>
            <p:ph type="dt" sz="half" idx="10"/>
          </p:nvPr>
        </p:nvSpPr>
        <p:spPr/>
        <p:txBody>
          <a:bodyPr/>
          <a:lstStyle/>
          <a:p>
            <a:fld id="{1D3F26D5-E2D7-46BD-85A5-41C7C3C557AC}" type="datetimeFigureOut">
              <a:rPr lang="en-US" smtClean="0"/>
              <a:t>5/30/2025</a:t>
            </a:fld>
            <a:endParaRPr lang="en-US"/>
          </a:p>
        </p:txBody>
      </p:sp>
      <p:sp>
        <p:nvSpPr>
          <p:cNvPr id="5" name="Footer Placeholder 4">
            <a:extLst>
              <a:ext uri="{FF2B5EF4-FFF2-40B4-BE49-F238E27FC236}">
                <a16:creationId xmlns:a16="http://schemas.microsoft.com/office/drawing/2014/main" id="{4FA7E1B4-CCAA-4DA6-A3FA-847D01156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C40E4A-8089-4DA7-B506-C859BF527BF9}"/>
              </a:ext>
            </a:extLst>
          </p:cNvPr>
          <p:cNvSpPr>
            <a:spLocks noGrp="1"/>
          </p:cNvSpPr>
          <p:nvPr>
            <p:ph type="sldNum" sz="quarter" idx="12"/>
          </p:nvPr>
        </p:nvSpPr>
        <p:spPr/>
        <p:txBody>
          <a:bodyPr/>
          <a:lstStyle/>
          <a:p>
            <a:fld id="{B1A50AC2-559B-43BC-AF7C-65C51070D457}" type="slidenum">
              <a:rPr lang="en-US" smtClean="0"/>
              <a:t>‹#›</a:t>
            </a:fld>
            <a:endParaRPr lang="en-US"/>
          </a:p>
        </p:txBody>
      </p:sp>
    </p:spTree>
    <p:extLst>
      <p:ext uri="{BB962C8B-B14F-4D97-AF65-F5344CB8AC3E}">
        <p14:creationId xmlns:p14="http://schemas.microsoft.com/office/powerpoint/2010/main" val="1378112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90F3AA-8924-4D11-B1B1-AB7812BF3D5F}"/>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93828-CDB3-466D-BF0B-BCF7C3F79A82}"/>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4FE82-5E14-4E10-A5A1-C781271BFCE9}"/>
              </a:ext>
            </a:extLst>
          </p:cNvPr>
          <p:cNvSpPr>
            <a:spLocks noGrp="1"/>
          </p:cNvSpPr>
          <p:nvPr>
            <p:ph type="dt" sz="half" idx="10"/>
          </p:nvPr>
        </p:nvSpPr>
        <p:spPr/>
        <p:txBody>
          <a:bodyPr/>
          <a:lstStyle/>
          <a:p>
            <a:fld id="{1D3F26D5-E2D7-46BD-85A5-41C7C3C557AC}" type="datetimeFigureOut">
              <a:rPr lang="en-US" smtClean="0"/>
              <a:t>5/30/2025</a:t>
            </a:fld>
            <a:endParaRPr lang="en-US"/>
          </a:p>
        </p:txBody>
      </p:sp>
      <p:sp>
        <p:nvSpPr>
          <p:cNvPr id="5" name="Footer Placeholder 4">
            <a:extLst>
              <a:ext uri="{FF2B5EF4-FFF2-40B4-BE49-F238E27FC236}">
                <a16:creationId xmlns:a16="http://schemas.microsoft.com/office/drawing/2014/main" id="{DE3B0C82-798B-4D37-8AF5-3BDEAE852D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10123-9DE4-4F35-BFCC-AD74BECD894B}"/>
              </a:ext>
            </a:extLst>
          </p:cNvPr>
          <p:cNvSpPr>
            <a:spLocks noGrp="1"/>
          </p:cNvSpPr>
          <p:nvPr>
            <p:ph type="sldNum" sz="quarter" idx="12"/>
          </p:nvPr>
        </p:nvSpPr>
        <p:spPr/>
        <p:txBody>
          <a:bodyPr/>
          <a:lstStyle/>
          <a:p>
            <a:fld id="{B1A50AC2-559B-43BC-AF7C-65C51070D457}" type="slidenum">
              <a:rPr lang="en-US" smtClean="0"/>
              <a:t>‹#›</a:t>
            </a:fld>
            <a:endParaRPr lang="en-US"/>
          </a:p>
        </p:txBody>
      </p:sp>
    </p:spTree>
    <p:extLst>
      <p:ext uri="{BB962C8B-B14F-4D97-AF65-F5344CB8AC3E}">
        <p14:creationId xmlns:p14="http://schemas.microsoft.com/office/powerpoint/2010/main" val="175555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4E50-221B-A684-2EDB-3E2BA695E8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A03BD9-C29A-5514-B874-B6F0C4681C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B48B65-9F25-448B-3B74-9BE9C1F5B5C5}"/>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5" name="Footer Placeholder 4">
            <a:extLst>
              <a:ext uri="{FF2B5EF4-FFF2-40B4-BE49-F238E27FC236}">
                <a16:creationId xmlns:a16="http://schemas.microsoft.com/office/drawing/2014/main" id="{22DB1A73-969F-E53B-955B-ACA3F47EE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44DAB-BB18-76CF-5946-E1E4517CF9AF}"/>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3863403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BFD56-1680-FDC0-9888-A99F2E5EB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503449-48C4-9BC8-C64A-0860AF5895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F606D-454B-E492-718C-3C1DF4F36065}"/>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5" name="Footer Placeholder 4">
            <a:extLst>
              <a:ext uri="{FF2B5EF4-FFF2-40B4-BE49-F238E27FC236}">
                <a16:creationId xmlns:a16="http://schemas.microsoft.com/office/drawing/2014/main" id="{0DA2385C-0A32-EBC4-F6F6-A99EE6A2A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38BCF-9545-5026-49E1-8E9BA02548B8}"/>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6755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D0DE-38FD-933F-1419-DF634F1A33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2C5CE2-C795-35AA-A48F-29F481E824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5C5C50-0173-1433-BE97-5A702A3DE5CE}"/>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5" name="Footer Placeholder 4">
            <a:extLst>
              <a:ext uri="{FF2B5EF4-FFF2-40B4-BE49-F238E27FC236}">
                <a16:creationId xmlns:a16="http://schemas.microsoft.com/office/drawing/2014/main" id="{C97FFB80-7911-64D5-D56C-11B3332D88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7B3E94-8494-49C8-01A6-0085AC7DF2D8}"/>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1684979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6E0-3A88-CA81-4541-CFAAA0ED53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789FAA-85CA-A7D0-7089-F8082D53E2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40C698-101C-971E-6780-950DA6C955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1FD530-9804-15F2-C26D-914188FE7EB7}"/>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6" name="Footer Placeholder 5">
            <a:extLst>
              <a:ext uri="{FF2B5EF4-FFF2-40B4-BE49-F238E27FC236}">
                <a16:creationId xmlns:a16="http://schemas.microsoft.com/office/drawing/2014/main" id="{101CF3D8-BE80-2C09-67B3-114030F4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5BCF17-1734-D2EA-C915-05CFAAD08AD6}"/>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28361096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35AAB-97B2-3401-413A-CEDA7AE5E0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E182AF-BC25-E592-9EDA-ABCEA0F35D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997B3A-EA99-FE05-3F33-1A8BED0CCD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181B57-BFB3-3599-E148-7FF7190305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7220A0-5934-293C-5005-14FABFC52A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C62C2-2A8E-F23D-9232-2CD42BEB23BF}"/>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8" name="Footer Placeholder 7">
            <a:extLst>
              <a:ext uri="{FF2B5EF4-FFF2-40B4-BE49-F238E27FC236}">
                <a16:creationId xmlns:a16="http://schemas.microsoft.com/office/drawing/2014/main" id="{84343C44-D7E0-DAC3-CDF8-EA6521741A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ACCA17-3C63-CF28-F29C-AB46117ADA75}"/>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75420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A182C-8BEF-64DD-AE91-DD80C4461B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785934-22E1-1E03-2E2C-5592195BB67C}"/>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4" name="Footer Placeholder 3">
            <a:extLst>
              <a:ext uri="{FF2B5EF4-FFF2-40B4-BE49-F238E27FC236}">
                <a16:creationId xmlns:a16="http://schemas.microsoft.com/office/drawing/2014/main" id="{C6AAFA8C-B300-A857-9535-C1F6C8FB47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844A8E-8FC3-753F-8E45-A11CBD733755}"/>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3465193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5A5200-27C9-40B9-4E70-80E726ABC035}"/>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3" name="Footer Placeholder 2">
            <a:extLst>
              <a:ext uri="{FF2B5EF4-FFF2-40B4-BE49-F238E27FC236}">
                <a16:creationId xmlns:a16="http://schemas.microsoft.com/office/drawing/2014/main" id="{90C403D7-C957-5EE8-7F19-148A3221AF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E6444D-DF62-AC33-A9D6-331E211F6BA1}"/>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1632894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4DFE44-1FC7-4FB1-B917-5E92E9034193}" type="datetimeFigureOut">
              <a:rPr lang="en-US" smtClean="0"/>
              <a:t>5/30/2025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08EE2-E8D4-495B-9901-4AE7E320B864}" type="slidenum">
              <a:rPr lang="en-US" smtClean="0"/>
              <a:t>‹#›</a:t>
            </a:fld>
            <a:endParaRPr lang="en-US" dirty="0"/>
          </a:p>
        </p:txBody>
      </p:sp>
    </p:spTree>
    <p:extLst>
      <p:ext uri="{BB962C8B-B14F-4D97-AF65-F5344CB8AC3E}">
        <p14:creationId xmlns:p14="http://schemas.microsoft.com/office/powerpoint/2010/main" val="4261382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6F532-CDAC-1AA4-7DB0-B8B7B8C6EB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15F928-33AF-1A12-827C-90F28BAF0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C4C03E-4694-2BE6-D97E-C8EB8671F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CD2DB9-1E81-10B5-2752-D0D0D157B384}"/>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6" name="Footer Placeholder 5">
            <a:extLst>
              <a:ext uri="{FF2B5EF4-FFF2-40B4-BE49-F238E27FC236}">
                <a16:creationId xmlns:a16="http://schemas.microsoft.com/office/drawing/2014/main" id="{1C19B951-A593-7FF6-7802-D8C7CBB3A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BA8D98-3F46-C974-FEE7-9A9DA2A9F40B}"/>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3188676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43B6-381F-013E-50E7-ACAE975F4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970350-2793-EF86-3AFD-48D44FE33E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FF0576-3DDA-E8B1-71FD-D27C94C48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870045-C628-95E4-9B63-9CBDA08E9B31}"/>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6" name="Footer Placeholder 5">
            <a:extLst>
              <a:ext uri="{FF2B5EF4-FFF2-40B4-BE49-F238E27FC236}">
                <a16:creationId xmlns:a16="http://schemas.microsoft.com/office/drawing/2014/main" id="{565D6BBD-8F95-FE9D-602B-4E6FBAA37E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C9BC3C-8EFB-2B9C-C9C8-A77336454FD6}"/>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1137511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CDC68-A246-40A5-FBC5-C285FEE916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CF4A8-7FBC-78F9-ECED-348996929F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9DD5A-BA3E-17ED-A33F-3968BFD2B461}"/>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5" name="Footer Placeholder 4">
            <a:extLst>
              <a:ext uri="{FF2B5EF4-FFF2-40B4-BE49-F238E27FC236}">
                <a16:creationId xmlns:a16="http://schemas.microsoft.com/office/drawing/2014/main" id="{6F0AD170-52EB-631B-797A-C54F638AE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21FBB-C4FF-4866-4102-5FE959CE549B}"/>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3087106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F72D36-9A88-17B6-C2BF-B95F7790B8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BF03E7-9C63-5B1F-A869-AF40F67512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1A217-A8AA-DDFF-261F-F03E9709C3E4}"/>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5" name="Footer Placeholder 4">
            <a:extLst>
              <a:ext uri="{FF2B5EF4-FFF2-40B4-BE49-F238E27FC236}">
                <a16:creationId xmlns:a16="http://schemas.microsoft.com/office/drawing/2014/main" id="{D5B3B4DB-2D4A-FAC5-FCA4-29006B684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2570B-D225-5BA9-4C6D-39B7EDB07F9F}"/>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126725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4DFE44-1FC7-4FB1-B917-5E92E9034193}" type="datetimeFigureOut">
              <a:rPr lang="en-US" smtClean="0"/>
              <a:t>5/30/2025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908EE2-E8D4-495B-9901-4AE7E320B864}" type="slidenum">
              <a:rPr lang="en-US" smtClean="0"/>
              <a:t>‹#›</a:t>
            </a:fld>
            <a:endParaRPr lang="en-US" dirty="0"/>
          </a:p>
        </p:txBody>
      </p:sp>
    </p:spTree>
    <p:extLst>
      <p:ext uri="{BB962C8B-B14F-4D97-AF65-F5344CB8AC3E}">
        <p14:creationId xmlns:p14="http://schemas.microsoft.com/office/powerpoint/2010/main" val="987007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4DFE44-1FC7-4FB1-B917-5E92E9034193}" type="datetimeFigureOut">
              <a:rPr lang="en-US" smtClean="0"/>
              <a:t>5/30/2025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6908EE2-E8D4-495B-9901-4AE7E320B864}" type="slidenum">
              <a:rPr lang="en-US" smtClean="0"/>
              <a:t>‹#›</a:t>
            </a:fld>
            <a:endParaRPr lang="en-US" dirty="0"/>
          </a:p>
        </p:txBody>
      </p:sp>
    </p:spTree>
    <p:extLst>
      <p:ext uri="{BB962C8B-B14F-4D97-AF65-F5344CB8AC3E}">
        <p14:creationId xmlns:p14="http://schemas.microsoft.com/office/powerpoint/2010/main" val="128104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4DFE44-1FC7-4FB1-B917-5E92E9034193}" type="datetimeFigureOut">
              <a:rPr lang="en-US" smtClean="0"/>
              <a:t>5/30/2025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6908EE2-E8D4-495B-9901-4AE7E320B864}" type="slidenum">
              <a:rPr lang="en-US" smtClean="0"/>
              <a:t>‹#›</a:t>
            </a:fld>
            <a:endParaRPr lang="en-US" dirty="0"/>
          </a:p>
        </p:txBody>
      </p:sp>
    </p:spTree>
    <p:extLst>
      <p:ext uri="{BB962C8B-B14F-4D97-AF65-F5344CB8AC3E}">
        <p14:creationId xmlns:p14="http://schemas.microsoft.com/office/powerpoint/2010/main" val="315143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4DFE44-1FC7-4FB1-B917-5E92E9034193}" type="datetimeFigureOut">
              <a:rPr lang="en-US" smtClean="0"/>
              <a:t>5/30/2025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6908EE2-E8D4-495B-9901-4AE7E320B864}" type="slidenum">
              <a:rPr lang="en-US" smtClean="0"/>
              <a:t>‹#›</a:t>
            </a:fld>
            <a:endParaRPr lang="en-US" dirty="0"/>
          </a:p>
        </p:txBody>
      </p:sp>
    </p:spTree>
    <p:extLst>
      <p:ext uri="{BB962C8B-B14F-4D97-AF65-F5344CB8AC3E}">
        <p14:creationId xmlns:p14="http://schemas.microsoft.com/office/powerpoint/2010/main" val="1440789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4DFE44-1FC7-4FB1-B917-5E92E9034193}" type="datetimeFigureOut">
              <a:rPr lang="en-US" smtClean="0"/>
              <a:t>5/30/2025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908EE2-E8D4-495B-9901-4AE7E320B864}" type="slidenum">
              <a:rPr lang="en-US" smtClean="0"/>
              <a:t>‹#›</a:t>
            </a:fld>
            <a:endParaRPr lang="en-US" dirty="0"/>
          </a:p>
        </p:txBody>
      </p:sp>
    </p:spTree>
    <p:extLst>
      <p:ext uri="{BB962C8B-B14F-4D97-AF65-F5344CB8AC3E}">
        <p14:creationId xmlns:p14="http://schemas.microsoft.com/office/powerpoint/2010/main" val="1504339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4DFE44-1FC7-4FB1-B917-5E92E9034193}" type="datetimeFigureOut">
              <a:rPr lang="en-US" smtClean="0"/>
              <a:t>5/30/2025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908EE2-E8D4-495B-9901-4AE7E320B864}" type="slidenum">
              <a:rPr lang="en-US" smtClean="0"/>
              <a:t>‹#›</a:t>
            </a:fld>
            <a:endParaRPr lang="en-US" dirty="0"/>
          </a:p>
        </p:txBody>
      </p:sp>
    </p:spTree>
    <p:extLst>
      <p:ext uri="{BB962C8B-B14F-4D97-AF65-F5344CB8AC3E}">
        <p14:creationId xmlns:p14="http://schemas.microsoft.com/office/powerpoint/2010/main" val="3966058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4DFE44-1FC7-4FB1-B917-5E92E9034193}" type="datetimeFigureOut">
              <a:rPr lang="en-US" smtClean="0"/>
              <a:t>5/30/2025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08EE2-E8D4-495B-9901-4AE7E320B864}" type="slidenum">
              <a:rPr lang="en-US" smtClean="0"/>
              <a:t>‹#›</a:t>
            </a:fld>
            <a:endParaRPr lang="en-US" dirty="0"/>
          </a:p>
        </p:txBody>
      </p:sp>
    </p:spTree>
    <p:extLst>
      <p:ext uri="{BB962C8B-B14F-4D97-AF65-F5344CB8AC3E}">
        <p14:creationId xmlns:p14="http://schemas.microsoft.com/office/powerpoint/2010/main" val="2090226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064BC-189D-4C1E-9148-46C5D37BAB80}"/>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C90914-0311-4A8A-9555-75DB7178C7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EAEC7-553A-46FC-9598-2A7E6D5974C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F26D5-E2D7-46BD-85A5-41C7C3C557AC}" type="datetimeFigureOut">
              <a:rPr lang="en-US" smtClean="0"/>
              <a:t>5/30/2025</a:t>
            </a:fld>
            <a:endParaRPr lang="en-US"/>
          </a:p>
        </p:txBody>
      </p:sp>
      <p:sp>
        <p:nvSpPr>
          <p:cNvPr id="5" name="Footer Placeholder 4">
            <a:extLst>
              <a:ext uri="{FF2B5EF4-FFF2-40B4-BE49-F238E27FC236}">
                <a16:creationId xmlns:a16="http://schemas.microsoft.com/office/drawing/2014/main" id="{5757391F-BEA1-43CD-BBA2-3340C8EB49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BF87A5-06A5-4639-9614-A78995E84A4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50AC2-559B-43BC-AF7C-65C51070D457}" type="slidenum">
              <a:rPr lang="en-US" smtClean="0"/>
              <a:t>‹#›</a:t>
            </a:fld>
            <a:endParaRPr lang="en-US"/>
          </a:p>
        </p:txBody>
      </p:sp>
    </p:spTree>
    <p:extLst>
      <p:ext uri="{BB962C8B-B14F-4D97-AF65-F5344CB8AC3E}">
        <p14:creationId xmlns:p14="http://schemas.microsoft.com/office/powerpoint/2010/main" val="3711978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FD978-C54F-2CCC-9EDD-BE2012279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47FFF5-9E98-E138-8C0B-E874D96BA2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6395E-5D30-6DA1-AB8D-C2656D1277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788B9D-8A5D-48CA-9255-A5D6B9E68861}" type="datetimeFigureOut">
              <a:rPr lang="en-US" smtClean="0"/>
              <a:t>5/30/2025</a:t>
            </a:fld>
            <a:endParaRPr lang="en-US"/>
          </a:p>
        </p:txBody>
      </p:sp>
      <p:sp>
        <p:nvSpPr>
          <p:cNvPr id="5" name="Footer Placeholder 4">
            <a:extLst>
              <a:ext uri="{FF2B5EF4-FFF2-40B4-BE49-F238E27FC236}">
                <a16:creationId xmlns:a16="http://schemas.microsoft.com/office/drawing/2014/main" id="{B6B83D85-5B89-14D7-8751-658B74E14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ABF765-3095-467A-2CF5-E1A89C6538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050CA4-9E91-4176-A207-6E02534EF798}" type="slidenum">
              <a:rPr lang="en-US" smtClean="0"/>
              <a:t>‹#›</a:t>
            </a:fld>
            <a:endParaRPr lang="en-US"/>
          </a:p>
        </p:txBody>
      </p:sp>
    </p:spTree>
    <p:extLst>
      <p:ext uri="{BB962C8B-B14F-4D97-AF65-F5344CB8AC3E}">
        <p14:creationId xmlns:p14="http://schemas.microsoft.com/office/powerpoint/2010/main" val="34751510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hyperlink" Target="http://www.floridavets.org/" TargetMode="External"/><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hyperlink" Target="http://www.floridaveteransfoundationorg/"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188D75-8B81-7AD5-EB29-EC0C5C3822AA}"/>
              </a:ext>
            </a:extLst>
          </p:cNvPr>
          <p:cNvSpPr txBox="1"/>
          <p:nvPr/>
        </p:nvSpPr>
        <p:spPr>
          <a:xfrm>
            <a:off x="7638473" y="1838390"/>
            <a:ext cx="427643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Calibri"/>
                <a:ea typeface="+mn-ea"/>
                <a:cs typeface="+mn-cs"/>
              </a:rPr>
              <a:t>Veterans Benefits</a:t>
            </a:r>
          </a:p>
        </p:txBody>
      </p:sp>
      <p:sp>
        <p:nvSpPr>
          <p:cNvPr id="5" name="TextBox 4">
            <a:extLst>
              <a:ext uri="{FF2B5EF4-FFF2-40B4-BE49-F238E27FC236}">
                <a16:creationId xmlns:a16="http://schemas.microsoft.com/office/drawing/2014/main" id="{BBE84E9E-49D5-6330-3872-2FDEE8A1B088}"/>
              </a:ext>
            </a:extLst>
          </p:cNvPr>
          <p:cNvSpPr txBox="1"/>
          <p:nvPr/>
        </p:nvSpPr>
        <p:spPr>
          <a:xfrm>
            <a:off x="7638473" y="3957781"/>
            <a:ext cx="42764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Instructor: Larry Roberts</a:t>
            </a:r>
          </a:p>
        </p:txBody>
      </p:sp>
      <p:sp>
        <p:nvSpPr>
          <p:cNvPr id="6" name="TextBox 5">
            <a:extLst>
              <a:ext uri="{FF2B5EF4-FFF2-40B4-BE49-F238E27FC236}">
                <a16:creationId xmlns:a16="http://schemas.microsoft.com/office/drawing/2014/main" id="{E2B49EAB-F31E-AFCA-EE00-E6CDADA87C52}"/>
              </a:ext>
            </a:extLst>
          </p:cNvPr>
          <p:cNvSpPr txBox="1"/>
          <p:nvPr/>
        </p:nvSpPr>
        <p:spPr>
          <a:xfrm>
            <a:off x="341745" y="4727507"/>
            <a:ext cx="62068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all" spc="0" normalizeH="0" baseline="0" noProof="0" dirty="0">
                <a:ln>
                  <a:noFill/>
                </a:ln>
                <a:solidFill>
                  <a:srgbClr val="1B3D6D"/>
                </a:solidFill>
                <a:effectLst/>
                <a:uLnTx/>
                <a:uFillTx/>
                <a:latin typeface="Calibri"/>
                <a:ea typeface="+mn-ea"/>
                <a:cs typeface="+mn-cs"/>
              </a:rPr>
              <a:t>2025 Department of Florida</a:t>
            </a:r>
          </a:p>
        </p:txBody>
      </p:sp>
      <p:sp>
        <p:nvSpPr>
          <p:cNvPr id="7" name="TextBox 6">
            <a:extLst>
              <a:ext uri="{FF2B5EF4-FFF2-40B4-BE49-F238E27FC236}">
                <a16:creationId xmlns:a16="http://schemas.microsoft.com/office/drawing/2014/main" id="{358D9EA5-15F5-2A6D-D753-DD1572E5A6BC}"/>
              </a:ext>
            </a:extLst>
          </p:cNvPr>
          <p:cNvSpPr txBox="1"/>
          <p:nvPr/>
        </p:nvSpPr>
        <p:spPr>
          <a:xfrm>
            <a:off x="341745" y="4958339"/>
            <a:ext cx="115085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all" spc="0" normalizeH="0" baseline="0" noProof="0" dirty="0">
                <a:ln>
                  <a:noFill/>
                </a:ln>
                <a:solidFill>
                  <a:srgbClr val="262626"/>
                </a:solidFill>
                <a:effectLst/>
                <a:uLnTx/>
                <a:uFillTx/>
                <a:latin typeface="Calibri"/>
                <a:ea typeface="+mn-ea"/>
                <a:cs typeface="+mn-cs"/>
              </a:rPr>
              <a:t>Department Convention</a:t>
            </a:r>
          </a:p>
        </p:txBody>
      </p:sp>
      <p:sp>
        <p:nvSpPr>
          <p:cNvPr id="9" name="TextBox 8">
            <a:extLst>
              <a:ext uri="{FF2B5EF4-FFF2-40B4-BE49-F238E27FC236}">
                <a16:creationId xmlns:a16="http://schemas.microsoft.com/office/drawing/2014/main" id="{82A595B4-EF9F-1795-E757-40AFFA4F447D}"/>
              </a:ext>
            </a:extLst>
          </p:cNvPr>
          <p:cNvSpPr txBox="1"/>
          <p:nvPr/>
        </p:nvSpPr>
        <p:spPr>
          <a:xfrm>
            <a:off x="10002982" y="6228438"/>
            <a:ext cx="191192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3D6D"/>
                </a:solidFill>
                <a:effectLst/>
                <a:uLnTx/>
                <a:uFillTx/>
                <a:latin typeface="Calibri"/>
                <a:ea typeface="+mn-ea"/>
                <a:cs typeface="+mn-cs"/>
              </a:rPr>
              <a:t>www.floridalegion.org</a:t>
            </a:r>
            <a:endParaRPr kumimoji="0" lang="en-US" sz="1400" b="0" i="0" u="none" strike="noStrike" kern="1200" cap="none" spc="0" normalizeH="0" baseline="0" noProof="0" dirty="0">
              <a:ln>
                <a:noFill/>
              </a:ln>
              <a:solidFill>
                <a:srgbClr val="1B3D6D"/>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D304170-AC0B-3006-1B73-99156C08010B}"/>
              </a:ext>
            </a:extLst>
          </p:cNvPr>
          <p:cNvPicPr>
            <a:picLocks noChangeAspect="1"/>
          </p:cNvPicPr>
          <p:nvPr/>
        </p:nvPicPr>
        <p:blipFill>
          <a:blip r:embed="rId4">
            <a:extLst>
              <a:ext uri="{28A0092B-C50C-407E-A947-70E740481C1C}">
                <a14:useLocalDpi xmlns:a14="http://schemas.microsoft.com/office/drawing/2010/main" val="0"/>
              </a:ext>
            </a:extLst>
          </a:blip>
          <a:srcRect t="73" b="73"/>
          <a:stretch/>
        </p:blipFill>
        <p:spPr>
          <a:xfrm>
            <a:off x="0" y="1524000"/>
            <a:ext cx="7333673" cy="3071813"/>
          </a:xfrm>
          <a:prstGeom prst="rect">
            <a:avLst/>
          </a:prstGeom>
        </p:spPr>
      </p:pic>
    </p:spTree>
    <p:extLst>
      <p:ext uri="{BB962C8B-B14F-4D97-AF65-F5344CB8AC3E}">
        <p14:creationId xmlns:p14="http://schemas.microsoft.com/office/powerpoint/2010/main" val="740565921"/>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E104F0E-F75E-840B-D821-70A54A6B7D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E63FEC0-AC89-4BC1-DD98-A8969EE5FED6}"/>
              </a:ext>
            </a:extLst>
          </p:cNvPr>
          <p:cNvSpPr>
            <a:spLocks noGrp="1"/>
          </p:cNvSpPr>
          <p:nvPr>
            <p:ph type="title"/>
          </p:nvPr>
        </p:nvSpPr>
        <p:spPr>
          <a:xfrm>
            <a:off x="838200" y="365125"/>
            <a:ext cx="10972800" cy="1082675"/>
          </a:xfrm>
        </p:spPr>
        <p:txBody>
          <a:bodyPr>
            <a:normAutofit/>
          </a:bodyPr>
          <a:lstStyle/>
          <a:p>
            <a:r>
              <a:rPr lang="en-US" b="1" dirty="0">
                <a:solidFill>
                  <a:srgbClr val="1B3D6D"/>
                </a:solidFill>
              </a:rPr>
              <a:t>Tip #2</a:t>
            </a:r>
          </a:p>
        </p:txBody>
      </p:sp>
      <p:sp>
        <p:nvSpPr>
          <p:cNvPr id="5" name="Content Placeholder 4">
            <a:extLst>
              <a:ext uri="{FF2B5EF4-FFF2-40B4-BE49-F238E27FC236}">
                <a16:creationId xmlns:a16="http://schemas.microsoft.com/office/drawing/2014/main" id="{D20A10E3-BFD4-58D4-F596-C7B658A10100}"/>
              </a:ext>
            </a:extLst>
          </p:cNvPr>
          <p:cNvSpPr>
            <a:spLocks noGrp="1"/>
          </p:cNvSpPr>
          <p:nvPr>
            <p:ph idx="1"/>
          </p:nvPr>
        </p:nvSpPr>
        <p:spPr>
          <a:xfrm>
            <a:off x="822036" y="1371600"/>
            <a:ext cx="7940964" cy="5121275"/>
          </a:xfrm>
        </p:spPr>
        <p:txBody>
          <a:bodyPr>
            <a:normAutofit/>
          </a:bodyPr>
          <a:lstStyle/>
          <a:p>
            <a:pPr lvl="1">
              <a:lnSpc>
                <a:spcPct val="110000"/>
              </a:lnSpc>
              <a:spcBef>
                <a:spcPts val="0"/>
              </a:spcBef>
            </a:pPr>
            <a:r>
              <a:rPr lang="en-US" sz="3200" dirty="0">
                <a:solidFill>
                  <a:schemeClr val="tx2">
                    <a:lumMod val="75000"/>
                  </a:schemeClr>
                </a:solidFill>
              </a:rPr>
              <a:t>Google / Web Search </a:t>
            </a:r>
          </a:p>
          <a:p>
            <a:pPr lvl="1">
              <a:lnSpc>
                <a:spcPct val="110000"/>
              </a:lnSpc>
              <a:spcBef>
                <a:spcPts val="0"/>
              </a:spcBef>
            </a:pPr>
            <a:r>
              <a:rPr lang="en-US" sz="3200" dirty="0">
                <a:solidFill>
                  <a:schemeClr val="tx2">
                    <a:lumMod val="75000"/>
                  </a:schemeClr>
                </a:solidFill>
              </a:rPr>
              <a:t>38 CFR Book C, Schedule for Rating Disabilities.</a:t>
            </a:r>
          </a:p>
          <a:p>
            <a:pPr lvl="1">
              <a:lnSpc>
                <a:spcPct val="110000"/>
              </a:lnSpc>
              <a:spcBef>
                <a:spcPts val="0"/>
              </a:spcBef>
            </a:pPr>
            <a:r>
              <a:rPr lang="en-US" sz="3200" dirty="0">
                <a:solidFill>
                  <a:schemeClr val="tx2">
                    <a:lumMod val="75000"/>
                  </a:schemeClr>
                </a:solidFill>
              </a:rPr>
              <a:t> For your particular issue(s) relevant to what you are claiming.                                                                                   </a:t>
            </a:r>
          </a:p>
          <a:p>
            <a:pPr marL="0" indent="0">
              <a:lnSpc>
                <a:spcPct val="110000"/>
              </a:lnSpc>
              <a:spcBef>
                <a:spcPts val="0"/>
              </a:spcBef>
              <a:buNone/>
            </a:pPr>
            <a:endParaRPr lang="en-US" sz="3000" dirty="0">
              <a:solidFill>
                <a:schemeClr val="tx2">
                  <a:lumMod val="75000"/>
                </a:schemeClr>
              </a:solidFill>
            </a:endParaRPr>
          </a:p>
          <a:p>
            <a:pPr marL="0" indent="0">
              <a:lnSpc>
                <a:spcPct val="110000"/>
              </a:lnSpc>
              <a:spcBef>
                <a:spcPts val="0"/>
              </a:spcBef>
              <a:buNone/>
            </a:pPr>
            <a:r>
              <a:rPr lang="en-US" sz="3000" b="1" dirty="0">
                <a:solidFill>
                  <a:srgbClr val="D72131"/>
                </a:solidFill>
              </a:rPr>
              <a:t>Must be able to navigate a </a:t>
            </a:r>
          </a:p>
          <a:p>
            <a:pPr marL="0" indent="0">
              <a:lnSpc>
                <a:spcPct val="110000"/>
              </a:lnSpc>
              <a:spcBef>
                <a:spcPts val="0"/>
              </a:spcBef>
              <a:buNone/>
            </a:pPr>
            <a:r>
              <a:rPr lang="en-US" sz="3000" b="1" dirty="0">
                <a:solidFill>
                  <a:srgbClr val="D72131"/>
                </a:solidFill>
              </a:rPr>
              <a:t>computer, have someone </a:t>
            </a:r>
          </a:p>
          <a:p>
            <a:pPr marL="0" indent="0">
              <a:lnSpc>
                <a:spcPct val="110000"/>
              </a:lnSpc>
              <a:spcBef>
                <a:spcPts val="0"/>
              </a:spcBef>
              <a:buNone/>
            </a:pPr>
            <a:r>
              <a:rPr lang="en-US" sz="3000" b="1" dirty="0">
                <a:solidFill>
                  <a:srgbClr val="D72131"/>
                </a:solidFill>
              </a:rPr>
              <a:t>assist if needed.</a:t>
            </a:r>
          </a:p>
        </p:txBody>
      </p:sp>
      <p:sp>
        <p:nvSpPr>
          <p:cNvPr id="6" name="TextBox 5">
            <a:extLst>
              <a:ext uri="{FF2B5EF4-FFF2-40B4-BE49-F238E27FC236}">
                <a16:creationId xmlns:a16="http://schemas.microsoft.com/office/drawing/2014/main" id="{5579226D-DBDD-E5A7-FFEE-910D1BF1FB2D}"/>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pic>
        <p:nvPicPr>
          <p:cNvPr id="7" name="Picture 6" descr="A person in a camouflage shirt holding a computer&#10;&#10;Description automatically generated">
            <a:extLst>
              <a:ext uri="{FF2B5EF4-FFF2-40B4-BE49-F238E27FC236}">
                <a16:creationId xmlns:a16="http://schemas.microsoft.com/office/drawing/2014/main" id="{24E669F4-7163-B10F-D413-93D1F208BF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1340" y="1143000"/>
            <a:ext cx="6464300" cy="5715000"/>
          </a:xfrm>
          <a:prstGeom prst="rect">
            <a:avLst/>
          </a:prstGeom>
        </p:spPr>
      </p:pic>
    </p:spTree>
    <p:extLst>
      <p:ext uri="{BB962C8B-B14F-4D97-AF65-F5344CB8AC3E}">
        <p14:creationId xmlns:p14="http://schemas.microsoft.com/office/powerpoint/2010/main" val="23802473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A4C2DB2-73E1-5B0A-F98B-6585440FC86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8DC911-11C3-F066-2C3E-2476023C272E}"/>
              </a:ext>
            </a:extLst>
          </p:cNvPr>
          <p:cNvSpPr>
            <a:spLocks noGrp="1"/>
          </p:cNvSpPr>
          <p:nvPr>
            <p:ph type="title"/>
          </p:nvPr>
        </p:nvSpPr>
        <p:spPr>
          <a:xfrm>
            <a:off x="838200" y="365125"/>
            <a:ext cx="10972800" cy="1325563"/>
          </a:xfrm>
        </p:spPr>
        <p:txBody>
          <a:bodyPr>
            <a:normAutofit/>
          </a:bodyPr>
          <a:lstStyle/>
          <a:p>
            <a:r>
              <a:rPr lang="en-US" b="1" dirty="0">
                <a:solidFill>
                  <a:srgbClr val="1B3D6D"/>
                </a:solidFill>
              </a:rPr>
              <a:t>Tip #3</a:t>
            </a:r>
          </a:p>
        </p:txBody>
      </p:sp>
      <p:sp>
        <p:nvSpPr>
          <p:cNvPr id="5" name="Content Placeholder 4">
            <a:extLst>
              <a:ext uri="{FF2B5EF4-FFF2-40B4-BE49-F238E27FC236}">
                <a16:creationId xmlns:a16="http://schemas.microsoft.com/office/drawing/2014/main" id="{370703E7-68B2-7799-D214-84D919DFD424}"/>
              </a:ext>
            </a:extLst>
          </p:cNvPr>
          <p:cNvSpPr>
            <a:spLocks noGrp="1"/>
          </p:cNvSpPr>
          <p:nvPr>
            <p:ph idx="1"/>
          </p:nvPr>
        </p:nvSpPr>
        <p:spPr>
          <a:xfrm>
            <a:off x="822036" y="1600200"/>
            <a:ext cx="7178964" cy="3276599"/>
          </a:xfrm>
        </p:spPr>
        <p:txBody>
          <a:bodyPr>
            <a:normAutofit/>
          </a:bodyPr>
          <a:lstStyle/>
          <a:p>
            <a:pPr marL="0" indent="0">
              <a:lnSpc>
                <a:spcPct val="110000"/>
              </a:lnSpc>
              <a:spcBef>
                <a:spcPts val="0"/>
              </a:spcBef>
              <a:buNone/>
            </a:pPr>
            <a:r>
              <a:rPr lang="en-US" sz="3000" dirty="0">
                <a:solidFill>
                  <a:schemeClr val="tx2">
                    <a:lumMod val="75000"/>
                  </a:schemeClr>
                </a:solidFill>
              </a:rPr>
              <a:t>Get a letter from your doctor stating that your present condition is,   </a:t>
            </a:r>
          </a:p>
          <a:p>
            <a:pPr marL="0" indent="0">
              <a:lnSpc>
                <a:spcPct val="110000"/>
              </a:lnSpc>
              <a:spcBef>
                <a:spcPts val="0"/>
              </a:spcBef>
              <a:buNone/>
            </a:pPr>
            <a:r>
              <a:rPr lang="en-US" sz="3000" b="1" dirty="0">
                <a:solidFill>
                  <a:srgbClr val="D72131"/>
                </a:solidFill>
              </a:rPr>
              <a:t>“MORE LIKELY THAN NOT, DIRECTLY RELATED TO THE HEALTH ISSUE YOU HAD IN THE MILITARY”</a:t>
            </a:r>
            <a:r>
              <a:rPr lang="en-US" sz="3000" dirty="0">
                <a:solidFill>
                  <a:schemeClr val="tx2">
                    <a:lumMod val="75000"/>
                  </a:schemeClr>
                </a:solidFill>
              </a:rPr>
              <a:t>. </a:t>
            </a:r>
          </a:p>
        </p:txBody>
      </p:sp>
      <p:sp>
        <p:nvSpPr>
          <p:cNvPr id="6" name="TextBox 5">
            <a:extLst>
              <a:ext uri="{FF2B5EF4-FFF2-40B4-BE49-F238E27FC236}">
                <a16:creationId xmlns:a16="http://schemas.microsoft.com/office/drawing/2014/main" id="{FEE1FF17-BE0D-F6D5-BE18-70CDF8257354}"/>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
        <p:nvSpPr>
          <p:cNvPr id="2" name="Teardrop 1">
            <a:extLst>
              <a:ext uri="{FF2B5EF4-FFF2-40B4-BE49-F238E27FC236}">
                <a16:creationId xmlns:a16="http://schemas.microsoft.com/office/drawing/2014/main" id="{75916821-48F6-615A-DBC8-43187D750696}"/>
              </a:ext>
            </a:extLst>
          </p:cNvPr>
          <p:cNvSpPr>
            <a:spLocks noChangeAspect="1"/>
          </p:cNvSpPr>
          <p:nvPr/>
        </p:nvSpPr>
        <p:spPr>
          <a:xfrm>
            <a:off x="8069229" y="-2"/>
            <a:ext cx="4153305" cy="3810001"/>
          </a:xfrm>
          <a:prstGeom prst="teardrop">
            <a:avLst/>
          </a:prstGeom>
          <a:blipFill dpi="0" rotWithShape="1">
            <a:blip r:embed="rId3"/>
            <a:srcRect/>
            <a:tile tx="-95250" ty="0" sx="100000" sy="100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550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 presetClass="entr" presetSubtype="3"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D6A7FE3-9873-8EB6-4434-ED91636ABB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C572F9-BBBE-54B4-7EE6-C2114D3AA3C0}"/>
              </a:ext>
            </a:extLst>
          </p:cNvPr>
          <p:cNvSpPr>
            <a:spLocks noGrp="1"/>
          </p:cNvSpPr>
          <p:nvPr>
            <p:ph type="title"/>
          </p:nvPr>
        </p:nvSpPr>
        <p:spPr>
          <a:xfrm>
            <a:off x="838200" y="365125"/>
            <a:ext cx="10972800" cy="1325563"/>
          </a:xfrm>
        </p:spPr>
        <p:txBody>
          <a:bodyPr>
            <a:normAutofit/>
          </a:bodyPr>
          <a:lstStyle/>
          <a:p>
            <a:r>
              <a:rPr lang="en-US" b="1" dirty="0">
                <a:solidFill>
                  <a:srgbClr val="1B3D6D"/>
                </a:solidFill>
              </a:rPr>
              <a:t>Tip #4</a:t>
            </a:r>
          </a:p>
        </p:txBody>
      </p:sp>
      <p:sp>
        <p:nvSpPr>
          <p:cNvPr id="5" name="Content Placeholder 4">
            <a:extLst>
              <a:ext uri="{FF2B5EF4-FFF2-40B4-BE49-F238E27FC236}">
                <a16:creationId xmlns:a16="http://schemas.microsoft.com/office/drawing/2014/main" id="{5B93970F-3F14-F4B4-17E7-3FF3FE474126}"/>
              </a:ext>
            </a:extLst>
          </p:cNvPr>
          <p:cNvSpPr>
            <a:spLocks noGrp="1"/>
          </p:cNvSpPr>
          <p:nvPr>
            <p:ph idx="1"/>
          </p:nvPr>
        </p:nvSpPr>
        <p:spPr>
          <a:xfrm>
            <a:off x="838200" y="1524000"/>
            <a:ext cx="11013747" cy="4343400"/>
          </a:xfrm>
        </p:spPr>
        <p:txBody>
          <a:bodyPr>
            <a:normAutofit/>
          </a:bodyPr>
          <a:lstStyle/>
          <a:p>
            <a:pPr marL="0" indent="0">
              <a:lnSpc>
                <a:spcPct val="110000"/>
              </a:lnSpc>
              <a:spcBef>
                <a:spcPts val="0"/>
              </a:spcBef>
              <a:buNone/>
            </a:pPr>
            <a:r>
              <a:rPr lang="en-US" sz="3000" dirty="0">
                <a:solidFill>
                  <a:schemeClr val="tx2">
                    <a:lumMod val="75000"/>
                  </a:schemeClr>
                </a:solidFill>
              </a:rPr>
              <a:t>Get letters from your family and friends stating, “</a:t>
            </a:r>
            <a:r>
              <a:rPr lang="en-US" sz="3000" b="1" i="1" dirty="0">
                <a:solidFill>
                  <a:schemeClr val="tx2">
                    <a:lumMod val="75000"/>
                  </a:schemeClr>
                </a:solidFill>
              </a:rPr>
              <a:t>how it is to live around you with your present condition</a:t>
            </a:r>
            <a:r>
              <a:rPr lang="en-US" sz="3000" dirty="0">
                <a:solidFill>
                  <a:schemeClr val="tx2">
                    <a:lumMod val="75000"/>
                  </a:schemeClr>
                </a:solidFill>
              </a:rPr>
              <a:t>”.    </a:t>
            </a:r>
          </a:p>
          <a:p>
            <a:pPr marL="0" indent="0">
              <a:lnSpc>
                <a:spcPct val="110000"/>
              </a:lnSpc>
              <a:spcBef>
                <a:spcPts val="0"/>
              </a:spcBef>
              <a:buNone/>
            </a:pPr>
            <a:r>
              <a:rPr lang="en-US" sz="3000" dirty="0">
                <a:solidFill>
                  <a:schemeClr val="tx2">
                    <a:lumMod val="75000"/>
                  </a:schemeClr>
                </a:solidFill>
              </a:rPr>
              <a:t>                                                                                                              </a:t>
            </a:r>
          </a:p>
          <a:p>
            <a:pPr marL="0" indent="0">
              <a:lnSpc>
                <a:spcPct val="110000"/>
              </a:lnSpc>
              <a:spcBef>
                <a:spcPts val="0"/>
              </a:spcBef>
              <a:buNone/>
            </a:pPr>
            <a:r>
              <a:rPr lang="en-US" sz="3000" dirty="0">
                <a:solidFill>
                  <a:schemeClr val="tx2">
                    <a:lumMod val="75000"/>
                  </a:schemeClr>
                </a:solidFill>
              </a:rPr>
              <a:t>At the end of the letter make sure this </a:t>
            </a:r>
          </a:p>
          <a:p>
            <a:pPr marL="0" indent="0">
              <a:lnSpc>
                <a:spcPct val="110000"/>
              </a:lnSpc>
              <a:spcBef>
                <a:spcPts val="0"/>
              </a:spcBef>
              <a:buNone/>
            </a:pPr>
            <a:r>
              <a:rPr lang="en-US" sz="3000" dirty="0">
                <a:solidFill>
                  <a:schemeClr val="tx2">
                    <a:lumMod val="75000"/>
                  </a:schemeClr>
                </a:solidFill>
              </a:rPr>
              <a:t>statement is written. </a:t>
            </a:r>
            <a:r>
              <a:rPr lang="en-US" sz="3000" b="1" dirty="0">
                <a:solidFill>
                  <a:srgbClr val="D72131"/>
                </a:solidFill>
              </a:rPr>
              <a:t>“I HEREBY CERTIFY </a:t>
            </a:r>
          </a:p>
          <a:p>
            <a:pPr marL="0" indent="0">
              <a:lnSpc>
                <a:spcPct val="110000"/>
              </a:lnSpc>
              <a:spcBef>
                <a:spcPts val="0"/>
              </a:spcBef>
              <a:buNone/>
            </a:pPr>
            <a:r>
              <a:rPr lang="en-US" sz="3000" b="1" dirty="0">
                <a:solidFill>
                  <a:srgbClr val="D72131"/>
                </a:solidFill>
              </a:rPr>
              <a:t>THAT THE INFORMATION I HAVE GIVEN IS </a:t>
            </a:r>
          </a:p>
          <a:p>
            <a:pPr marL="0" indent="0">
              <a:lnSpc>
                <a:spcPct val="110000"/>
              </a:lnSpc>
              <a:spcBef>
                <a:spcPts val="0"/>
              </a:spcBef>
              <a:buNone/>
            </a:pPr>
            <a:r>
              <a:rPr lang="en-US" sz="3000" b="1" dirty="0">
                <a:solidFill>
                  <a:srgbClr val="D72131"/>
                </a:solidFill>
              </a:rPr>
              <a:t>TRUE TO THE BEST OF MY KNOWLEDGE </a:t>
            </a:r>
          </a:p>
          <a:p>
            <a:pPr marL="0" indent="0">
              <a:lnSpc>
                <a:spcPct val="110000"/>
              </a:lnSpc>
              <a:spcBef>
                <a:spcPts val="0"/>
              </a:spcBef>
              <a:buNone/>
            </a:pPr>
            <a:r>
              <a:rPr lang="en-US" sz="3000" b="1" dirty="0">
                <a:solidFill>
                  <a:srgbClr val="D72131"/>
                </a:solidFill>
              </a:rPr>
              <a:t>AND BELIEF”</a:t>
            </a:r>
            <a:r>
              <a:rPr lang="en-US" sz="3000" dirty="0">
                <a:solidFill>
                  <a:schemeClr val="tx2">
                    <a:lumMod val="75000"/>
                  </a:schemeClr>
                </a:solidFill>
              </a:rPr>
              <a:t>. </a:t>
            </a:r>
          </a:p>
        </p:txBody>
      </p:sp>
      <p:sp>
        <p:nvSpPr>
          <p:cNvPr id="6" name="TextBox 5">
            <a:extLst>
              <a:ext uri="{FF2B5EF4-FFF2-40B4-BE49-F238E27FC236}">
                <a16:creationId xmlns:a16="http://schemas.microsoft.com/office/drawing/2014/main" id="{A207701D-0D0B-B7E2-64E4-E54648E90421}"/>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pic>
        <p:nvPicPr>
          <p:cNvPr id="7" name="Picture 6" descr="A page of a letter&#10;&#10;Description automatically generated">
            <a:extLst>
              <a:ext uri="{FF2B5EF4-FFF2-40B4-BE49-F238E27FC236}">
                <a16:creationId xmlns:a16="http://schemas.microsoft.com/office/drawing/2014/main" id="{B9EA7C87-E739-6233-614C-0D9CEED92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99844">
            <a:off x="8272968" y="2280872"/>
            <a:ext cx="2741903" cy="3531062"/>
          </a:xfrm>
          <a:prstGeom prst="rect">
            <a:avLst/>
          </a:prstGeom>
          <a:effectLst>
            <a:outerShdw blurRad="50800" dist="38100" dir="2700000" algn="tl" rotWithShape="0">
              <a:prstClr val="black">
                <a:alpha val="10000"/>
              </a:prstClr>
            </a:outerShdw>
          </a:effectLst>
        </p:spPr>
      </p:pic>
    </p:spTree>
    <p:extLst>
      <p:ext uri="{BB962C8B-B14F-4D97-AF65-F5344CB8AC3E}">
        <p14:creationId xmlns:p14="http://schemas.microsoft.com/office/powerpoint/2010/main" val="13025602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0911CBE-9ADB-F874-1DED-080E62401AA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B91FBB-F558-92A8-E93C-1C0C37A9D9D3}"/>
              </a:ext>
            </a:extLst>
          </p:cNvPr>
          <p:cNvSpPr>
            <a:spLocks noGrp="1"/>
          </p:cNvSpPr>
          <p:nvPr>
            <p:ph type="title"/>
          </p:nvPr>
        </p:nvSpPr>
        <p:spPr>
          <a:xfrm>
            <a:off x="838200" y="365125"/>
            <a:ext cx="10972800" cy="1325563"/>
          </a:xfrm>
        </p:spPr>
        <p:txBody>
          <a:bodyPr>
            <a:normAutofit/>
          </a:bodyPr>
          <a:lstStyle/>
          <a:p>
            <a:r>
              <a:rPr lang="en-US" b="1" dirty="0">
                <a:solidFill>
                  <a:srgbClr val="1B3D6D"/>
                </a:solidFill>
              </a:rPr>
              <a:t>Service-Connected Disability Compensation</a:t>
            </a:r>
          </a:p>
        </p:txBody>
      </p:sp>
      <p:sp>
        <p:nvSpPr>
          <p:cNvPr id="5" name="Content Placeholder 4">
            <a:extLst>
              <a:ext uri="{FF2B5EF4-FFF2-40B4-BE49-F238E27FC236}">
                <a16:creationId xmlns:a16="http://schemas.microsoft.com/office/drawing/2014/main" id="{36C76563-AF85-5821-1902-C442015DA1FE}"/>
              </a:ext>
            </a:extLst>
          </p:cNvPr>
          <p:cNvSpPr>
            <a:spLocks noGrp="1"/>
          </p:cNvSpPr>
          <p:nvPr>
            <p:ph idx="1"/>
          </p:nvPr>
        </p:nvSpPr>
        <p:spPr>
          <a:xfrm>
            <a:off x="838200" y="1524000"/>
            <a:ext cx="11013747" cy="4724400"/>
          </a:xfrm>
        </p:spPr>
        <p:txBody>
          <a:bodyPr>
            <a:normAutofit fontScale="92500"/>
          </a:bodyPr>
          <a:lstStyle/>
          <a:p>
            <a:pPr>
              <a:lnSpc>
                <a:spcPct val="110000"/>
              </a:lnSpc>
              <a:spcBef>
                <a:spcPts val="0"/>
              </a:spcBef>
              <a:spcAft>
                <a:spcPts val="1200"/>
              </a:spcAft>
            </a:pPr>
            <a:r>
              <a:rPr lang="en-US" sz="3000" dirty="0">
                <a:solidFill>
                  <a:schemeClr val="tx2">
                    <a:lumMod val="75000"/>
                  </a:schemeClr>
                </a:solidFill>
              </a:rPr>
              <a:t>Disability Compensation is a monetary pay to veterans who are disabled by an injury, illness incurred or aggravated during active military service. </a:t>
            </a:r>
          </a:p>
          <a:p>
            <a:pPr>
              <a:lnSpc>
                <a:spcPct val="110000"/>
              </a:lnSpc>
              <a:spcBef>
                <a:spcPts val="0"/>
              </a:spcBef>
              <a:spcAft>
                <a:spcPts val="1200"/>
              </a:spcAft>
            </a:pPr>
            <a:r>
              <a:rPr lang="en-US" sz="3000" dirty="0">
                <a:solidFill>
                  <a:schemeClr val="tx2">
                    <a:lumMod val="75000"/>
                  </a:schemeClr>
                </a:solidFill>
              </a:rPr>
              <a:t>These disabilities are considered to be service – connected. </a:t>
            </a:r>
          </a:p>
          <a:p>
            <a:pPr>
              <a:lnSpc>
                <a:spcPct val="110000"/>
              </a:lnSpc>
              <a:spcBef>
                <a:spcPts val="0"/>
              </a:spcBef>
              <a:spcAft>
                <a:spcPts val="1200"/>
              </a:spcAft>
            </a:pPr>
            <a:r>
              <a:rPr lang="en-US" sz="3000" dirty="0">
                <a:solidFill>
                  <a:schemeClr val="tx2">
                    <a:lumMod val="75000"/>
                  </a:schemeClr>
                </a:solidFill>
              </a:rPr>
              <a:t>Disability compensation varies with degree of disability and the number of veteran’s dependents and is paid monthly. </a:t>
            </a:r>
          </a:p>
          <a:p>
            <a:pPr>
              <a:lnSpc>
                <a:spcPct val="110000"/>
              </a:lnSpc>
              <a:spcBef>
                <a:spcPts val="0"/>
              </a:spcBef>
              <a:spcAft>
                <a:spcPts val="1200"/>
              </a:spcAft>
            </a:pPr>
            <a:r>
              <a:rPr lang="en-US" sz="3000" dirty="0">
                <a:solidFill>
                  <a:schemeClr val="tx2">
                    <a:lumMod val="75000"/>
                  </a:schemeClr>
                </a:solidFill>
              </a:rPr>
              <a:t>Veterans with certain severe disabilities may be eligible for additional special monthly compensation. </a:t>
            </a:r>
          </a:p>
          <a:p>
            <a:pPr>
              <a:lnSpc>
                <a:spcPct val="110000"/>
              </a:lnSpc>
              <a:spcBef>
                <a:spcPts val="0"/>
              </a:spcBef>
              <a:spcAft>
                <a:spcPts val="1200"/>
              </a:spcAft>
            </a:pPr>
            <a:r>
              <a:rPr lang="en-US" sz="3000" b="1" dirty="0">
                <a:solidFill>
                  <a:srgbClr val="D72131"/>
                </a:solidFill>
              </a:rPr>
              <a:t>Service-Connected Disability Compensation is Tax Free</a:t>
            </a:r>
          </a:p>
        </p:txBody>
      </p:sp>
      <p:sp>
        <p:nvSpPr>
          <p:cNvPr id="6" name="TextBox 5">
            <a:extLst>
              <a:ext uri="{FF2B5EF4-FFF2-40B4-BE49-F238E27FC236}">
                <a16:creationId xmlns:a16="http://schemas.microsoft.com/office/drawing/2014/main" id="{B28745E7-E840-FAEE-FF02-A87CF5196CEF}"/>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Tree>
    <p:extLst>
      <p:ext uri="{BB962C8B-B14F-4D97-AF65-F5344CB8AC3E}">
        <p14:creationId xmlns:p14="http://schemas.microsoft.com/office/powerpoint/2010/main" val="26624566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ACD8EC5-1B06-C9B8-0945-F3522B5FF9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B1131B-5350-AA4C-7743-45E7AB2DA48B}"/>
              </a:ext>
            </a:extLst>
          </p:cNvPr>
          <p:cNvSpPr>
            <a:spLocks noGrp="1"/>
          </p:cNvSpPr>
          <p:nvPr>
            <p:ph type="title"/>
          </p:nvPr>
        </p:nvSpPr>
        <p:spPr>
          <a:xfrm>
            <a:off x="838200" y="365125"/>
            <a:ext cx="10972800" cy="1325563"/>
          </a:xfrm>
        </p:spPr>
        <p:txBody>
          <a:bodyPr>
            <a:normAutofit/>
          </a:bodyPr>
          <a:lstStyle/>
          <a:p>
            <a:r>
              <a:rPr lang="en-US" b="1" dirty="0">
                <a:solidFill>
                  <a:srgbClr val="1B3D6D"/>
                </a:solidFill>
              </a:rPr>
              <a:t>2025 VA Disability Compensation Rates</a:t>
            </a:r>
          </a:p>
        </p:txBody>
      </p:sp>
      <p:sp>
        <p:nvSpPr>
          <p:cNvPr id="6" name="TextBox 5">
            <a:extLst>
              <a:ext uri="{FF2B5EF4-FFF2-40B4-BE49-F238E27FC236}">
                <a16:creationId xmlns:a16="http://schemas.microsoft.com/office/drawing/2014/main" id="{0FACDF65-0516-880E-505E-E08053710BC1}"/>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graphicFrame>
        <p:nvGraphicFramePr>
          <p:cNvPr id="7" name="Content Placeholder 6">
            <a:extLst>
              <a:ext uri="{FF2B5EF4-FFF2-40B4-BE49-F238E27FC236}">
                <a16:creationId xmlns:a16="http://schemas.microsoft.com/office/drawing/2014/main" id="{9ADFAEE6-51EA-29B5-3EB5-CE0F56B0EE5D}"/>
              </a:ext>
            </a:extLst>
          </p:cNvPr>
          <p:cNvGraphicFramePr>
            <a:graphicFrameLocks noGrp="1"/>
          </p:cNvGraphicFramePr>
          <p:nvPr>
            <p:ph idx="1"/>
            <p:extLst>
              <p:ext uri="{D42A27DB-BD31-4B8C-83A1-F6EECF244321}">
                <p14:modId xmlns:p14="http://schemas.microsoft.com/office/powerpoint/2010/main" val="3025434889"/>
              </p:ext>
            </p:extLst>
          </p:nvPr>
        </p:nvGraphicFramePr>
        <p:xfrm>
          <a:off x="838200" y="1524000"/>
          <a:ext cx="10965637" cy="4439920"/>
        </p:xfrm>
        <a:graphic>
          <a:graphicData uri="http://schemas.openxmlformats.org/drawingml/2006/table">
            <a:tbl>
              <a:tblPr firstRow="1" bandRow="1">
                <a:tableStyleId>{5C22544A-7EE6-4342-B048-85BDC9FD1C3A}</a:tableStyleId>
              </a:tblPr>
              <a:tblGrid>
                <a:gridCol w="746443">
                  <a:extLst>
                    <a:ext uri="{9D8B030D-6E8A-4147-A177-3AD203B41FA5}">
                      <a16:colId xmlns:a16="http://schemas.microsoft.com/office/drawing/2014/main" val="4197819483"/>
                    </a:ext>
                  </a:extLst>
                </a:gridCol>
                <a:gridCol w="1703199">
                  <a:extLst>
                    <a:ext uri="{9D8B030D-6E8A-4147-A177-3AD203B41FA5}">
                      <a16:colId xmlns:a16="http://schemas.microsoft.com/office/drawing/2014/main" val="3736380318"/>
                    </a:ext>
                  </a:extLst>
                </a:gridCol>
                <a:gridCol w="1703199">
                  <a:extLst>
                    <a:ext uri="{9D8B030D-6E8A-4147-A177-3AD203B41FA5}">
                      <a16:colId xmlns:a16="http://schemas.microsoft.com/office/drawing/2014/main" val="1896036751"/>
                    </a:ext>
                  </a:extLst>
                </a:gridCol>
                <a:gridCol w="1703199">
                  <a:extLst>
                    <a:ext uri="{9D8B030D-6E8A-4147-A177-3AD203B41FA5}">
                      <a16:colId xmlns:a16="http://schemas.microsoft.com/office/drawing/2014/main" val="3263797977"/>
                    </a:ext>
                  </a:extLst>
                </a:gridCol>
                <a:gridCol w="1703199">
                  <a:extLst>
                    <a:ext uri="{9D8B030D-6E8A-4147-A177-3AD203B41FA5}">
                      <a16:colId xmlns:a16="http://schemas.microsoft.com/office/drawing/2014/main" val="1367018148"/>
                    </a:ext>
                  </a:extLst>
                </a:gridCol>
                <a:gridCol w="1703199">
                  <a:extLst>
                    <a:ext uri="{9D8B030D-6E8A-4147-A177-3AD203B41FA5}">
                      <a16:colId xmlns:a16="http://schemas.microsoft.com/office/drawing/2014/main" val="255232461"/>
                    </a:ext>
                  </a:extLst>
                </a:gridCol>
                <a:gridCol w="1703199">
                  <a:extLst>
                    <a:ext uri="{9D8B030D-6E8A-4147-A177-3AD203B41FA5}">
                      <a16:colId xmlns:a16="http://schemas.microsoft.com/office/drawing/2014/main" val="283854001"/>
                    </a:ext>
                  </a:extLst>
                </a:gridCol>
              </a:tblGrid>
              <a:tr h="370840">
                <a:tc>
                  <a:txBody>
                    <a:bodyPr/>
                    <a:lstStyle/>
                    <a:p>
                      <a:pPr algn="ctr"/>
                      <a:r>
                        <a:rPr lang="en-US" sz="2000" dirty="0"/>
                        <a:t>%</a:t>
                      </a:r>
                    </a:p>
                  </a:txBody>
                  <a:tcPr anchor="ctr"/>
                </a:tc>
                <a:tc>
                  <a:txBody>
                    <a:bodyPr/>
                    <a:lstStyle/>
                    <a:p>
                      <a:pPr algn="ctr"/>
                      <a:r>
                        <a:rPr lang="en-US" sz="1400" dirty="0"/>
                        <a:t>VETERAN</a:t>
                      </a:r>
                    </a:p>
                  </a:txBody>
                  <a:tcPr anchor="ctr"/>
                </a:tc>
                <a:tc>
                  <a:txBody>
                    <a:bodyPr/>
                    <a:lstStyle/>
                    <a:p>
                      <a:pPr algn="ctr"/>
                      <a:r>
                        <a:rPr lang="en-US" sz="1400" dirty="0"/>
                        <a:t>W/SPOUSE</a:t>
                      </a:r>
                    </a:p>
                  </a:txBody>
                  <a:tcPr anchor="ctr"/>
                </a:tc>
                <a:tc>
                  <a:txBody>
                    <a:bodyPr/>
                    <a:lstStyle/>
                    <a:p>
                      <a:pPr algn="ctr"/>
                      <a:r>
                        <a:rPr lang="en-US" sz="1400" dirty="0"/>
                        <a:t>VET</a:t>
                      </a:r>
                      <a:r>
                        <a:rPr lang="en-US" sz="1400" baseline="0" dirty="0"/>
                        <a:t> + SPOUSE &amp; CHILD</a:t>
                      </a:r>
                      <a:endParaRPr lang="en-US" sz="1400" dirty="0"/>
                    </a:p>
                  </a:txBody>
                  <a:tcPr anchor="ctr"/>
                </a:tc>
                <a:tc>
                  <a:txBody>
                    <a:bodyPr/>
                    <a:lstStyle/>
                    <a:p>
                      <a:pPr algn="ctr"/>
                      <a:r>
                        <a:rPr lang="en-US" sz="1400" dirty="0"/>
                        <a:t>VETERAN W/ CHILD</a:t>
                      </a:r>
                    </a:p>
                  </a:txBody>
                  <a:tcPr anchor="ctr"/>
                </a:tc>
                <a:tc>
                  <a:txBody>
                    <a:bodyPr/>
                    <a:lstStyle/>
                    <a:p>
                      <a:pPr algn="ctr"/>
                      <a:r>
                        <a:rPr lang="en-US" sz="1400" dirty="0"/>
                        <a:t>ADDITIONAL CHILDREN UNDER 18</a:t>
                      </a:r>
                    </a:p>
                  </a:txBody>
                  <a:tcPr anchor="ctr"/>
                </a:tc>
                <a:tc>
                  <a:txBody>
                    <a:bodyPr/>
                    <a:lstStyle/>
                    <a:p>
                      <a:pPr algn="ctr"/>
                      <a:r>
                        <a:rPr lang="en-US" sz="1400" dirty="0"/>
                        <a:t>OVER 18/IN SCHOOL</a:t>
                      </a:r>
                    </a:p>
                  </a:txBody>
                  <a:tcPr anchor="ctr"/>
                </a:tc>
                <a:extLst>
                  <a:ext uri="{0D108BD9-81ED-4DB2-BD59-A6C34878D82A}">
                    <a16:rowId xmlns:a16="http://schemas.microsoft.com/office/drawing/2014/main" val="1676191270"/>
                  </a:ext>
                </a:extLst>
              </a:tr>
              <a:tr h="370840">
                <a:tc>
                  <a:txBody>
                    <a:bodyPr/>
                    <a:lstStyle/>
                    <a:p>
                      <a:r>
                        <a:rPr lang="en-US" dirty="0"/>
                        <a:t>10%</a:t>
                      </a:r>
                    </a:p>
                  </a:txBody>
                  <a:tcPr/>
                </a:tc>
                <a:tc>
                  <a:txBody>
                    <a:bodyPr/>
                    <a:lstStyle/>
                    <a:p>
                      <a:r>
                        <a:rPr lang="en-US" dirty="0"/>
                        <a:t>$175.51</a:t>
                      </a:r>
                    </a:p>
                  </a:txBody>
                  <a:tcPr/>
                </a:tc>
                <a:tc>
                  <a:txBody>
                    <a:bodyPr/>
                    <a:lstStyle/>
                    <a:p>
                      <a:r>
                        <a:rPr lang="en-US" dirty="0"/>
                        <a:t>$175.51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$175.51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$175.51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$175.51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$175.51</a:t>
                      </a:r>
                    </a:p>
                  </a:txBody>
                  <a:tcPr/>
                </a:tc>
                <a:extLst>
                  <a:ext uri="{0D108BD9-81ED-4DB2-BD59-A6C34878D82A}">
                    <a16:rowId xmlns:a16="http://schemas.microsoft.com/office/drawing/2014/main" val="2010528135"/>
                  </a:ext>
                </a:extLst>
              </a:tr>
              <a:tr h="370840">
                <a:tc>
                  <a:txBody>
                    <a:bodyPr/>
                    <a:lstStyle/>
                    <a:p>
                      <a:r>
                        <a:rPr lang="en-US" dirty="0"/>
                        <a:t>20%</a:t>
                      </a:r>
                    </a:p>
                  </a:txBody>
                  <a:tcPr/>
                </a:tc>
                <a:tc>
                  <a:txBody>
                    <a:bodyPr/>
                    <a:lstStyle/>
                    <a:p>
                      <a:r>
                        <a:rPr lang="en-US" dirty="0"/>
                        <a:t>$346.95</a:t>
                      </a:r>
                    </a:p>
                  </a:txBody>
                  <a:tcPr/>
                </a:tc>
                <a:tc>
                  <a:txBody>
                    <a:bodyPr/>
                    <a:lstStyle/>
                    <a:p>
                      <a:r>
                        <a:rPr lang="en-US" dirty="0"/>
                        <a:t>$346.95</a:t>
                      </a:r>
                    </a:p>
                  </a:txBody>
                  <a:tcPr/>
                </a:tc>
                <a:tc>
                  <a:txBody>
                    <a:bodyPr/>
                    <a:lstStyle/>
                    <a:p>
                      <a:r>
                        <a:rPr lang="en-US" dirty="0"/>
                        <a:t>$346.95</a:t>
                      </a:r>
                    </a:p>
                  </a:txBody>
                  <a:tcPr/>
                </a:tc>
                <a:tc>
                  <a:txBody>
                    <a:bodyPr/>
                    <a:lstStyle/>
                    <a:p>
                      <a:r>
                        <a:rPr lang="en-US" dirty="0"/>
                        <a:t>$346.95</a:t>
                      </a:r>
                    </a:p>
                  </a:txBody>
                  <a:tcPr/>
                </a:tc>
                <a:tc>
                  <a:txBody>
                    <a:bodyPr/>
                    <a:lstStyle/>
                    <a:p>
                      <a:r>
                        <a:rPr lang="en-US" dirty="0"/>
                        <a:t>$346.95</a:t>
                      </a:r>
                    </a:p>
                  </a:txBody>
                  <a:tcPr/>
                </a:tc>
                <a:tc>
                  <a:txBody>
                    <a:bodyPr/>
                    <a:lstStyle/>
                    <a:p>
                      <a:r>
                        <a:rPr lang="en-US" dirty="0"/>
                        <a:t>$346.95</a:t>
                      </a:r>
                    </a:p>
                  </a:txBody>
                  <a:tcPr/>
                </a:tc>
                <a:extLst>
                  <a:ext uri="{0D108BD9-81ED-4DB2-BD59-A6C34878D82A}">
                    <a16:rowId xmlns:a16="http://schemas.microsoft.com/office/drawing/2014/main" val="2475933171"/>
                  </a:ext>
                </a:extLst>
              </a:tr>
              <a:tr h="370840">
                <a:tc>
                  <a:txBody>
                    <a:bodyPr/>
                    <a:lstStyle/>
                    <a:p>
                      <a:r>
                        <a:rPr lang="en-US" dirty="0"/>
                        <a:t>30%</a:t>
                      </a:r>
                    </a:p>
                  </a:txBody>
                  <a:tcPr/>
                </a:tc>
                <a:tc>
                  <a:txBody>
                    <a:bodyPr/>
                    <a:lstStyle/>
                    <a:p>
                      <a:r>
                        <a:rPr lang="en-US" dirty="0"/>
                        <a:t>$538.10</a:t>
                      </a:r>
                    </a:p>
                  </a:txBody>
                  <a:tcPr/>
                </a:tc>
                <a:tc>
                  <a:txBody>
                    <a:bodyPr/>
                    <a:lstStyle/>
                    <a:p>
                      <a:r>
                        <a:rPr lang="en-US" dirty="0"/>
                        <a:t>$601.73</a:t>
                      </a:r>
                    </a:p>
                  </a:txBody>
                  <a:tcPr/>
                </a:tc>
                <a:tc>
                  <a:txBody>
                    <a:bodyPr/>
                    <a:lstStyle/>
                    <a:p>
                      <a:r>
                        <a:rPr lang="en-US" dirty="0"/>
                        <a:t>$648.94</a:t>
                      </a:r>
                    </a:p>
                  </a:txBody>
                  <a:tcPr/>
                </a:tc>
                <a:tc>
                  <a:txBody>
                    <a:bodyPr/>
                    <a:lstStyle/>
                    <a:p>
                      <a:r>
                        <a:rPr lang="en-US" dirty="0"/>
                        <a:t>$580.18</a:t>
                      </a:r>
                    </a:p>
                  </a:txBody>
                  <a:tcPr/>
                </a:tc>
                <a:tc>
                  <a:txBody>
                    <a:bodyPr/>
                    <a:lstStyle/>
                    <a:p>
                      <a:r>
                        <a:rPr lang="en-US" dirty="0"/>
                        <a:t>ADD $31.82</a:t>
                      </a:r>
                    </a:p>
                  </a:txBody>
                  <a:tcPr/>
                </a:tc>
                <a:tc>
                  <a:txBody>
                    <a:bodyPr/>
                    <a:lstStyle/>
                    <a:p>
                      <a:r>
                        <a:rPr lang="en-US" dirty="0"/>
                        <a:t>ADD $102.63</a:t>
                      </a:r>
                    </a:p>
                  </a:txBody>
                  <a:tcPr/>
                </a:tc>
                <a:extLst>
                  <a:ext uri="{0D108BD9-81ED-4DB2-BD59-A6C34878D82A}">
                    <a16:rowId xmlns:a16="http://schemas.microsoft.com/office/drawing/2014/main" val="3222146396"/>
                  </a:ext>
                </a:extLst>
              </a:tr>
              <a:tr h="370840">
                <a:tc>
                  <a:txBody>
                    <a:bodyPr/>
                    <a:lstStyle/>
                    <a:p>
                      <a:r>
                        <a:rPr lang="en-US" dirty="0"/>
                        <a:t>40%</a:t>
                      </a:r>
                    </a:p>
                  </a:txBody>
                  <a:tcPr/>
                </a:tc>
                <a:tc>
                  <a:txBody>
                    <a:bodyPr/>
                    <a:lstStyle/>
                    <a:p>
                      <a:r>
                        <a:rPr lang="en-US" dirty="0"/>
                        <a:t>$775.14</a:t>
                      </a:r>
                    </a:p>
                  </a:txBody>
                  <a:tcPr/>
                </a:tc>
                <a:tc>
                  <a:txBody>
                    <a:bodyPr/>
                    <a:lstStyle/>
                    <a:p>
                      <a:r>
                        <a:rPr lang="en-US" dirty="0"/>
                        <a:t>$860.33</a:t>
                      </a:r>
                    </a:p>
                  </a:txBody>
                  <a:tcPr/>
                </a:tc>
                <a:tc>
                  <a:txBody>
                    <a:bodyPr/>
                    <a:lstStyle/>
                    <a:p>
                      <a:r>
                        <a:rPr lang="en-US" dirty="0"/>
                        <a:t>$922.93</a:t>
                      </a:r>
                    </a:p>
                  </a:txBody>
                  <a:tcPr/>
                </a:tc>
                <a:tc>
                  <a:txBody>
                    <a:bodyPr/>
                    <a:lstStyle/>
                    <a:p>
                      <a:r>
                        <a:rPr lang="en-US" dirty="0"/>
                        <a:t>$831.59</a:t>
                      </a:r>
                    </a:p>
                  </a:txBody>
                  <a:tcPr/>
                </a:tc>
                <a:tc>
                  <a:txBody>
                    <a:bodyPr/>
                    <a:lstStyle/>
                    <a:p>
                      <a:r>
                        <a:rPr lang="en-US" dirty="0"/>
                        <a:t>ADD $42.08</a:t>
                      </a:r>
                    </a:p>
                  </a:txBody>
                  <a:tcPr/>
                </a:tc>
                <a:tc>
                  <a:txBody>
                    <a:bodyPr/>
                    <a:lstStyle/>
                    <a:p>
                      <a:r>
                        <a:rPr lang="en-US" dirty="0"/>
                        <a:t>ADD $136.50</a:t>
                      </a:r>
                    </a:p>
                  </a:txBody>
                  <a:tcPr/>
                </a:tc>
                <a:extLst>
                  <a:ext uri="{0D108BD9-81ED-4DB2-BD59-A6C34878D82A}">
                    <a16:rowId xmlns:a16="http://schemas.microsoft.com/office/drawing/2014/main" val="619253802"/>
                  </a:ext>
                </a:extLst>
              </a:tr>
              <a:tr h="370840">
                <a:tc>
                  <a:txBody>
                    <a:bodyPr/>
                    <a:lstStyle/>
                    <a:p>
                      <a:r>
                        <a:rPr lang="en-US" dirty="0"/>
                        <a:t>50%</a:t>
                      </a:r>
                    </a:p>
                  </a:txBody>
                  <a:tcPr/>
                </a:tc>
                <a:tc>
                  <a:txBody>
                    <a:bodyPr/>
                    <a:lstStyle/>
                    <a:p>
                      <a:r>
                        <a:rPr lang="en-US" dirty="0"/>
                        <a:t>$1,103.44</a:t>
                      </a:r>
                    </a:p>
                  </a:txBody>
                  <a:tcPr/>
                </a:tc>
                <a:tc>
                  <a:txBody>
                    <a:bodyPr/>
                    <a:lstStyle/>
                    <a:p>
                      <a:r>
                        <a:rPr lang="en-US" dirty="0"/>
                        <a:t>$1,210.17</a:t>
                      </a:r>
                    </a:p>
                  </a:txBody>
                  <a:tcPr/>
                </a:tc>
                <a:tc>
                  <a:txBody>
                    <a:bodyPr/>
                    <a:lstStyle/>
                    <a:p>
                      <a:r>
                        <a:rPr lang="en-US" dirty="0"/>
                        <a:t>$1,288.17</a:t>
                      </a:r>
                    </a:p>
                  </a:txBody>
                  <a:tcPr/>
                </a:tc>
                <a:tc>
                  <a:txBody>
                    <a:bodyPr/>
                    <a:lstStyle/>
                    <a:p>
                      <a:r>
                        <a:rPr lang="en-US" dirty="0"/>
                        <a:t>$1,174.25</a:t>
                      </a:r>
                    </a:p>
                  </a:txBody>
                  <a:tcPr/>
                </a:tc>
                <a:tc>
                  <a:txBody>
                    <a:bodyPr/>
                    <a:lstStyle/>
                    <a:p>
                      <a:r>
                        <a:rPr lang="en-US" dirty="0"/>
                        <a:t>ADD $52.34</a:t>
                      </a:r>
                    </a:p>
                  </a:txBody>
                  <a:tcPr/>
                </a:tc>
                <a:tc>
                  <a:txBody>
                    <a:bodyPr/>
                    <a:lstStyle/>
                    <a:p>
                      <a:r>
                        <a:rPr lang="en-US" dirty="0"/>
                        <a:t>ADD $171.39</a:t>
                      </a:r>
                    </a:p>
                  </a:txBody>
                  <a:tcPr/>
                </a:tc>
                <a:extLst>
                  <a:ext uri="{0D108BD9-81ED-4DB2-BD59-A6C34878D82A}">
                    <a16:rowId xmlns:a16="http://schemas.microsoft.com/office/drawing/2014/main" val="1122964259"/>
                  </a:ext>
                </a:extLst>
              </a:tr>
              <a:tr h="370840">
                <a:tc>
                  <a:txBody>
                    <a:bodyPr/>
                    <a:lstStyle/>
                    <a:p>
                      <a:r>
                        <a:rPr lang="en-US" dirty="0"/>
                        <a:t>60%</a:t>
                      </a:r>
                    </a:p>
                  </a:txBody>
                  <a:tcPr/>
                </a:tc>
                <a:tc>
                  <a:txBody>
                    <a:bodyPr/>
                    <a:lstStyle/>
                    <a:p>
                      <a:r>
                        <a:rPr lang="en-US" dirty="0"/>
                        <a:t>$1,397.70</a:t>
                      </a:r>
                    </a:p>
                  </a:txBody>
                  <a:tcPr/>
                </a:tc>
                <a:tc>
                  <a:txBody>
                    <a:bodyPr/>
                    <a:lstStyle/>
                    <a:p>
                      <a:r>
                        <a:rPr lang="en-US" dirty="0"/>
                        <a:t>$1,525.98</a:t>
                      </a:r>
                    </a:p>
                  </a:txBody>
                  <a:tcPr/>
                </a:tc>
                <a:tc>
                  <a:txBody>
                    <a:bodyPr/>
                    <a:lstStyle/>
                    <a:p>
                      <a:r>
                        <a:rPr lang="en-US" dirty="0"/>
                        <a:t>$1,619.38</a:t>
                      </a:r>
                    </a:p>
                  </a:txBody>
                  <a:tcPr/>
                </a:tc>
                <a:tc>
                  <a:txBody>
                    <a:bodyPr/>
                    <a:lstStyle/>
                    <a:p>
                      <a:r>
                        <a:rPr lang="en-US" dirty="0"/>
                        <a:t>$1,482.88</a:t>
                      </a:r>
                    </a:p>
                  </a:txBody>
                  <a:tcPr/>
                </a:tc>
                <a:tc>
                  <a:txBody>
                    <a:bodyPr/>
                    <a:lstStyle/>
                    <a:p>
                      <a:r>
                        <a:rPr lang="en-US" dirty="0"/>
                        <a:t>ADD $63.63</a:t>
                      </a:r>
                    </a:p>
                  </a:txBody>
                  <a:tcPr/>
                </a:tc>
                <a:tc>
                  <a:txBody>
                    <a:bodyPr/>
                    <a:lstStyle/>
                    <a:p>
                      <a:r>
                        <a:rPr lang="en-US" dirty="0"/>
                        <a:t>ADD $205.26</a:t>
                      </a:r>
                    </a:p>
                  </a:txBody>
                  <a:tcPr/>
                </a:tc>
                <a:extLst>
                  <a:ext uri="{0D108BD9-81ED-4DB2-BD59-A6C34878D82A}">
                    <a16:rowId xmlns:a16="http://schemas.microsoft.com/office/drawing/2014/main" val="170263425"/>
                  </a:ext>
                </a:extLst>
              </a:tr>
              <a:tr h="370840">
                <a:tc>
                  <a:txBody>
                    <a:bodyPr/>
                    <a:lstStyle/>
                    <a:p>
                      <a:r>
                        <a:rPr lang="en-US" dirty="0"/>
                        <a:t>70%</a:t>
                      </a:r>
                    </a:p>
                  </a:txBody>
                  <a:tcPr/>
                </a:tc>
                <a:tc>
                  <a:txBody>
                    <a:bodyPr/>
                    <a:lstStyle/>
                    <a:p>
                      <a:r>
                        <a:rPr lang="en-US" dirty="0"/>
                        <a:t>$1,761.42</a:t>
                      </a:r>
                    </a:p>
                  </a:txBody>
                  <a:tcPr/>
                </a:tc>
                <a:tc>
                  <a:txBody>
                    <a:bodyPr/>
                    <a:lstStyle/>
                    <a:p>
                      <a:r>
                        <a:rPr lang="en-US" dirty="0"/>
                        <a:t>$1,910.23</a:t>
                      </a:r>
                    </a:p>
                  </a:txBody>
                  <a:tcPr/>
                </a:tc>
                <a:tc>
                  <a:txBody>
                    <a:bodyPr/>
                    <a:lstStyle/>
                    <a:p>
                      <a:r>
                        <a:rPr lang="en-US" dirty="0"/>
                        <a:t>$2,020.05</a:t>
                      </a:r>
                    </a:p>
                  </a:txBody>
                  <a:tcPr/>
                </a:tc>
                <a:tc>
                  <a:txBody>
                    <a:bodyPr/>
                    <a:lstStyle/>
                    <a:p>
                      <a:r>
                        <a:rPr lang="en-US" dirty="0"/>
                        <a:t>$1,860.97</a:t>
                      </a:r>
                    </a:p>
                  </a:txBody>
                  <a:tcPr/>
                </a:tc>
                <a:tc>
                  <a:txBody>
                    <a:bodyPr/>
                    <a:lstStyle/>
                    <a:p>
                      <a:r>
                        <a:rPr lang="en-US" dirty="0"/>
                        <a:t>ADD $73.89</a:t>
                      </a:r>
                    </a:p>
                  </a:txBody>
                  <a:tcPr/>
                </a:tc>
                <a:tc>
                  <a:txBody>
                    <a:bodyPr/>
                    <a:lstStyle/>
                    <a:p>
                      <a:r>
                        <a:rPr lang="en-US" dirty="0"/>
                        <a:t>ADD $240.15</a:t>
                      </a:r>
                    </a:p>
                  </a:txBody>
                  <a:tcPr/>
                </a:tc>
                <a:extLst>
                  <a:ext uri="{0D108BD9-81ED-4DB2-BD59-A6C34878D82A}">
                    <a16:rowId xmlns:a16="http://schemas.microsoft.com/office/drawing/2014/main" val="1872191402"/>
                  </a:ext>
                </a:extLst>
              </a:tr>
              <a:tr h="370840">
                <a:tc>
                  <a:txBody>
                    <a:bodyPr/>
                    <a:lstStyle/>
                    <a:p>
                      <a:r>
                        <a:rPr lang="en-US" dirty="0"/>
                        <a:t>80%</a:t>
                      </a:r>
                    </a:p>
                  </a:txBody>
                  <a:tcPr/>
                </a:tc>
                <a:tc>
                  <a:txBody>
                    <a:bodyPr/>
                    <a:lstStyle/>
                    <a:p>
                      <a:r>
                        <a:rPr lang="en-US" dirty="0"/>
                        <a:t>$2,047.48</a:t>
                      </a:r>
                    </a:p>
                  </a:txBody>
                  <a:tcPr/>
                </a:tc>
                <a:tc>
                  <a:txBody>
                    <a:bodyPr/>
                    <a:lstStyle/>
                    <a:p>
                      <a:r>
                        <a:rPr lang="en-US" dirty="0"/>
                        <a:t>$2,217.84</a:t>
                      </a:r>
                    </a:p>
                  </a:txBody>
                  <a:tcPr/>
                </a:tc>
                <a:tc>
                  <a:txBody>
                    <a:bodyPr/>
                    <a:lstStyle/>
                    <a:p>
                      <a:r>
                        <a:rPr lang="en-US" dirty="0"/>
                        <a:t>$2,343.05</a:t>
                      </a:r>
                    </a:p>
                  </a:txBody>
                  <a:tcPr/>
                </a:tc>
                <a:tc>
                  <a:txBody>
                    <a:bodyPr/>
                    <a:lstStyle/>
                    <a:p>
                      <a:r>
                        <a:rPr lang="en-US" dirty="0"/>
                        <a:t>$2,161.40</a:t>
                      </a:r>
                    </a:p>
                  </a:txBody>
                  <a:tcPr/>
                </a:tc>
                <a:tc>
                  <a:txBody>
                    <a:bodyPr/>
                    <a:lstStyle/>
                    <a:p>
                      <a:r>
                        <a:rPr lang="en-US" dirty="0"/>
                        <a:t>ADD $84.16</a:t>
                      </a:r>
                    </a:p>
                  </a:txBody>
                  <a:tcPr/>
                </a:tc>
                <a:tc>
                  <a:txBody>
                    <a:bodyPr/>
                    <a:lstStyle/>
                    <a:p>
                      <a:r>
                        <a:rPr lang="en-US" dirty="0"/>
                        <a:t>ADD $274.02</a:t>
                      </a:r>
                    </a:p>
                  </a:txBody>
                  <a:tcPr/>
                </a:tc>
                <a:extLst>
                  <a:ext uri="{0D108BD9-81ED-4DB2-BD59-A6C34878D82A}">
                    <a16:rowId xmlns:a16="http://schemas.microsoft.com/office/drawing/2014/main" val="1780165684"/>
                  </a:ext>
                </a:extLst>
              </a:tr>
              <a:tr h="370840">
                <a:tc>
                  <a:txBody>
                    <a:bodyPr/>
                    <a:lstStyle/>
                    <a:p>
                      <a:r>
                        <a:rPr lang="en-US" dirty="0"/>
                        <a:t>90%</a:t>
                      </a:r>
                    </a:p>
                  </a:txBody>
                  <a:tcPr/>
                </a:tc>
                <a:tc>
                  <a:txBody>
                    <a:bodyPr/>
                    <a:lstStyle/>
                    <a:p>
                      <a:r>
                        <a:rPr lang="en-US" dirty="0"/>
                        <a:t>$2,300.87</a:t>
                      </a:r>
                    </a:p>
                  </a:txBody>
                  <a:tcPr/>
                </a:tc>
                <a:tc>
                  <a:txBody>
                    <a:bodyPr/>
                    <a:lstStyle/>
                    <a:p>
                      <a:r>
                        <a:rPr lang="en-US" dirty="0"/>
                        <a:t>$2,492.79</a:t>
                      </a:r>
                    </a:p>
                  </a:txBody>
                  <a:tcPr/>
                </a:tc>
                <a:tc>
                  <a:txBody>
                    <a:bodyPr/>
                    <a:lstStyle/>
                    <a:p>
                      <a:r>
                        <a:rPr lang="en-US" dirty="0"/>
                        <a:t>$2,633.39</a:t>
                      </a:r>
                    </a:p>
                  </a:txBody>
                  <a:tcPr/>
                </a:tc>
                <a:tc>
                  <a:txBody>
                    <a:bodyPr/>
                    <a:lstStyle/>
                    <a:p>
                      <a:r>
                        <a:rPr lang="en-US" dirty="0"/>
                        <a:t>$2,429.16</a:t>
                      </a:r>
                    </a:p>
                  </a:txBody>
                  <a:tcPr/>
                </a:tc>
                <a:tc>
                  <a:txBody>
                    <a:bodyPr/>
                    <a:lstStyle/>
                    <a:p>
                      <a:r>
                        <a:rPr lang="en-US" dirty="0"/>
                        <a:t>ADD $95.45</a:t>
                      </a:r>
                    </a:p>
                  </a:txBody>
                  <a:tcPr/>
                </a:tc>
                <a:tc>
                  <a:txBody>
                    <a:bodyPr/>
                    <a:lstStyle/>
                    <a:p>
                      <a:r>
                        <a:rPr lang="en-US" dirty="0"/>
                        <a:t>ADD $308.92</a:t>
                      </a:r>
                    </a:p>
                  </a:txBody>
                  <a:tcPr/>
                </a:tc>
                <a:extLst>
                  <a:ext uri="{0D108BD9-81ED-4DB2-BD59-A6C34878D82A}">
                    <a16:rowId xmlns:a16="http://schemas.microsoft.com/office/drawing/2014/main" val="1951976372"/>
                  </a:ext>
                </a:extLst>
              </a:tr>
              <a:tr h="370840">
                <a:tc>
                  <a:txBody>
                    <a:bodyPr/>
                    <a:lstStyle/>
                    <a:p>
                      <a:r>
                        <a:rPr lang="en-US" dirty="0"/>
                        <a:t>100%</a:t>
                      </a:r>
                    </a:p>
                  </a:txBody>
                  <a:tcPr/>
                </a:tc>
                <a:tc>
                  <a:txBody>
                    <a:bodyPr/>
                    <a:lstStyle/>
                    <a:p>
                      <a:r>
                        <a:rPr lang="en-US" dirty="0"/>
                        <a:t>$3,836.16</a:t>
                      </a:r>
                    </a:p>
                  </a:txBody>
                  <a:tcPr/>
                </a:tc>
                <a:tc>
                  <a:txBody>
                    <a:bodyPr/>
                    <a:lstStyle/>
                    <a:p>
                      <a:r>
                        <a:rPr lang="en-US" dirty="0"/>
                        <a:t>$4,050.04</a:t>
                      </a:r>
                    </a:p>
                  </a:txBody>
                  <a:tcPr/>
                </a:tc>
                <a:tc>
                  <a:txBody>
                    <a:bodyPr/>
                    <a:lstStyle/>
                    <a:p>
                      <a:r>
                        <a:rPr lang="en-US" dirty="0"/>
                        <a:t>$4,206.67</a:t>
                      </a:r>
                    </a:p>
                  </a:txBody>
                  <a:tcPr/>
                </a:tc>
                <a:tc>
                  <a:txBody>
                    <a:bodyPr/>
                    <a:lstStyle/>
                    <a:p>
                      <a:r>
                        <a:rPr lang="en-US"/>
                        <a:t>$3,979.19</a:t>
                      </a:r>
                      <a:endParaRPr lang="en-US" dirty="0"/>
                    </a:p>
                  </a:txBody>
                  <a:tcPr/>
                </a:tc>
                <a:tc>
                  <a:txBody>
                    <a:bodyPr/>
                    <a:lstStyle/>
                    <a:p>
                      <a:r>
                        <a:rPr lang="en-US" dirty="0"/>
                        <a:t>ADD $106.27</a:t>
                      </a:r>
                    </a:p>
                  </a:txBody>
                  <a:tcPr/>
                </a:tc>
                <a:tc>
                  <a:txBody>
                    <a:bodyPr/>
                    <a:lstStyle/>
                    <a:p>
                      <a:r>
                        <a:rPr lang="en-US" dirty="0"/>
                        <a:t>ADD $343.29</a:t>
                      </a:r>
                    </a:p>
                  </a:txBody>
                  <a:tcPr/>
                </a:tc>
                <a:extLst>
                  <a:ext uri="{0D108BD9-81ED-4DB2-BD59-A6C34878D82A}">
                    <a16:rowId xmlns:a16="http://schemas.microsoft.com/office/drawing/2014/main" val="745803152"/>
                  </a:ext>
                </a:extLst>
              </a:tr>
            </a:tbl>
          </a:graphicData>
        </a:graphic>
      </p:graphicFrame>
    </p:spTree>
    <p:extLst>
      <p:ext uri="{BB962C8B-B14F-4D97-AF65-F5344CB8AC3E}">
        <p14:creationId xmlns:p14="http://schemas.microsoft.com/office/powerpoint/2010/main" val="5575906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B54B785-4FD2-96D8-46BE-F9CC3C3BBA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CAA7718-DD14-7740-AA68-0B465CB9ED0B}"/>
              </a:ext>
            </a:extLst>
          </p:cNvPr>
          <p:cNvSpPr>
            <a:spLocks noGrp="1"/>
          </p:cNvSpPr>
          <p:nvPr>
            <p:ph type="title"/>
          </p:nvPr>
        </p:nvSpPr>
        <p:spPr>
          <a:xfrm>
            <a:off x="838200" y="365125"/>
            <a:ext cx="10972800" cy="1325563"/>
          </a:xfrm>
        </p:spPr>
        <p:txBody>
          <a:bodyPr>
            <a:normAutofit/>
          </a:bodyPr>
          <a:lstStyle/>
          <a:p>
            <a:r>
              <a:rPr lang="en-US" b="1" dirty="0">
                <a:solidFill>
                  <a:srgbClr val="1B3D6D"/>
                </a:solidFill>
              </a:rPr>
              <a:t>Additional Allowances</a:t>
            </a:r>
          </a:p>
        </p:txBody>
      </p:sp>
      <p:sp>
        <p:nvSpPr>
          <p:cNvPr id="5" name="Content Placeholder 4">
            <a:extLst>
              <a:ext uri="{FF2B5EF4-FFF2-40B4-BE49-F238E27FC236}">
                <a16:creationId xmlns:a16="http://schemas.microsoft.com/office/drawing/2014/main" id="{42C98488-8185-3CDA-D599-F7D186275BD2}"/>
              </a:ext>
            </a:extLst>
          </p:cNvPr>
          <p:cNvSpPr>
            <a:spLocks noGrp="1"/>
          </p:cNvSpPr>
          <p:nvPr>
            <p:ph idx="1"/>
          </p:nvPr>
        </p:nvSpPr>
        <p:spPr>
          <a:xfrm>
            <a:off x="838200" y="1524000"/>
            <a:ext cx="11013747" cy="4724400"/>
          </a:xfrm>
        </p:spPr>
        <p:txBody>
          <a:bodyPr>
            <a:noAutofit/>
          </a:bodyPr>
          <a:lstStyle/>
          <a:p>
            <a:pPr marL="0" indent="0">
              <a:lnSpc>
                <a:spcPct val="110000"/>
              </a:lnSpc>
              <a:spcBef>
                <a:spcPts val="0"/>
              </a:spcBef>
              <a:spcAft>
                <a:spcPts val="1200"/>
              </a:spcAft>
              <a:buNone/>
            </a:pPr>
            <a:r>
              <a:rPr lang="en-US" sz="3300" dirty="0">
                <a:solidFill>
                  <a:schemeClr val="tx2">
                    <a:lumMod val="75000"/>
                  </a:schemeClr>
                </a:solidFill>
              </a:rPr>
              <a:t>* Veterans with ratings of at least 30% are eligible for additional allowances for dependents, including spouse, minor children, children between the ages of 18 and 23 who are attending school, children who are permanently incapable of self-support because of disability arising before age 18, and dependent parents. The additional amount depends on the disability rating. </a:t>
            </a:r>
            <a:r>
              <a:rPr lang="en-US" sz="3300" b="1" dirty="0">
                <a:solidFill>
                  <a:schemeClr val="tx2">
                    <a:lumMod val="75000"/>
                  </a:schemeClr>
                </a:solidFill>
              </a:rPr>
              <a:t>For more detailed rates visit: </a:t>
            </a:r>
            <a:r>
              <a:rPr lang="en-US" sz="3300" b="1" dirty="0">
                <a:solidFill>
                  <a:srgbClr val="1B3D6D"/>
                </a:solidFill>
              </a:rPr>
              <a:t>https://bit.ly/vacompensation</a:t>
            </a:r>
          </a:p>
        </p:txBody>
      </p:sp>
      <p:sp>
        <p:nvSpPr>
          <p:cNvPr id="6" name="TextBox 5">
            <a:extLst>
              <a:ext uri="{FF2B5EF4-FFF2-40B4-BE49-F238E27FC236}">
                <a16:creationId xmlns:a16="http://schemas.microsoft.com/office/drawing/2014/main" id="{46A10799-3F87-B580-6C37-11A2632B37E8}"/>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Tree>
    <p:extLst>
      <p:ext uri="{BB962C8B-B14F-4D97-AF65-F5344CB8AC3E}">
        <p14:creationId xmlns:p14="http://schemas.microsoft.com/office/powerpoint/2010/main" val="7501856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D382413-8B4F-2BD3-A2C5-DA372193B1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38E30CD-34A9-4C63-A94B-A70CF6C5C183}"/>
              </a:ext>
            </a:extLst>
          </p:cNvPr>
          <p:cNvSpPr>
            <a:spLocks noGrp="1"/>
          </p:cNvSpPr>
          <p:nvPr>
            <p:ph type="title"/>
          </p:nvPr>
        </p:nvSpPr>
        <p:spPr>
          <a:xfrm>
            <a:off x="838200" y="173181"/>
            <a:ext cx="10972800" cy="1274619"/>
          </a:xfrm>
        </p:spPr>
        <p:txBody>
          <a:bodyPr>
            <a:normAutofit/>
          </a:bodyPr>
          <a:lstStyle/>
          <a:p>
            <a:r>
              <a:rPr lang="en-US" b="1" dirty="0">
                <a:solidFill>
                  <a:srgbClr val="1B3D6D"/>
                </a:solidFill>
              </a:rPr>
              <a:t>Post-Traumatic Stress Disorder</a:t>
            </a:r>
          </a:p>
        </p:txBody>
      </p:sp>
      <p:sp>
        <p:nvSpPr>
          <p:cNvPr id="5" name="Content Placeholder 4">
            <a:extLst>
              <a:ext uri="{FF2B5EF4-FFF2-40B4-BE49-F238E27FC236}">
                <a16:creationId xmlns:a16="http://schemas.microsoft.com/office/drawing/2014/main" id="{9CAA73F4-A9F7-781A-0705-679A5BD5D07E}"/>
              </a:ext>
            </a:extLst>
          </p:cNvPr>
          <p:cNvSpPr>
            <a:spLocks noGrp="1"/>
          </p:cNvSpPr>
          <p:nvPr>
            <p:ph idx="1"/>
          </p:nvPr>
        </p:nvSpPr>
        <p:spPr>
          <a:xfrm>
            <a:off x="838200" y="1447800"/>
            <a:ext cx="11013747" cy="4876800"/>
          </a:xfrm>
        </p:spPr>
        <p:txBody>
          <a:bodyPr>
            <a:noAutofit/>
          </a:bodyPr>
          <a:lstStyle/>
          <a:p>
            <a:pPr marL="0" indent="0" algn="ctr">
              <a:lnSpc>
                <a:spcPct val="100000"/>
              </a:lnSpc>
              <a:spcBef>
                <a:spcPts val="0"/>
              </a:spcBef>
              <a:buNone/>
            </a:pPr>
            <a:r>
              <a:rPr lang="en-US" sz="2000" dirty="0">
                <a:solidFill>
                  <a:schemeClr val="tx2">
                    <a:lumMod val="75000"/>
                  </a:schemeClr>
                </a:solidFill>
              </a:rPr>
              <a:t>An average of 44 veteran suicides a day</a:t>
            </a:r>
            <a:br>
              <a:rPr lang="en-US" sz="2000" dirty="0">
                <a:solidFill>
                  <a:schemeClr val="tx2">
                    <a:lumMod val="75000"/>
                  </a:schemeClr>
                </a:solidFill>
              </a:rPr>
            </a:br>
            <a:r>
              <a:rPr lang="en-US" sz="2000" b="1" dirty="0">
                <a:solidFill>
                  <a:schemeClr val="tx2">
                    <a:lumMod val="75000"/>
                  </a:schemeClr>
                </a:solidFill>
              </a:rPr>
              <a:t>Suicide Prevention Hotline 988 or 1-800-273-8255 </a:t>
            </a:r>
          </a:p>
          <a:p>
            <a:pPr marL="0" indent="0">
              <a:lnSpc>
                <a:spcPct val="100000"/>
              </a:lnSpc>
              <a:spcBef>
                <a:spcPts val="0"/>
              </a:spcBef>
              <a:buNone/>
            </a:pPr>
            <a:endParaRPr lang="en-US" sz="1050" dirty="0">
              <a:solidFill>
                <a:schemeClr val="tx2">
                  <a:lumMod val="75000"/>
                </a:schemeClr>
              </a:solidFill>
            </a:endParaRPr>
          </a:p>
          <a:p>
            <a:pPr marL="0" indent="0">
              <a:lnSpc>
                <a:spcPct val="100000"/>
              </a:lnSpc>
              <a:spcBef>
                <a:spcPts val="0"/>
              </a:spcBef>
              <a:buNone/>
            </a:pPr>
            <a:r>
              <a:rPr lang="en-US" sz="2000" dirty="0">
                <a:solidFill>
                  <a:schemeClr val="tx2">
                    <a:lumMod val="75000"/>
                  </a:schemeClr>
                </a:solidFill>
              </a:rPr>
              <a:t>In July 2010, the VA Secretary Eric K. Shinseki, allowed for qualification benefits for diagnoses from civilian mental health professionals. Drastically cutting waiting time for veterans. </a:t>
            </a:r>
          </a:p>
          <a:p>
            <a:pPr marL="0" indent="0" algn="ctr">
              <a:lnSpc>
                <a:spcPct val="100000"/>
              </a:lnSpc>
              <a:spcBef>
                <a:spcPts val="0"/>
              </a:spcBef>
              <a:buNone/>
            </a:pPr>
            <a:r>
              <a:rPr lang="en-US" sz="2000" b="1" dirty="0">
                <a:solidFill>
                  <a:srgbClr val="D72131"/>
                </a:solidFill>
              </a:rPr>
              <a:t>Symptoms for PTSD at 50% disability</a:t>
            </a:r>
          </a:p>
          <a:p>
            <a:pPr marL="0" indent="0">
              <a:lnSpc>
                <a:spcPct val="100000"/>
              </a:lnSpc>
              <a:spcBef>
                <a:spcPts val="0"/>
              </a:spcBef>
              <a:buNone/>
            </a:pPr>
            <a:endParaRPr lang="en-US" sz="1200" dirty="0">
              <a:solidFill>
                <a:schemeClr val="tx2">
                  <a:lumMod val="75000"/>
                </a:schemeClr>
              </a:solidFill>
            </a:endParaRPr>
          </a:p>
          <a:p>
            <a:pPr lvl="1">
              <a:lnSpc>
                <a:spcPct val="100000"/>
              </a:lnSpc>
              <a:spcBef>
                <a:spcPts val="0"/>
              </a:spcBef>
              <a:spcAft>
                <a:spcPts val="300"/>
              </a:spcAft>
            </a:pPr>
            <a:r>
              <a:rPr lang="en-US" sz="2000" dirty="0">
                <a:solidFill>
                  <a:schemeClr val="tx2">
                    <a:lumMod val="75000"/>
                  </a:schemeClr>
                </a:solidFill>
              </a:rPr>
              <a:t>Memory loss for names of close relatives</a:t>
            </a:r>
          </a:p>
          <a:p>
            <a:pPr lvl="1">
              <a:lnSpc>
                <a:spcPct val="100000"/>
              </a:lnSpc>
              <a:spcBef>
                <a:spcPts val="0"/>
              </a:spcBef>
              <a:spcAft>
                <a:spcPts val="300"/>
              </a:spcAft>
            </a:pPr>
            <a:r>
              <a:rPr lang="en-US" sz="2000" dirty="0">
                <a:solidFill>
                  <a:schemeClr val="tx2">
                    <a:lumMod val="75000"/>
                  </a:schemeClr>
                </a:solidFill>
              </a:rPr>
              <a:t>Occupational and social impairment with reduced reliability and productivity</a:t>
            </a:r>
          </a:p>
          <a:p>
            <a:pPr lvl="1">
              <a:lnSpc>
                <a:spcPct val="100000"/>
              </a:lnSpc>
              <a:spcBef>
                <a:spcPts val="0"/>
              </a:spcBef>
              <a:spcAft>
                <a:spcPts val="300"/>
              </a:spcAft>
            </a:pPr>
            <a:r>
              <a:rPr lang="en-US" sz="2000" dirty="0">
                <a:solidFill>
                  <a:schemeClr val="tx2">
                    <a:lumMod val="75000"/>
                  </a:schemeClr>
                </a:solidFill>
              </a:rPr>
              <a:t>Difficulty in establishing and maintain effective and social relationships</a:t>
            </a:r>
          </a:p>
          <a:p>
            <a:pPr lvl="1">
              <a:lnSpc>
                <a:spcPct val="100000"/>
              </a:lnSpc>
              <a:spcBef>
                <a:spcPts val="0"/>
              </a:spcBef>
              <a:spcAft>
                <a:spcPts val="300"/>
              </a:spcAft>
            </a:pPr>
            <a:r>
              <a:rPr lang="en-US" sz="2000" dirty="0">
                <a:solidFill>
                  <a:schemeClr val="tx2">
                    <a:lumMod val="75000"/>
                  </a:schemeClr>
                </a:solidFill>
              </a:rPr>
              <a:t>Anxiety</a:t>
            </a:r>
          </a:p>
          <a:p>
            <a:pPr lvl="1">
              <a:lnSpc>
                <a:spcPct val="100000"/>
              </a:lnSpc>
              <a:spcBef>
                <a:spcPts val="0"/>
              </a:spcBef>
              <a:spcAft>
                <a:spcPts val="300"/>
              </a:spcAft>
            </a:pPr>
            <a:r>
              <a:rPr lang="en-US" sz="2000" dirty="0">
                <a:solidFill>
                  <a:schemeClr val="tx2">
                    <a:lumMod val="75000"/>
                  </a:schemeClr>
                </a:solidFill>
              </a:rPr>
              <a:t>Chronic sleep impairment</a:t>
            </a:r>
          </a:p>
          <a:p>
            <a:pPr lvl="1">
              <a:lnSpc>
                <a:spcPct val="100000"/>
              </a:lnSpc>
              <a:spcBef>
                <a:spcPts val="0"/>
              </a:spcBef>
              <a:spcAft>
                <a:spcPts val="300"/>
              </a:spcAft>
            </a:pPr>
            <a:r>
              <a:rPr lang="en-US" sz="2000" dirty="0">
                <a:solidFill>
                  <a:schemeClr val="tx2">
                    <a:lumMod val="75000"/>
                  </a:schemeClr>
                </a:solidFill>
              </a:rPr>
              <a:t>Depressed mood</a:t>
            </a:r>
          </a:p>
          <a:p>
            <a:pPr lvl="1">
              <a:lnSpc>
                <a:spcPct val="100000"/>
              </a:lnSpc>
              <a:spcBef>
                <a:spcPts val="0"/>
              </a:spcBef>
              <a:spcAft>
                <a:spcPts val="300"/>
              </a:spcAft>
            </a:pPr>
            <a:r>
              <a:rPr lang="en-US" sz="2000" dirty="0">
                <a:solidFill>
                  <a:schemeClr val="tx2">
                    <a:lumMod val="75000"/>
                  </a:schemeClr>
                </a:solidFill>
              </a:rPr>
              <a:t>Mild memory loss </a:t>
            </a:r>
          </a:p>
          <a:p>
            <a:pPr marL="0" indent="0">
              <a:lnSpc>
                <a:spcPct val="100000"/>
              </a:lnSpc>
              <a:spcBef>
                <a:spcPts val="0"/>
              </a:spcBef>
              <a:buNone/>
            </a:pPr>
            <a:endParaRPr lang="en-US" sz="1100" dirty="0">
              <a:solidFill>
                <a:schemeClr val="tx2">
                  <a:lumMod val="75000"/>
                </a:schemeClr>
              </a:solidFill>
            </a:endParaRPr>
          </a:p>
          <a:p>
            <a:pPr marL="0" indent="0" algn="ctr">
              <a:lnSpc>
                <a:spcPct val="100000"/>
              </a:lnSpc>
              <a:spcBef>
                <a:spcPts val="0"/>
              </a:spcBef>
              <a:buNone/>
            </a:pPr>
            <a:r>
              <a:rPr lang="en-US" sz="2000" b="1" dirty="0">
                <a:solidFill>
                  <a:srgbClr val="D72131"/>
                </a:solidFill>
              </a:rPr>
              <a:t>If you have been diagnosed with PTSD it does not mean that you will lose your right to own a firearm.</a:t>
            </a:r>
          </a:p>
        </p:txBody>
      </p:sp>
      <p:sp>
        <p:nvSpPr>
          <p:cNvPr id="6" name="TextBox 5">
            <a:extLst>
              <a:ext uri="{FF2B5EF4-FFF2-40B4-BE49-F238E27FC236}">
                <a16:creationId xmlns:a16="http://schemas.microsoft.com/office/drawing/2014/main" id="{ECDA7F50-1339-EE28-EF29-57727AADFAD7}"/>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pic>
        <p:nvPicPr>
          <p:cNvPr id="3" name="Picture 2" descr="A black background with red dots and blue text&#10;&#10;Description automatically generated">
            <a:extLst>
              <a:ext uri="{FF2B5EF4-FFF2-40B4-BE49-F238E27FC236}">
                <a16:creationId xmlns:a16="http://schemas.microsoft.com/office/drawing/2014/main" id="{B2446071-ADFF-24CD-B1C6-E0BA3D2D80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2473" y="304800"/>
            <a:ext cx="3309474" cy="1274619"/>
          </a:xfrm>
          <a:prstGeom prst="rect">
            <a:avLst/>
          </a:prstGeom>
        </p:spPr>
      </p:pic>
    </p:spTree>
    <p:extLst>
      <p:ext uri="{BB962C8B-B14F-4D97-AF65-F5344CB8AC3E}">
        <p14:creationId xmlns:p14="http://schemas.microsoft.com/office/powerpoint/2010/main" val="18798309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29A63DF-3851-D679-2E02-DFE6E575C0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26E9FD-3B69-A5B8-B4C0-F489B0D3EB38}"/>
              </a:ext>
            </a:extLst>
          </p:cNvPr>
          <p:cNvSpPr>
            <a:spLocks noGrp="1"/>
          </p:cNvSpPr>
          <p:nvPr>
            <p:ph type="title"/>
          </p:nvPr>
        </p:nvSpPr>
        <p:spPr>
          <a:xfrm>
            <a:off x="838200" y="365125"/>
            <a:ext cx="10972800" cy="777875"/>
          </a:xfrm>
        </p:spPr>
        <p:txBody>
          <a:bodyPr>
            <a:normAutofit/>
          </a:bodyPr>
          <a:lstStyle/>
          <a:p>
            <a:r>
              <a:rPr lang="en-US" b="1" dirty="0">
                <a:solidFill>
                  <a:srgbClr val="1B3D6D"/>
                </a:solidFill>
              </a:rPr>
              <a:t>Agent Orange Symptoms</a:t>
            </a:r>
          </a:p>
        </p:txBody>
      </p:sp>
      <p:sp>
        <p:nvSpPr>
          <p:cNvPr id="5" name="Content Placeholder 4">
            <a:extLst>
              <a:ext uri="{FF2B5EF4-FFF2-40B4-BE49-F238E27FC236}">
                <a16:creationId xmlns:a16="http://schemas.microsoft.com/office/drawing/2014/main" id="{2C59A586-6964-4776-83AE-BBA553560CDD}"/>
              </a:ext>
            </a:extLst>
          </p:cNvPr>
          <p:cNvSpPr>
            <a:spLocks noGrp="1"/>
          </p:cNvSpPr>
          <p:nvPr>
            <p:ph idx="1"/>
          </p:nvPr>
        </p:nvSpPr>
        <p:spPr>
          <a:xfrm>
            <a:off x="838200" y="1219200"/>
            <a:ext cx="11013747" cy="5465620"/>
          </a:xfrm>
        </p:spPr>
        <p:txBody>
          <a:bodyPr>
            <a:noAutofit/>
          </a:bodyPr>
          <a:lstStyle/>
          <a:p>
            <a:pPr lvl="1">
              <a:lnSpc>
                <a:spcPct val="110000"/>
              </a:lnSpc>
              <a:spcBef>
                <a:spcPts val="0"/>
              </a:spcBef>
              <a:spcAft>
                <a:spcPts val="600"/>
              </a:spcAft>
            </a:pPr>
            <a:r>
              <a:rPr lang="en-US" sz="1750" dirty="0">
                <a:solidFill>
                  <a:schemeClr val="tx2">
                    <a:lumMod val="75000"/>
                  </a:schemeClr>
                </a:solidFill>
              </a:rPr>
              <a:t>VA assumes that certain diseases can be related to a Veteran’s qualifying military service. We call these </a:t>
            </a:r>
            <a:r>
              <a:rPr lang="en-US" sz="1750" b="1" dirty="0">
                <a:solidFill>
                  <a:srgbClr val="D72131"/>
                </a:solidFill>
              </a:rPr>
              <a:t>"presumptive diseases”</a:t>
            </a:r>
            <a:r>
              <a:rPr lang="en-US" sz="1750" dirty="0">
                <a:solidFill>
                  <a:schemeClr val="tx2">
                    <a:lumMod val="75000"/>
                  </a:schemeClr>
                </a:solidFill>
              </a:rPr>
              <a:t>.</a:t>
            </a:r>
            <a:r>
              <a:rPr lang="en-US" sz="1750" b="1" dirty="0">
                <a:solidFill>
                  <a:srgbClr val="D72131"/>
                </a:solidFill>
              </a:rPr>
              <a:t> </a:t>
            </a:r>
            <a:r>
              <a:rPr lang="en-US" sz="1750" dirty="0">
                <a:solidFill>
                  <a:schemeClr val="tx2">
                    <a:lumMod val="75000"/>
                  </a:schemeClr>
                </a:solidFill>
              </a:rPr>
              <a:t>VA has recognized certain cancers and other health problems as presumptive diseases associated with exposure to Agent Orange or other herbicides during military service. Veterans and their survivors may be eligible for benefits for these diseases.                                                     </a:t>
            </a:r>
          </a:p>
          <a:p>
            <a:pPr lvl="1">
              <a:lnSpc>
                <a:spcPct val="110000"/>
              </a:lnSpc>
              <a:spcBef>
                <a:spcPts val="0"/>
              </a:spcBef>
              <a:spcAft>
                <a:spcPts val="600"/>
              </a:spcAft>
              <a:buClr>
                <a:schemeClr val="tx1"/>
              </a:buClr>
            </a:pPr>
            <a:r>
              <a:rPr lang="en-US" sz="1750" b="1" dirty="0">
                <a:solidFill>
                  <a:srgbClr val="D72131"/>
                </a:solidFill>
              </a:rPr>
              <a:t>AL Amyloidosis </a:t>
            </a:r>
            <a:r>
              <a:rPr lang="en-US" sz="1750" dirty="0">
                <a:solidFill>
                  <a:schemeClr val="tx2">
                    <a:lumMod val="75000"/>
                  </a:schemeClr>
                </a:solidFill>
              </a:rPr>
              <a:t>A rare disease caused when an abnormal protein, amyloid, enters tissues or organs Chronic B-cell.                                                                      </a:t>
            </a:r>
          </a:p>
          <a:p>
            <a:pPr lvl="1">
              <a:lnSpc>
                <a:spcPct val="110000"/>
              </a:lnSpc>
              <a:spcBef>
                <a:spcPts val="0"/>
              </a:spcBef>
              <a:spcAft>
                <a:spcPts val="600"/>
              </a:spcAft>
              <a:buClr>
                <a:schemeClr val="tx1"/>
              </a:buClr>
            </a:pPr>
            <a:r>
              <a:rPr lang="en-US" sz="1750" b="1" dirty="0">
                <a:solidFill>
                  <a:srgbClr val="D72131"/>
                </a:solidFill>
              </a:rPr>
              <a:t>Leukemia’s</a:t>
            </a:r>
            <a:r>
              <a:rPr lang="en-US" sz="1750" dirty="0">
                <a:solidFill>
                  <a:schemeClr val="tx2">
                    <a:lumMod val="75000"/>
                  </a:schemeClr>
                </a:solidFill>
              </a:rPr>
              <a:t> A type of cancer which affects white blood cells.                             </a:t>
            </a:r>
          </a:p>
          <a:p>
            <a:pPr lvl="1">
              <a:lnSpc>
                <a:spcPct val="110000"/>
              </a:lnSpc>
              <a:spcBef>
                <a:spcPts val="0"/>
              </a:spcBef>
              <a:spcAft>
                <a:spcPts val="600"/>
              </a:spcAft>
              <a:buClr>
                <a:schemeClr val="tx1"/>
              </a:buClr>
            </a:pPr>
            <a:r>
              <a:rPr lang="en-US" sz="1750" b="1" dirty="0">
                <a:solidFill>
                  <a:srgbClr val="D72131"/>
                </a:solidFill>
              </a:rPr>
              <a:t>Chloracne</a:t>
            </a:r>
            <a:r>
              <a:rPr lang="en-US" sz="1750" dirty="0">
                <a:solidFill>
                  <a:schemeClr val="tx2">
                    <a:lumMod val="75000"/>
                  </a:schemeClr>
                </a:solidFill>
              </a:rPr>
              <a:t> (or similar acne form disease) a skin condition that occurs soon after exposure to chemicals and looks like common forms of acne seen in teenagers. Under VA's rating regulations, it must be at least 10 percent disabling within one year of exposure to herbicides.                                        </a:t>
            </a:r>
          </a:p>
          <a:p>
            <a:pPr lvl="1">
              <a:lnSpc>
                <a:spcPct val="110000"/>
              </a:lnSpc>
              <a:spcBef>
                <a:spcPts val="0"/>
              </a:spcBef>
              <a:spcAft>
                <a:spcPts val="600"/>
              </a:spcAft>
              <a:buClr>
                <a:schemeClr val="tx1"/>
              </a:buClr>
            </a:pPr>
            <a:r>
              <a:rPr lang="en-US" sz="1750" b="1" dirty="0">
                <a:solidFill>
                  <a:srgbClr val="D72131"/>
                </a:solidFill>
              </a:rPr>
              <a:t>Diabetes Mellitus Type 2 A </a:t>
            </a:r>
            <a:r>
              <a:rPr lang="en-US" sz="1750" dirty="0">
                <a:solidFill>
                  <a:schemeClr val="tx2">
                    <a:lumMod val="75000"/>
                  </a:schemeClr>
                </a:solidFill>
              </a:rPr>
              <a:t>disease characterized by high blood sugar levels resulting from the body’s inability to respond properly to the hormone insulin.</a:t>
            </a:r>
          </a:p>
          <a:p>
            <a:pPr lvl="1">
              <a:lnSpc>
                <a:spcPct val="110000"/>
              </a:lnSpc>
              <a:spcBef>
                <a:spcPts val="0"/>
              </a:spcBef>
              <a:spcAft>
                <a:spcPts val="600"/>
              </a:spcAft>
              <a:buClr>
                <a:schemeClr val="tx1"/>
              </a:buClr>
            </a:pPr>
            <a:r>
              <a:rPr lang="en-US" sz="1750" b="1" dirty="0">
                <a:solidFill>
                  <a:srgbClr val="D72131"/>
                </a:solidFill>
              </a:rPr>
              <a:t>Hodgkin’s</a:t>
            </a:r>
            <a:r>
              <a:rPr lang="en-US" sz="1750" dirty="0">
                <a:solidFill>
                  <a:schemeClr val="tx2">
                    <a:lumMod val="75000"/>
                  </a:schemeClr>
                </a:solidFill>
              </a:rPr>
              <a:t> </a:t>
            </a:r>
            <a:r>
              <a:rPr lang="en-US" sz="1750" b="1" dirty="0">
                <a:solidFill>
                  <a:srgbClr val="D72131"/>
                </a:solidFill>
              </a:rPr>
              <a:t>disease </a:t>
            </a:r>
            <a:r>
              <a:rPr lang="en-US" sz="1750" dirty="0">
                <a:solidFill>
                  <a:schemeClr val="tx2">
                    <a:lumMod val="75000"/>
                  </a:schemeClr>
                </a:solidFill>
              </a:rPr>
              <a:t>A malignant lymphoma (cancer) characterized by progressive enlargement of the lymph nodes, liver, and spleen, and by progressive anemia.</a:t>
            </a:r>
          </a:p>
          <a:p>
            <a:pPr lvl="1">
              <a:lnSpc>
                <a:spcPct val="110000"/>
              </a:lnSpc>
              <a:spcBef>
                <a:spcPts val="0"/>
              </a:spcBef>
              <a:spcAft>
                <a:spcPts val="600"/>
              </a:spcAft>
              <a:buClr>
                <a:schemeClr val="tx1"/>
              </a:buClr>
            </a:pPr>
            <a:r>
              <a:rPr lang="en-US" sz="1750" b="1" dirty="0">
                <a:solidFill>
                  <a:srgbClr val="D72131"/>
                </a:solidFill>
              </a:rPr>
              <a:t>Ischemic Heart Disease </a:t>
            </a:r>
            <a:r>
              <a:rPr lang="en-US" sz="1750" dirty="0">
                <a:solidFill>
                  <a:schemeClr val="tx2">
                    <a:lumMod val="75000"/>
                  </a:schemeClr>
                </a:solidFill>
              </a:rPr>
              <a:t>A disease characterized by a reduced supply of blood to the heart that leads to chest pain. </a:t>
            </a:r>
          </a:p>
        </p:txBody>
      </p:sp>
      <p:sp>
        <p:nvSpPr>
          <p:cNvPr id="6" name="TextBox 5">
            <a:extLst>
              <a:ext uri="{FF2B5EF4-FFF2-40B4-BE49-F238E27FC236}">
                <a16:creationId xmlns:a16="http://schemas.microsoft.com/office/drawing/2014/main" id="{62F746BD-F70A-10C7-1147-E288B31017CB}"/>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Tree>
    <p:extLst>
      <p:ext uri="{BB962C8B-B14F-4D97-AF65-F5344CB8AC3E}">
        <p14:creationId xmlns:p14="http://schemas.microsoft.com/office/powerpoint/2010/main" val="30619770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543F517-7120-BD6A-87D1-1B295AD58B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1209AF-E173-C9EB-B668-B0E82A4BBA82}"/>
              </a:ext>
            </a:extLst>
          </p:cNvPr>
          <p:cNvSpPr>
            <a:spLocks noGrp="1"/>
          </p:cNvSpPr>
          <p:nvPr>
            <p:ph type="title"/>
          </p:nvPr>
        </p:nvSpPr>
        <p:spPr>
          <a:xfrm>
            <a:off x="838200" y="365125"/>
            <a:ext cx="10972800" cy="701675"/>
          </a:xfrm>
        </p:spPr>
        <p:txBody>
          <a:bodyPr>
            <a:normAutofit/>
          </a:bodyPr>
          <a:lstStyle/>
          <a:p>
            <a:r>
              <a:rPr lang="en-US" b="1" dirty="0">
                <a:solidFill>
                  <a:srgbClr val="1B3D6D"/>
                </a:solidFill>
              </a:rPr>
              <a:t>Agent Orange Symptoms</a:t>
            </a:r>
          </a:p>
        </p:txBody>
      </p:sp>
      <p:sp>
        <p:nvSpPr>
          <p:cNvPr id="5" name="Content Placeholder 4">
            <a:extLst>
              <a:ext uri="{FF2B5EF4-FFF2-40B4-BE49-F238E27FC236}">
                <a16:creationId xmlns:a16="http://schemas.microsoft.com/office/drawing/2014/main" id="{3EB78AD0-CA2C-31B1-DF4F-28FC85BA470B}"/>
              </a:ext>
            </a:extLst>
          </p:cNvPr>
          <p:cNvSpPr>
            <a:spLocks noGrp="1"/>
          </p:cNvSpPr>
          <p:nvPr>
            <p:ph idx="1"/>
          </p:nvPr>
        </p:nvSpPr>
        <p:spPr>
          <a:xfrm>
            <a:off x="838200" y="1143000"/>
            <a:ext cx="11013747" cy="5541820"/>
          </a:xfrm>
        </p:spPr>
        <p:txBody>
          <a:bodyPr>
            <a:noAutofit/>
          </a:bodyPr>
          <a:lstStyle/>
          <a:p>
            <a:pPr lvl="1">
              <a:lnSpc>
                <a:spcPct val="110000"/>
              </a:lnSpc>
              <a:spcBef>
                <a:spcPts val="0"/>
              </a:spcBef>
            </a:pPr>
            <a:r>
              <a:rPr lang="en-US" sz="1800" b="1" dirty="0">
                <a:solidFill>
                  <a:srgbClr val="D72131"/>
                </a:solidFill>
              </a:rPr>
              <a:t>Multiple Myeloma </a:t>
            </a:r>
            <a:r>
              <a:rPr lang="en-US" sz="1800" dirty="0">
                <a:solidFill>
                  <a:schemeClr val="tx2">
                    <a:lumMod val="75000"/>
                  </a:schemeClr>
                </a:solidFill>
              </a:rPr>
              <a:t>A cancer of plasma cells, a type of white blood cell in bone marrow.</a:t>
            </a:r>
          </a:p>
          <a:p>
            <a:pPr lvl="1">
              <a:lnSpc>
                <a:spcPct val="110000"/>
              </a:lnSpc>
              <a:spcBef>
                <a:spcPts val="0"/>
              </a:spcBef>
            </a:pPr>
            <a:r>
              <a:rPr lang="en-US" sz="1800" b="1" dirty="0">
                <a:solidFill>
                  <a:srgbClr val="D72131"/>
                </a:solidFill>
              </a:rPr>
              <a:t>Non-Hodgkin’s Lymphoma </a:t>
            </a:r>
            <a:r>
              <a:rPr lang="en-US" sz="1800" dirty="0">
                <a:solidFill>
                  <a:schemeClr val="tx2">
                    <a:lumMod val="75000"/>
                  </a:schemeClr>
                </a:solidFill>
              </a:rPr>
              <a:t>A group of cancers that affect the lymph glands and other lymphatic tissue.</a:t>
            </a:r>
          </a:p>
          <a:p>
            <a:pPr lvl="1">
              <a:lnSpc>
                <a:spcPct val="110000"/>
              </a:lnSpc>
              <a:spcBef>
                <a:spcPts val="0"/>
              </a:spcBef>
            </a:pPr>
            <a:r>
              <a:rPr lang="en-US" sz="1800" b="1" dirty="0">
                <a:solidFill>
                  <a:srgbClr val="D72131"/>
                </a:solidFill>
              </a:rPr>
              <a:t>Parkinson’s disease </a:t>
            </a:r>
            <a:r>
              <a:rPr lang="en-US" sz="1800" dirty="0">
                <a:solidFill>
                  <a:schemeClr val="tx2">
                    <a:lumMod val="75000"/>
                  </a:schemeClr>
                </a:solidFill>
              </a:rPr>
              <a:t>A progressive disorder of the nervous system that affects muscle movement Peripheral Neuropathy, Early-Onset a nervous system condition that causes numbness, tingling, and motor weakness. Under VA's rating regulations, it must be at least 10 percent disabling within one year of herbicide exposure. </a:t>
            </a:r>
          </a:p>
          <a:p>
            <a:pPr lvl="1">
              <a:lnSpc>
                <a:spcPct val="110000"/>
              </a:lnSpc>
              <a:spcBef>
                <a:spcPts val="0"/>
              </a:spcBef>
            </a:pPr>
            <a:r>
              <a:rPr lang="en-US" sz="1800" b="1" dirty="0">
                <a:solidFill>
                  <a:srgbClr val="D72131"/>
                </a:solidFill>
              </a:rPr>
              <a:t>Porphyria Cutanea </a:t>
            </a:r>
            <a:r>
              <a:rPr lang="en-US" sz="1800" b="1" dirty="0" err="1">
                <a:solidFill>
                  <a:srgbClr val="D72131"/>
                </a:solidFill>
              </a:rPr>
              <a:t>Tarda</a:t>
            </a:r>
            <a:r>
              <a:rPr lang="en-US" sz="1800" b="1" dirty="0">
                <a:solidFill>
                  <a:srgbClr val="D72131"/>
                </a:solidFill>
              </a:rPr>
              <a:t> </a:t>
            </a:r>
            <a:r>
              <a:rPr lang="en-US" sz="1800" dirty="0">
                <a:solidFill>
                  <a:schemeClr val="tx2">
                    <a:lumMod val="75000"/>
                  </a:schemeClr>
                </a:solidFill>
              </a:rPr>
              <a:t>A disorder characterized by liver dysfunction and by thinning and blistering of the skin in sun-exposed areas. Under VA's rating regulations, it must be at least 10 percent disabling within one year of exposure to herbicides.</a:t>
            </a:r>
          </a:p>
          <a:p>
            <a:pPr lvl="1">
              <a:lnSpc>
                <a:spcPct val="110000"/>
              </a:lnSpc>
              <a:spcBef>
                <a:spcPts val="0"/>
              </a:spcBef>
            </a:pPr>
            <a:r>
              <a:rPr lang="en-US" sz="1800" b="1" dirty="0">
                <a:solidFill>
                  <a:srgbClr val="D72131"/>
                </a:solidFill>
              </a:rPr>
              <a:t>Prostate Cancer </a:t>
            </a:r>
            <a:r>
              <a:rPr lang="en-US" sz="1800" dirty="0">
                <a:solidFill>
                  <a:schemeClr val="tx2">
                    <a:lumMod val="75000"/>
                  </a:schemeClr>
                </a:solidFill>
              </a:rPr>
              <a:t>Of the prostate; one of the most common cancers among men Respiratory Cancers (includes lung cancer) Cancers of the lung, larynx, trachea, and bronchus Soft Tissue</a:t>
            </a:r>
          </a:p>
          <a:p>
            <a:pPr lvl="1">
              <a:lnSpc>
                <a:spcPct val="110000"/>
              </a:lnSpc>
              <a:spcBef>
                <a:spcPts val="0"/>
              </a:spcBef>
            </a:pPr>
            <a:r>
              <a:rPr lang="en-US" sz="1800" b="1" dirty="0">
                <a:solidFill>
                  <a:srgbClr val="D72131"/>
                </a:solidFill>
              </a:rPr>
              <a:t>Sarcomas</a:t>
            </a:r>
            <a:r>
              <a:rPr lang="en-US" sz="1800" dirty="0">
                <a:solidFill>
                  <a:schemeClr val="tx2">
                    <a:lumMod val="75000"/>
                  </a:schemeClr>
                </a:solidFill>
              </a:rPr>
              <a:t> (other than osteosarcoma, chondrosarcoma, Kaposi’s sarcoma, or mesothelioma) A group of different types of cancers in body tissues such as muscle, fat, blood and lymph vessels, and connective tissues</a:t>
            </a:r>
            <a:br>
              <a:rPr lang="en-US" sz="1800" dirty="0">
                <a:solidFill>
                  <a:schemeClr val="tx2">
                    <a:lumMod val="75000"/>
                  </a:schemeClr>
                </a:solidFill>
              </a:rPr>
            </a:br>
            <a:endParaRPr lang="en-US" sz="1200" b="1" dirty="0">
              <a:solidFill>
                <a:schemeClr val="tx2">
                  <a:lumMod val="75000"/>
                </a:schemeClr>
              </a:solidFill>
            </a:endParaRPr>
          </a:p>
          <a:p>
            <a:pPr marL="0" indent="0">
              <a:lnSpc>
                <a:spcPct val="110000"/>
              </a:lnSpc>
              <a:spcBef>
                <a:spcPts val="0"/>
              </a:spcBef>
              <a:buNone/>
            </a:pPr>
            <a:r>
              <a:rPr lang="en-US" sz="1800" b="1" dirty="0">
                <a:solidFill>
                  <a:schemeClr val="tx2">
                    <a:lumMod val="75000"/>
                  </a:schemeClr>
                </a:solidFill>
              </a:rPr>
              <a:t>Department of VA add three new serious illnesses 			</a:t>
            </a:r>
            <a:r>
              <a:rPr lang="en-US" sz="1800" u="sng" dirty="0">
                <a:solidFill>
                  <a:srgbClr val="1B3D6D"/>
                </a:solidFill>
              </a:rPr>
              <a:t>https://bit.ly/agentorangevets</a:t>
            </a:r>
            <a:endParaRPr lang="en-US" sz="1800" b="1" dirty="0">
              <a:solidFill>
                <a:schemeClr val="tx2">
                  <a:lumMod val="75000"/>
                </a:schemeClr>
              </a:solidFill>
            </a:endParaRPr>
          </a:p>
          <a:p>
            <a:pPr lvl="1">
              <a:lnSpc>
                <a:spcPct val="110000"/>
              </a:lnSpc>
              <a:spcBef>
                <a:spcPts val="0"/>
              </a:spcBef>
            </a:pPr>
            <a:r>
              <a:rPr lang="en-US" sz="1800" b="1" dirty="0">
                <a:solidFill>
                  <a:srgbClr val="D72131"/>
                </a:solidFill>
              </a:rPr>
              <a:t>Bladder Cancer</a:t>
            </a:r>
          </a:p>
          <a:p>
            <a:pPr lvl="1">
              <a:lnSpc>
                <a:spcPct val="110000"/>
              </a:lnSpc>
              <a:spcBef>
                <a:spcPts val="0"/>
              </a:spcBef>
            </a:pPr>
            <a:r>
              <a:rPr lang="en-US" sz="1800" b="1" dirty="0">
                <a:solidFill>
                  <a:srgbClr val="D72131"/>
                </a:solidFill>
              </a:rPr>
              <a:t>Hypothyroidism</a:t>
            </a:r>
          </a:p>
          <a:p>
            <a:pPr lvl="1">
              <a:lnSpc>
                <a:spcPct val="110000"/>
              </a:lnSpc>
              <a:spcBef>
                <a:spcPts val="0"/>
              </a:spcBef>
            </a:pPr>
            <a:r>
              <a:rPr lang="en-US" sz="1800" b="1" dirty="0">
                <a:solidFill>
                  <a:srgbClr val="D72131"/>
                </a:solidFill>
              </a:rPr>
              <a:t>Parkinson’s </a:t>
            </a:r>
            <a:r>
              <a:rPr lang="en-US" sz="1800" dirty="0">
                <a:solidFill>
                  <a:schemeClr val="tx2">
                    <a:lumMod val="75000"/>
                  </a:schemeClr>
                </a:solidFill>
              </a:rPr>
              <a:t>– Like Symptoms</a:t>
            </a:r>
          </a:p>
        </p:txBody>
      </p:sp>
      <p:sp>
        <p:nvSpPr>
          <p:cNvPr id="6" name="TextBox 5">
            <a:extLst>
              <a:ext uri="{FF2B5EF4-FFF2-40B4-BE49-F238E27FC236}">
                <a16:creationId xmlns:a16="http://schemas.microsoft.com/office/drawing/2014/main" id="{3B895DB3-B3BA-FFD5-24C9-5635CA512F7F}"/>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Tree>
    <p:extLst>
      <p:ext uri="{BB962C8B-B14F-4D97-AF65-F5344CB8AC3E}">
        <p14:creationId xmlns:p14="http://schemas.microsoft.com/office/powerpoint/2010/main" val="11134440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172FF31-29D5-E53F-D52E-D62CF07592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844C7D-A76B-AA6C-52C3-C98404C56727}"/>
              </a:ext>
            </a:extLst>
          </p:cNvPr>
          <p:cNvSpPr>
            <a:spLocks noGrp="1"/>
          </p:cNvSpPr>
          <p:nvPr>
            <p:ph type="title"/>
          </p:nvPr>
        </p:nvSpPr>
        <p:spPr>
          <a:xfrm>
            <a:off x="838200" y="365125"/>
            <a:ext cx="10972800" cy="930275"/>
          </a:xfrm>
        </p:spPr>
        <p:txBody>
          <a:bodyPr>
            <a:normAutofit/>
          </a:bodyPr>
          <a:lstStyle/>
          <a:p>
            <a:r>
              <a:rPr lang="en-US" b="1" dirty="0">
                <a:solidFill>
                  <a:srgbClr val="1B3D6D"/>
                </a:solidFill>
              </a:rPr>
              <a:t>Herbicide Tests and Storage in the U.S.</a:t>
            </a:r>
          </a:p>
        </p:txBody>
      </p:sp>
      <p:sp>
        <p:nvSpPr>
          <p:cNvPr id="5" name="Content Placeholder 4">
            <a:extLst>
              <a:ext uri="{FF2B5EF4-FFF2-40B4-BE49-F238E27FC236}">
                <a16:creationId xmlns:a16="http://schemas.microsoft.com/office/drawing/2014/main" id="{8A50DC7E-C0F9-4620-F191-EB0BAD261AF4}"/>
              </a:ext>
            </a:extLst>
          </p:cNvPr>
          <p:cNvSpPr>
            <a:spLocks noGrp="1"/>
          </p:cNvSpPr>
          <p:nvPr>
            <p:ph idx="1"/>
          </p:nvPr>
        </p:nvSpPr>
        <p:spPr>
          <a:xfrm>
            <a:off x="838200" y="1295400"/>
            <a:ext cx="11013747" cy="989846"/>
          </a:xfrm>
        </p:spPr>
        <p:txBody>
          <a:bodyPr>
            <a:noAutofit/>
          </a:bodyPr>
          <a:lstStyle/>
          <a:p>
            <a:pPr marL="0" indent="0">
              <a:lnSpc>
                <a:spcPct val="110000"/>
              </a:lnSpc>
              <a:spcBef>
                <a:spcPts val="0"/>
              </a:spcBef>
              <a:spcAft>
                <a:spcPts val="1200"/>
              </a:spcAft>
              <a:buNone/>
            </a:pPr>
            <a:r>
              <a:rPr lang="en-US" sz="2400" dirty="0">
                <a:solidFill>
                  <a:schemeClr val="tx2">
                    <a:lumMod val="75000"/>
                  </a:schemeClr>
                </a:solidFill>
              </a:rPr>
              <a:t>Agent Orange and other herbicides used in Vietnam were tested or stored elsewhere, including many military bases in the United States. </a:t>
            </a:r>
            <a:r>
              <a:rPr lang="en-US" sz="2400" b="1" dirty="0">
                <a:solidFill>
                  <a:schemeClr val="tx2">
                    <a:lumMod val="75000"/>
                  </a:schemeClr>
                </a:solidFill>
              </a:rPr>
              <a:t>Below is a list of Florida bases.</a:t>
            </a:r>
          </a:p>
        </p:txBody>
      </p:sp>
      <p:sp>
        <p:nvSpPr>
          <p:cNvPr id="6" name="TextBox 5">
            <a:extLst>
              <a:ext uri="{FF2B5EF4-FFF2-40B4-BE49-F238E27FC236}">
                <a16:creationId xmlns:a16="http://schemas.microsoft.com/office/drawing/2014/main" id="{E3084270-37FD-210E-A6C5-678C3D43DF11}"/>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
        <p:nvSpPr>
          <p:cNvPr id="2" name="Content Placeholder 4">
            <a:extLst>
              <a:ext uri="{FF2B5EF4-FFF2-40B4-BE49-F238E27FC236}">
                <a16:creationId xmlns:a16="http://schemas.microsoft.com/office/drawing/2014/main" id="{351AD414-5D97-C567-9D09-09C75D99CFC8}"/>
              </a:ext>
            </a:extLst>
          </p:cNvPr>
          <p:cNvSpPr txBox="1">
            <a:spLocks/>
          </p:cNvSpPr>
          <p:nvPr/>
        </p:nvSpPr>
        <p:spPr>
          <a:xfrm>
            <a:off x="1143000" y="2361446"/>
            <a:ext cx="5029200" cy="38107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600"/>
              </a:spcAft>
            </a:pPr>
            <a:r>
              <a:rPr lang="en-US" sz="2400" dirty="0">
                <a:solidFill>
                  <a:schemeClr val="tx2">
                    <a:lumMod val="75000"/>
                  </a:schemeClr>
                </a:solidFill>
              </a:rPr>
              <a:t>Orlando / Cocoa, 1944</a:t>
            </a:r>
          </a:p>
          <a:p>
            <a:pPr>
              <a:lnSpc>
                <a:spcPct val="110000"/>
              </a:lnSpc>
              <a:spcBef>
                <a:spcPts val="0"/>
              </a:spcBef>
              <a:spcAft>
                <a:spcPts val="600"/>
              </a:spcAft>
            </a:pPr>
            <a:r>
              <a:rPr lang="en-US" sz="2400" dirty="0">
                <a:solidFill>
                  <a:schemeClr val="tx2">
                    <a:lumMod val="75000"/>
                  </a:schemeClr>
                </a:solidFill>
              </a:rPr>
              <a:t>Near Lake George, 1944</a:t>
            </a:r>
          </a:p>
          <a:p>
            <a:pPr>
              <a:lnSpc>
                <a:spcPct val="110000"/>
              </a:lnSpc>
              <a:spcBef>
                <a:spcPts val="0"/>
              </a:spcBef>
              <a:spcAft>
                <a:spcPts val="600"/>
              </a:spcAft>
            </a:pPr>
            <a:r>
              <a:rPr lang="en-US" sz="2400" dirty="0">
                <a:solidFill>
                  <a:schemeClr val="tx2">
                    <a:lumMod val="75000"/>
                  </a:schemeClr>
                </a:solidFill>
              </a:rPr>
              <a:t>Army Grove Air Force’s Tactical Center, 1944</a:t>
            </a:r>
          </a:p>
          <a:p>
            <a:pPr>
              <a:lnSpc>
                <a:spcPct val="110000"/>
              </a:lnSpc>
              <a:spcBef>
                <a:spcPts val="0"/>
              </a:spcBef>
              <a:spcAft>
                <a:spcPts val="600"/>
              </a:spcAft>
            </a:pPr>
            <a:r>
              <a:rPr lang="en-US" sz="2400" dirty="0">
                <a:solidFill>
                  <a:schemeClr val="tx2">
                    <a:lumMod val="75000"/>
                  </a:schemeClr>
                </a:solidFill>
              </a:rPr>
              <a:t>Marathon, 1944</a:t>
            </a:r>
          </a:p>
          <a:p>
            <a:pPr>
              <a:lnSpc>
                <a:spcPct val="110000"/>
              </a:lnSpc>
              <a:spcBef>
                <a:spcPts val="0"/>
              </a:spcBef>
              <a:spcAft>
                <a:spcPts val="600"/>
              </a:spcAft>
            </a:pPr>
            <a:r>
              <a:rPr lang="en-US" sz="2400" dirty="0">
                <a:solidFill>
                  <a:schemeClr val="tx2">
                    <a:lumMod val="75000"/>
                  </a:schemeClr>
                </a:solidFill>
              </a:rPr>
              <a:t>Bushnell Army Airfield, 1945</a:t>
            </a:r>
          </a:p>
          <a:p>
            <a:pPr>
              <a:lnSpc>
                <a:spcPct val="110000"/>
              </a:lnSpc>
              <a:spcBef>
                <a:spcPts val="0"/>
              </a:spcBef>
              <a:spcAft>
                <a:spcPts val="600"/>
              </a:spcAft>
            </a:pPr>
            <a:r>
              <a:rPr lang="en-US" sz="2400" dirty="0">
                <a:solidFill>
                  <a:schemeClr val="tx2">
                    <a:lumMod val="75000"/>
                  </a:schemeClr>
                </a:solidFill>
              </a:rPr>
              <a:t>Avon Air Force Base, 1951</a:t>
            </a:r>
          </a:p>
        </p:txBody>
      </p:sp>
      <p:sp>
        <p:nvSpPr>
          <p:cNvPr id="3" name="Content Placeholder 4">
            <a:extLst>
              <a:ext uri="{FF2B5EF4-FFF2-40B4-BE49-F238E27FC236}">
                <a16:creationId xmlns:a16="http://schemas.microsoft.com/office/drawing/2014/main" id="{6C0EC840-5C99-6F76-19BA-9FE85EA3A431}"/>
              </a:ext>
            </a:extLst>
          </p:cNvPr>
          <p:cNvSpPr txBox="1">
            <a:spLocks/>
          </p:cNvSpPr>
          <p:nvPr/>
        </p:nvSpPr>
        <p:spPr>
          <a:xfrm>
            <a:off x="6934200" y="2361446"/>
            <a:ext cx="4860202" cy="38107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600"/>
              </a:spcAft>
            </a:pPr>
            <a:r>
              <a:rPr lang="en-US" sz="2400" dirty="0">
                <a:solidFill>
                  <a:schemeClr val="tx2">
                    <a:lumMod val="75000"/>
                  </a:schemeClr>
                </a:solidFill>
              </a:rPr>
              <a:t>Eglin Air Force Base, 1952</a:t>
            </a:r>
          </a:p>
          <a:p>
            <a:pPr>
              <a:lnSpc>
                <a:spcPct val="110000"/>
              </a:lnSpc>
              <a:spcBef>
                <a:spcPts val="0"/>
              </a:spcBef>
              <a:spcAft>
                <a:spcPts val="600"/>
              </a:spcAft>
            </a:pPr>
            <a:r>
              <a:rPr lang="en-US" sz="2400" b="1" dirty="0">
                <a:solidFill>
                  <a:srgbClr val="D72131"/>
                </a:solidFill>
              </a:rPr>
              <a:t>Avon Park Air Force Base, 1954</a:t>
            </a:r>
          </a:p>
          <a:p>
            <a:pPr>
              <a:lnSpc>
                <a:spcPct val="110000"/>
              </a:lnSpc>
              <a:spcBef>
                <a:spcPts val="0"/>
              </a:spcBef>
              <a:spcAft>
                <a:spcPts val="600"/>
              </a:spcAft>
            </a:pPr>
            <a:r>
              <a:rPr lang="en-US" sz="2400" dirty="0">
                <a:solidFill>
                  <a:schemeClr val="tx2">
                    <a:lumMod val="75000"/>
                  </a:schemeClr>
                </a:solidFill>
              </a:rPr>
              <a:t>Jacksonville, 1962</a:t>
            </a:r>
          </a:p>
          <a:p>
            <a:pPr>
              <a:lnSpc>
                <a:spcPct val="110000"/>
              </a:lnSpc>
              <a:spcBef>
                <a:spcPts val="0"/>
              </a:spcBef>
              <a:spcAft>
                <a:spcPts val="600"/>
              </a:spcAft>
            </a:pPr>
            <a:r>
              <a:rPr lang="en-US" sz="2400" dirty="0">
                <a:solidFill>
                  <a:schemeClr val="tx2">
                    <a:lumMod val="75000"/>
                  </a:schemeClr>
                </a:solidFill>
              </a:rPr>
              <a:t>Eglin AFB, C-52A, 1962-1970</a:t>
            </a:r>
          </a:p>
          <a:p>
            <a:pPr>
              <a:lnSpc>
                <a:spcPct val="110000"/>
              </a:lnSpc>
              <a:spcBef>
                <a:spcPts val="0"/>
              </a:spcBef>
              <a:spcAft>
                <a:spcPts val="600"/>
              </a:spcAft>
            </a:pPr>
            <a:r>
              <a:rPr lang="en-US" sz="2400" dirty="0">
                <a:solidFill>
                  <a:schemeClr val="tx2">
                    <a:lumMod val="75000"/>
                  </a:schemeClr>
                </a:solidFill>
              </a:rPr>
              <a:t>Apalachicola National Forest near Sopchoppy, 1967</a:t>
            </a:r>
          </a:p>
          <a:p>
            <a:pPr>
              <a:lnSpc>
                <a:spcPct val="110000"/>
              </a:lnSpc>
              <a:spcBef>
                <a:spcPts val="0"/>
              </a:spcBef>
              <a:spcAft>
                <a:spcPts val="600"/>
              </a:spcAft>
            </a:pPr>
            <a:r>
              <a:rPr lang="en-US" sz="2400" dirty="0">
                <a:solidFill>
                  <a:schemeClr val="tx2">
                    <a:lumMod val="75000"/>
                  </a:schemeClr>
                </a:solidFill>
              </a:rPr>
              <a:t>Eglin AFB, 1968</a:t>
            </a:r>
          </a:p>
        </p:txBody>
      </p:sp>
    </p:spTree>
    <p:extLst>
      <p:ext uri="{BB962C8B-B14F-4D97-AF65-F5344CB8AC3E}">
        <p14:creationId xmlns:p14="http://schemas.microsoft.com/office/powerpoint/2010/main" val="29281812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pic>
        <p:nvPicPr>
          <p:cNvPr id="4" name="Picture 3" descr="A plaque with text and eagle heads&#10;&#10;Description automatically generated">
            <a:extLst>
              <a:ext uri="{FF2B5EF4-FFF2-40B4-BE49-F238E27FC236}">
                <a16:creationId xmlns:a16="http://schemas.microsoft.com/office/drawing/2014/main" id="{6016D251-CCED-E40D-02B7-7367BF01CF4F}"/>
              </a:ext>
            </a:extLst>
          </p:cNvPr>
          <p:cNvPicPr>
            <a:picLocks noChangeAspect="1"/>
          </p:cNvPicPr>
          <p:nvPr/>
        </p:nvPicPr>
        <p:blipFill>
          <a:blip r:embed="rId3">
            <a:extLst>
              <a:ext uri="{28A0092B-C50C-407E-A947-70E740481C1C}">
                <a14:useLocalDpi xmlns:a14="http://schemas.microsoft.com/office/drawing/2010/main" val="0"/>
              </a:ext>
            </a:extLst>
          </a:blip>
          <a:srcRect l="727" t="1111" r="727" b="1111"/>
          <a:stretch/>
        </p:blipFill>
        <p:spPr>
          <a:xfrm>
            <a:off x="2057400" y="76200"/>
            <a:ext cx="8077200" cy="6705600"/>
          </a:xfrm>
          <a:prstGeom prst="rect">
            <a:avLst/>
          </a:prstGeom>
        </p:spPr>
      </p:pic>
    </p:spTree>
    <p:extLst>
      <p:ext uri="{BB962C8B-B14F-4D97-AF65-F5344CB8AC3E}">
        <p14:creationId xmlns:p14="http://schemas.microsoft.com/office/powerpoint/2010/main" val="3934997787"/>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36A2624-798C-E5A7-0598-12B86219AE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AC32FF-2FFD-3DE0-84A0-96AC875DD2B7}"/>
              </a:ext>
            </a:extLst>
          </p:cNvPr>
          <p:cNvSpPr>
            <a:spLocks noGrp="1"/>
          </p:cNvSpPr>
          <p:nvPr>
            <p:ph type="title"/>
          </p:nvPr>
        </p:nvSpPr>
        <p:spPr>
          <a:xfrm>
            <a:off x="838200" y="365125"/>
            <a:ext cx="10972800" cy="1325563"/>
          </a:xfrm>
        </p:spPr>
        <p:txBody>
          <a:bodyPr>
            <a:normAutofit/>
          </a:bodyPr>
          <a:lstStyle/>
          <a:p>
            <a:r>
              <a:rPr lang="en-US" sz="4000" b="1" dirty="0">
                <a:solidFill>
                  <a:srgbClr val="1B3D6D"/>
                </a:solidFill>
              </a:rPr>
              <a:t>Death and Burial Benefits Essential Planning Guide</a:t>
            </a:r>
          </a:p>
        </p:txBody>
      </p:sp>
      <p:sp>
        <p:nvSpPr>
          <p:cNvPr id="5" name="Content Placeholder 4">
            <a:extLst>
              <a:ext uri="{FF2B5EF4-FFF2-40B4-BE49-F238E27FC236}">
                <a16:creationId xmlns:a16="http://schemas.microsoft.com/office/drawing/2014/main" id="{328D4395-6C11-BE51-FC31-AA5C02E71571}"/>
              </a:ext>
            </a:extLst>
          </p:cNvPr>
          <p:cNvSpPr>
            <a:spLocks noGrp="1"/>
          </p:cNvSpPr>
          <p:nvPr>
            <p:ph idx="1"/>
          </p:nvPr>
        </p:nvSpPr>
        <p:spPr>
          <a:xfrm>
            <a:off x="838200" y="1524000"/>
            <a:ext cx="11013747" cy="1524000"/>
          </a:xfrm>
        </p:spPr>
        <p:txBody>
          <a:bodyPr>
            <a:noAutofit/>
          </a:bodyPr>
          <a:lstStyle/>
          <a:p>
            <a:pPr marL="0" indent="0">
              <a:lnSpc>
                <a:spcPct val="110000"/>
              </a:lnSpc>
              <a:spcBef>
                <a:spcPts val="0"/>
              </a:spcBef>
              <a:spcAft>
                <a:spcPts val="1200"/>
              </a:spcAft>
              <a:buNone/>
            </a:pPr>
            <a:r>
              <a:rPr lang="en-US" sz="1800" b="1" dirty="0">
                <a:solidFill>
                  <a:srgbClr val="D72131"/>
                </a:solidFill>
              </a:rPr>
              <a:t>Eligibility: </a:t>
            </a:r>
            <a:r>
              <a:rPr lang="en-US" sz="1800" dirty="0">
                <a:solidFill>
                  <a:schemeClr val="tx2">
                    <a:lumMod val="75000"/>
                  </a:schemeClr>
                </a:solidFill>
              </a:rPr>
              <a:t>Veterans discharged from active duty, under conditions other than dishonorable and service members who died while on active duty. To verify eligibility for burial and memorial benefits, a copy of veterans’ discharge document “</a:t>
            </a:r>
            <a:r>
              <a:rPr lang="en-US" sz="1800" b="1" dirty="0">
                <a:solidFill>
                  <a:schemeClr val="tx2">
                    <a:lumMod val="75000"/>
                  </a:schemeClr>
                </a:solidFill>
              </a:rPr>
              <a:t>DD214</a:t>
            </a:r>
            <a:r>
              <a:rPr lang="en-US" sz="1800" dirty="0">
                <a:solidFill>
                  <a:schemeClr val="tx2">
                    <a:lumMod val="75000"/>
                  </a:schemeClr>
                </a:solidFill>
              </a:rPr>
              <a:t>” that specifies the period(s) of active duty and character of discharge, along with the deceased’s death certificate and proof of relationship to veteran (for eligible family members) are all that usually needed to determine eligibility.</a:t>
            </a:r>
          </a:p>
        </p:txBody>
      </p:sp>
      <p:sp>
        <p:nvSpPr>
          <p:cNvPr id="6" name="TextBox 5">
            <a:extLst>
              <a:ext uri="{FF2B5EF4-FFF2-40B4-BE49-F238E27FC236}">
                <a16:creationId xmlns:a16="http://schemas.microsoft.com/office/drawing/2014/main" id="{CC486C96-5DD9-AD4E-9302-3EEF65455755}"/>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
        <p:nvSpPr>
          <p:cNvPr id="3" name="TextBox 2">
            <a:extLst>
              <a:ext uri="{FF2B5EF4-FFF2-40B4-BE49-F238E27FC236}">
                <a16:creationId xmlns:a16="http://schemas.microsoft.com/office/drawing/2014/main" id="{D348A580-55CD-0F87-69D5-1256FFFB7E91}"/>
              </a:ext>
            </a:extLst>
          </p:cNvPr>
          <p:cNvSpPr txBox="1"/>
          <p:nvPr/>
        </p:nvSpPr>
        <p:spPr>
          <a:xfrm>
            <a:off x="805004" y="3184964"/>
            <a:ext cx="5747441" cy="2745495"/>
          </a:xfrm>
          <a:prstGeom prst="rect">
            <a:avLst/>
          </a:prstGeom>
          <a:noFill/>
        </p:spPr>
        <p:txBody>
          <a:bodyPr wrap="square">
            <a:spAutoFit/>
          </a:bodyPr>
          <a:lstStyle/>
          <a:p>
            <a:pPr marL="742950" lvl="1" indent="-285750">
              <a:lnSpc>
                <a:spcPct val="110000"/>
              </a:lnSpc>
              <a:spcAft>
                <a:spcPts val="600"/>
              </a:spcAft>
              <a:buFont typeface="Arial" panose="020B0604020202020204" pitchFamily="34" charset="0"/>
              <a:buChar char="•"/>
            </a:pPr>
            <a:r>
              <a:rPr lang="en-US" dirty="0">
                <a:solidFill>
                  <a:schemeClr val="tx2">
                    <a:lumMod val="75000"/>
                  </a:schemeClr>
                </a:solidFill>
              </a:rPr>
              <a:t>VA National Cemeteries</a:t>
            </a:r>
            <a:br>
              <a:rPr lang="en-US" dirty="0">
                <a:solidFill>
                  <a:schemeClr val="tx2">
                    <a:lumMod val="75000"/>
                  </a:schemeClr>
                </a:solidFill>
              </a:rPr>
            </a:br>
            <a:r>
              <a:rPr lang="en-US" dirty="0">
                <a:solidFill>
                  <a:schemeClr val="tx2">
                    <a:lumMod val="75000"/>
                  </a:schemeClr>
                </a:solidFill>
              </a:rPr>
              <a:t>( 147 National Cemeteries )</a:t>
            </a:r>
          </a:p>
          <a:p>
            <a:pPr marL="742950" lvl="1" indent="-285750">
              <a:lnSpc>
                <a:spcPct val="110000"/>
              </a:lnSpc>
              <a:spcAft>
                <a:spcPts val="600"/>
              </a:spcAft>
              <a:buFont typeface="Arial" panose="020B0604020202020204" pitchFamily="34" charset="0"/>
              <a:buChar char="•"/>
            </a:pPr>
            <a:r>
              <a:rPr lang="en-US" dirty="0">
                <a:solidFill>
                  <a:schemeClr val="tx2">
                    <a:lumMod val="75000"/>
                  </a:schemeClr>
                </a:solidFill>
              </a:rPr>
              <a:t>Headstone and Markers</a:t>
            </a:r>
            <a:br>
              <a:rPr lang="en-US" dirty="0">
                <a:solidFill>
                  <a:schemeClr val="tx2">
                    <a:lumMod val="75000"/>
                  </a:schemeClr>
                </a:solidFill>
              </a:rPr>
            </a:br>
            <a:r>
              <a:rPr lang="en-US" dirty="0">
                <a:solidFill>
                  <a:schemeClr val="tx2">
                    <a:lumMod val="75000"/>
                  </a:schemeClr>
                </a:solidFill>
              </a:rPr>
              <a:t>( VA Form 40-1330 )</a:t>
            </a:r>
          </a:p>
          <a:p>
            <a:pPr marL="742950" lvl="1" indent="-285750">
              <a:lnSpc>
                <a:spcPct val="110000"/>
              </a:lnSpc>
              <a:spcAft>
                <a:spcPts val="600"/>
              </a:spcAft>
              <a:buFont typeface="Arial" panose="020B0604020202020204" pitchFamily="34" charset="0"/>
              <a:buChar char="•"/>
            </a:pPr>
            <a:r>
              <a:rPr lang="en-US" dirty="0">
                <a:solidFill>
                  <a:schemeClr val="tx2">
                    <a:lumMod val="75000"/>
                  </a:schemeClr>
                </a:solidFill>
              </a:rPr>
              <a:t>Presidential Memorial Certificates</a:t>
            </a:r>
            <a:br>
              <a:rPr lang="en-US" dirty="0">
                <a:solidFill>
                  <a:schemeClr val="tx2">
                    <a:lumMod val="75000"/>
                  </a:schemeClr>
                </a:solidFill>
              </a:rPr>
            </a:br>
            <a:r>
              <a:rPr lang="en-US" dirty="0">
                <a:solidFill>
                  <a:schemeClr val="tx2">
                    <a:lumMod val="75000"/>
                  </a:schemeClr>
                </a:solidFill>
              </a:rPr>
              <a:t>( VA Form 40-0247 )</a:t>
            </a:r>
          </a:p>
          <a:p>
            <a:pPr marL="742950" lvl="1" indent="-285750">
              <a:lnSpc>
                <a:spcPct val="110000"/>
              </a:lnSpc>
              <a:spcAft>
                <a:spcPts val="600"/>
              </a:spcAft>
              <a:buFont typeface="Arial" panose="020B0604020202020204" pitchFamily="34" charset="0"/>
              <a:buChar char="•"/>
            </a:pPr>
            <a:r>
              <a:rPr lang="en-US" dirty="0">
                <a:solidFill>
                  <a:schemeClr val="tx2">
                    <a:lumMod val="75000"/>
                  </a:schemeClr>
                </a:solidFill>
              </a:rPr>
              <a:t>Burial Flag</a:t>
            </a:r>
            <a:br>
              <a:rPr lang="en-US" dirty="0">
                <a:solidFill>
                  <a:schemeClr val="tx2">
                    <a:lumMod val="75000"/>
                  </a:schemeClr>
                </a:solidFill>
              </a:rPr>
            </a:br>
            <a:r>
              <a:rPr lang="en-US" dirty="0">
                <a:solidFill>
                  <a:schemeClr val="tx2">
                    <a:lumMod val="75000"/>
                  </a:schemeClr>
                </a:solidFill>
              </a:rPr>
              <a:t>( VA Form 27-2008 or U.S.P.S. and Funeral Director )</a:t>
            </a:r>
          </a:p>
        </p:txBody>
      </p:sp>
      <p:sp>
        <p:nvSpPr>
          <p:cNvPr id="7" name="TextBox 6">
            <a:extLst>
              <a:ext uri="{FF2B5EF4-FFF2-40B4-BE49-F238E27FC236}">
                <a16:creationId xmlns:a16="http://schemas.microsoft.com/office/drawing/2014/main" id="{7FE2B591-18EF-8A20-46C6-9E96D9F1FA35}"/>
              </a:ext>
            </a:extLst>
          </p:cNvPr>
          <p:cNvSpPr txBox="1"/>
          <p:nvPr/>
        </p:nvSpPr>
        <p:spPr>
          <a:xfrm>
            <a:off x="6548673" y="3184964"/>
            <a:ext cx="5256291" cy="2745495"/>
          </a:xfrm>
          <a:prstGeom prst="rect">
            <a:avLst/>
          </a:prstGeom>
          <a:noFill/>
        </p:spPr>
        <p:txBody>
          <a:bodyPr wrap="square">
            <a:spAutoFit/>
          </a:bodyPr>
          <a:lstStyle/>
          <a:p>
            <a:pPr marL="742950" lvl="1" indent="-285750">
              <a:lnSpc>
                <a:spcPct val="110000"/>
              </a:lnSpc>
              <a:spcAft>
                <a:spcPts val="600"/>
              </a:spcAft>
              <a:buFont typeface="Arial" panose="020B0604020202020204" pitchFamily="34" charset="0"/>
              <a:buChar char="•"/>
            </a:pPr>
            <a:r>
              <a:rPr lang="en-US" dirty="0">
                <a:solidFill>
                  <a:schemeClr val="tx2">
                    <a:lumMod val="75000"/>
                  </a:schemeClr>
                </a:solidFill>
              </a:rPr>
              <a:t>Reimbursement of Burial Expenses</a:t>
            </a:r>
            <a:br>
              <a:rPr lang="en-US" dirty="0">
                <a:solidFill>
                  <a:schemeClr val="tx2">
                    <a:lumMod val="75000"/>
                  </a:schemeClr>
                </a:solidFill>
              </a:rPr>
            </a:br>
            <a:r>
              <a:rPr lang="en-US" dirty="0">
                <a:solidFill>
                  <a:schemeClr val="tx2">
                    <a:lumMod val="75000"/>
                  </a:schemeClr>
                </a:solidFill>
              </a:rPr>
              <a:t>( VA Form 21-530 )</a:t>
            </a:r>
          </a:p>
          <a:p>
            <a:pPr marL="742950" lvl="1" indent="-285750">
              <a:lnSpc>
                <a:spcPct val="110000"/>
              </a:lnSpc>
              <a:spcAft>
                <a:spcPts val="600"/>
              </a:spcAft>
              <a:buFont typeface="Arial" panose="020B0604020202020204" pitchFamily="34" charset="0"/>
              <a:buChar char="•"/>
            </a:pPr>
            <a:r>
              <a:rPr lang="en-US" dirty="0">
                <a:solidFill>
                  <a:schemeClr val="tx2">
                    <a:lumMod val="75000"/>
                  </a:schemeClr>
                </a:solidFill>
              </a:rPr>
              <a:t>Burial Allowance</a:t>
            </a:r>
            <a:br>
              <a:rPr lang="en-US" dirty="0">
                <a:solidFill>
                  <a:schemeClr val="tx2">
                    <a:lumMod val="75000"/>
                  </a:schemeClr>
                </a:solidFill>
              </a:rPr>
            </a:br>
            <a:r>
              <a:rPr lang="en-US" dirty="0">
                <a:solidFill>
                  <a:schemeClr val="tx2">
                    <a:lumMod val="75000"/>
                  </a:schemeClr>
                </a:solidFill>
              </a:rPr>
              <a:t>( VA Form 21-530 ) </a:t>
            </a:r>
          </a:p>
          <a:p>
            <a:pPr marL="742950" lvl="1" indent="-285750">
              <a:lnSpc>
                <a:spcPct val="110000"/>
              </a:lnSpc>
              <a:spcAft>
                <a:spcPts val="600"/>
              </a:spcAft>
              <a:buFont typeface="Arial" panose="020B0604020202020204" pitchFamily="34" charset="0"/>
              <a:buChar char="•"/>
            </a:pPr>
            <a:r>
              <a:rPr lang="en-US" dirty="0">
                <a:solidFill>
                  <a:schemeClr val="tx2">
                    <a:lumMod val="75000"/>
                  </a:schemeClr>
                </a:solidFill>
              </a:rPr>
              <a:t>Plot Allowance</a:t>
            </a:r>
            <a:br>
              <a:rPr lang="en-US" dirty="0">
                <a:solidFill>
                  <a:schemeClr val="tx2">
                    <a:lumMod val="75000"/>
                  </a:schemeClr>
                </a:solidFill>
              </a:rPr>
            </a:br>
            <a:r>
              <a:rPr lang="en-US" dirty="0">
                <a:solidFill>
                  <a:schemeClr val="tx2">
                    <a:lumMod val="75000"/>
                  </a:schemeClr>
                </a:solidFill>
              </a:rPr>
              <a:t>( VA Form 21-530 )</a:t>
            </a:r>
          </a:p>
          <a:p>
            <a:pPr marL="742950" lvl="1" indent="-285750">
              <a:lnSpc>
                <a:spcPct val="110000"/>
              </a:lnSpc>
              <a:spcAft>
                <a:spcPts val="600"/>
              </a:spcAft>
              <a:buFont typeface="Arial" panose="020B0604020202020204" pitchFamily="34" charset="0"/>
              <a:buChar char="•"/>
            </a:pPr>
            <a:r>
              <a:rPr lang="en-US" dirty="0">
                <a:solidFill>
                  <a:schemeClr val="tx2">
                    <a:lumMod val="75000"/>
                  </a:schemeClr>
                </a:solidFill>
              </a:rPr>
              <a:t>Military Funeral Honors</a:t>
            </a:r>
            <a:br>
              <a:rPr lang="en-US" dirty="0">
                <a:solidFill>
                  <a:schemeClr val="tx2">
                    <a:lumMod val="75000"/>
                  </a:schemeClr>
                </a:solidFill>
              </a:rPr>
            </a:br>
            <a:r>
              <a:rPr lang="en-US" dirty="0">
                <a:solidFill>
                  <a:schemeClr val="tx2">
                    <a:lumMod val="75000"/>
                  </a:schemeClr>
                </a:solidFill>
              </a:rPr>
              <a:t>( Active Military or Local Veteran Originations )</a:t>
            </a:r>
          </a:p>
        </p:txBody>
      </p:sp>
    </p:spTree>
    <p:extLst>
      <p:ext uri="{BB962C8B-B14F-4D97-AF65-F5344CB8AC3E}">
        <p14:creationId xmlns:p14="http://schemas.microsoft.com/office/powerpoint/2010/main" val="28930861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E1A06C5-99C5-5CFC-5449-432C5F27811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EF6063-3A4C-C55D-7DFF-2564BA19CF9A}"/>
              </a:ext>
            </a:extLst>
          </p:cNvPr>
          <p:cNvSpPr>
            <a:spLocks noGrp="1"/>
          </p:cNvSpPr>
          <p:nvPr>
            <p:ph type="title"/>
          </p:nvPr>
        </p:nvSpPr>
        <p:spPr>
          <a:xfrm>
            <a:off x="838200" y="365125"/>
            <a:ext cx="10972800" cy="1325563"/>
          </a:xfrm>
        </p:spPr>
        <p:txBody>
          <a:bodyPr>
            <a:normAutofit/>
          </a:bodyPr>
          <a:lstStyle/>
          <a:p>
            <a:r>
              <a:rPr lang="en-US" b="1" dirty="0">
                <a:solidFill>
                  <a:srgbClr val="1B3D6D"/>
                </a:solidFill>
              </a:rPr>
              <a:t>Florida Veterans’ Benefits Guide (2023)</a:t>
            </a:r>
          </a:p>
        </p:txBody>
      </p:sp>
      <p:sp>
        <p:nvSpPr>
          <p:cNvPr id="5" name="Content Placeholder 4">
            <a:extLst>
              <a:ext uri="{FF2B5EF4-FFF2-40B4-BE49-F238E27FC236}">
                <a16:creationId xmlns:a16="http://schemas.microsoft.com/office/drawing/2014/main" id="{0BA65286-F74A-4AF8-E8FD-6FC756B1FCA0}"/>
              </a:ext>
            </a:extLst>
          </p:cNvPr>
          <p:cNvSpPr>
            <a:spLocks noGrp="1"/>
          </p:cNvSpPr>
          <p:nvPr>
            <p:ph idx="1"/>
          </p:nvPr>
        </p:nvSpPr>
        <p:spPr>
          <a:xfrm>
            <a:off x="838200" y="1690688"/>
            <a:ext cx="5791200" cy="3276600"/>
          </a:xfrm>
        </p:spPr>
        <p:txBody>
          <a:bodyPr>
            <a:noAutofit/>
          </a:bodyPr>
          <a:lstStyle/>
          <a:p>
            <a:pPr lvl="1">
              <a:lnSpc>
                <a:spcPct val="110000"/>
              </a:lnSpc>
              <a:spcBef>
                <a:spcPts val="0"/>
              </a:spcBef>
              <a:spcAft>
                <a:spcPts val="600"/>
              </a:spcAft>
            </a:pPr>
            <a:r>
              <a:rPr lang="en-US" sz="2000" dirty="0">
                <a:solidFill>
                  <a:schemeClr val="tx2">
                    <a:lumMod val="75000"/>
                  </a:schemeClr>
                </a:solidFill>
                <a:hlinkClick r:id="rId3"/>
              </a:rPr>
              <a:t>www.FloridaVets.org</a:t>
            </a:r>
            <a:endParaRPr lang="en-US" sz="2000" dirty="0">
              <a:solidFill>
                <a:schemeClr val="tx2">
                  <a:lumMod val="75000"/>
                </a:schemeClr>
              </a:solidFill>
            </a:endParaRPr>
          </a:p>
          <a:p>
            <a:pPr lvl="1">
              <a:lnSpc>
                <a:spcPct val="110000"/>
              </a:lnSpc>
              <a:spcBef>
                <a:spcPts val="0"/>
              </a:spcBef>
              <a:spcAft>
                <a:spcPts val="600"/>
              </a:spcAft>
            </a:pPr>
            <a:r>
              <a:rPr lang="en-US" sz="2000" dirty="0">
                <a:solidFill>
                  <a:schemeClr val="tx2">
                    <a:lumMod val="75000"/>
                  </a:schemeClr>
                </a:solidFill>
                <a:hlinkClick r:id="rId4"/>
              </a:rPr>
              <a:t>www.FloridaVeteransFoundationorg</a:t>
            </a:r>
            <a:endParaRPr lang="en-US" sz="2000" dirty="0">
              <a:solidFill>
                <a:schemeClr val="tx2">
                  <a:lumMod val="75000"/>
                </a:schemeClr>
              </a:solidFill>
            </a:endParaRPr>
          </a:p>
          <a:p>
            <a:pPr lvl="1">
              <a:lnSpc>
                <a:spcPct val="110000"/>
              </a:lnSpc>
              <a:spcBef>
                <a:spcPts val="0"/>
              </a:spcBef>
              <a:spcAft>
                <a:spcPts val="600"/>
              </a:spcAft>
            </a:pPr>
            <a:r>
              <a:rPr lang="en-US" sz="2000" dirty="0">
                <a:solidFill>
                  <a:schemeClr val="tx2">
                    <a:lumMod val="75000"/>
                  </a:schemeClr>
                </a:solidFill>
              </a:rPr>
              <a:t>(850) 488-4181 or 4182</a:t>
            </a:r>
          </a:p>
          <a:p>
            <a:pPr lvl="1">
              <a:lnSpc>
                <a:spcPct val="110000"/>
              </a:lnSpc>
              <a:spcBef>
                <a:spcPts val="0"/>
              </a:spcBef>
              <a:spcAft>
                <a:spcPts val="600"/>
              </a:spcAft>
            </a:pPr>
            <a:r>
              <a:rPr lang="en-US" sz="2000" dirty="0">
                <a:solidFill>
                  <a:schemeClr val="tx2">
                    <a:lumMod val="75000"/>
                  </a:schemeClr>
                </a:solidFill>
              </a:rPr>
              <a:t>Education Benefits for Veterans and families</a:t>
            </a:r>
          </a:p>
          <a:p>
            <a:pPr lvl="1">
              <a:lnSpc>
                <a:spcPct val="110000"/>
              </a:lnSpc>
              <a:spcBef>
                <a:spcPts val="0"/>
              </a:spcBef>
              <a:spcAft>
                <a:spcPts val="600"/>
              </a:spcAft>
            </a:pPr>
            <a:r>
              <a:rPr lang="en-US" sz="2000" dirty="0">
                <a:solidFill>
                  <a:schemeClr val="tx2">
                    <a:lumMod val="75000"/>
                  </a:schemeClr>
                </a:solidFill>
              </a:rPr>
              <a:t>G.I. Home Loan</a:t>
            </a:r>
          </a:p>
          <a:p>
            <a:pPr lvl="1">
              <a:lnSpc>
                <a:spcPct val="110000"/>
              </a:lnSpc>
              <a:spcBef>
                <a:spcPts val="0"/>
              </a:spcBef>
              <a:spcAft>
                <a:spcPts val="600"/>
              </a:spcAft>
            </a:pPr>
            <a:r>
              <a:rPr lang="en-US" sz="2000" dirty="0">
                <a:solidFill>
                  <a:schemeClr val="tx2">
                    <a:lumMod val="75000"/>
                  </a:schemeClr>
                </a:solidFill>
              </a:rPr>
              <a:t>Property Tax Exemptions</a:t>
            </a:r>
          </a:p>
          <a:p>
            <a:pPr lvl="1">
              <a:lnSpc>
                <a:spcPct val="110000"/>
              </a:lnSpc>
              <a:spcBef>
                <a:spcPts val="0"/>
              </a:spcBef>
              <a:spcAft>
                <a:spcPts val="600"/>
              </a:spcAft>
            </a:pPr>
            <a:r>
              <a:rPr lang="en-US" sz="2000" dirty="0">
                <a:solidFill>
                  <a:schemeClr val="tx2">
                    <a:lumMod val="75000"/>
                  </a:schemeClr>
                </a:solidFill>
              </a:rPr>
              <a:t>Burial Benefits</a:t>
            </a:r>
          </a:p>
          <a:p>
            <a:pPr lvl="1">
              <a:lnSpc>
                <a:spcPct val="110000"/>
              </a:lnSpc>
              <a:spcBef>
                <a:spcPts val="0"/>
              </a:spcBef>
              <a:spcAft>
                <a:spcPts val="600"/>
              </a:spcAft>
            </a:pPr>
            <a:r>
              <a:rPr lang="en-US" sz="2000" dirty="0">
                <a:solidFill>
                  <a:schemeClr val="tx2">
                    <a:lumMod val="75000"/>
                  </a:schemeClr>
                </a:solidFill>
              </a:rPr>
              <a:t>“V” for Veteran Designation on Driver License</a:t>
            </a:r>
          </a:p>
        </p:txBody>
      </p:sp>
      <p:sp>
        <p:nvSpPr>
          <p:cNvPr id="6" name="TextBox 5">
            <a:extLst>
              <a:ext uri="{FF2B5EF4-FFF2-40B4-BE49-F238E27FC236}">
                <a16:creationId xmlns:a16="http://schemas.microsoft.com/office/drawing/2014/main" id="{231DD467-A35E-2A49-747A-9D31210A3980}"/>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
        <p:nvSpPr>
          <p:cNvPr id="3" name="TextBox 2">
            <a:extLst>
              <a:ext uri="{FF2B5EF4-FFF2-40B4-BE49-F238E27FC236}">
                <a16:creationId xmlns:a16="http://schemas.microsoft.com/office/drawing/2014/main" id="{2BB8457C-94F0-CEF2-802A-44E6C6094190}"/>
              </a:ext>
            </a:extLst>
          </p:cNvPr>
          <p:cNvSpPr txBox="1"/>
          <p:nvPr/>
        </p:nvSpPr>
        <p:spPr>
          <a:xfrm>
            <a:off x="6629400" y="1690688"/>
            <a:ext cx="5181599" cy="2906950"/>
          </a:xfrm>
          <a:prstGeom prst="rect">
            <a:avLst/>
          </a:prstGeom>
          <a:noFill/>
        </p:spPr>
        <p:txBody>
          <a:bodyPr wrap="square">
            <a:spAutoFit/>
          </a:bodyPr>
          <a:lstStyle/>
          <a:p>
            <a:pPr marL="285750" indent="-285750">
              <a:lnSpc>
                <a:spcPct val="110000"/>
              </a:lnSpc>
              <a:spcAft>
                <a:spcPts val="600"/>
              </a:spcAft>
              <a:buFont typeface="Arial" panose="020B0604020202020204" pitchFamily="34" charset="0"/>
              <a:buChar char="•"/>
            </a:pPr>
            <a:r>
              <a:rPr lang="en-US" sz="2000" dirty="0">
                <a:solidFill>
                  <a:schemeClr val="tx2">
                    <a:lumMod val="75000"/>
                  </a:schemeClr>
                </a:solidFill>
              </a:rPr>
              <a:t>100% Disabled Veteran State ID card</a:t>
            </a:r>
          </a:p>
          <a:p>
            <a:pPr marL="285750" indent="-285750">
              <a:lnSpc>
                <a:spcPct val="110000"/>
              </a:lnSpc>
              <a:spcAft>
                <a:spcPts val="600"/>
              </a:spcAft>
              <a:buFont typeface="Arial" panose="020B0604020202020204" pitchFamily="34" charset="0"/>
              <a:buChar char="•"/>
            </a:pPr>
            <a:r>
              <a:rPr lang="en-US" sz="2000" dirty="0">
                <a:solidFill>
                  <a:schemeClr val="tx2">
                    <a:lumMod val="75000"/>
                  </a:schemeClr>
                </a:solidFill>
              </a:rPr>
              <a:t>Driver License &amp; State ID Fee Exemptions</a:t>
            </a:r>
          </a:p>
          <a:p>
            <a:pPr marL="285750" indent="-285750">
              <a:lnSpc>
                <a:spcPct val="110000"/>
              </a:lnSpc>
              <a:spcAft>
                <a:spcPts val="600"/>
              </a:spcAft>
              <a:buFont typeface="Arial" panose="020B0604020202020204" pitchFamily="34" charset="0"/>
              <a:buChar char="•"/>
            </a:pPr>
            <a:r>
              <a:rPr lang="en-US" sz="2000" dirty="0">
                <a:solidFill>
                  <a:schemeClr val="tx2">
                    <a:lumMod val="75000"/>
                  </a:schemeClr>
                </a:solidFill>
              </a:rPr>
              <a:t>Disabled Veteran Motor Vehicle License Plate</a:t>
            </a:r>
          </a:p>
          <a:p>
            <a:pPr marL="285750" indent="-285750">
              <a:lnSpc>
                <a:spcPct val="110000"/>
              </a:lnSpc>
              <a:spcAft>
                <a:spcPts val="600"/>
              </a:spcAft>
              <a:buFont typeface="Arial" panose="020B0604020202020204" pitchFamily="34" charset="0"/>
              <a:buChar char="•"/>
            </a:pPr>
            <a:r>
              <a:rPr lang="en-US" sz="2000" dirty="0">
                <a:solidFill>
                  <a:schemeClr val="tx2">
                    <a:lumMod val="75000"/>
                  </a:schemeClr>
                </a:solidFill>
              </a:rPr>
              <a:t>Florida State Park Discount Passes</a:t>
            </a:r>
          </a:p>
          <a:p>
            <a:pPr marL="285750" indent="-285750">
              <a:lnSpc>
                <a:spcPct val="110000"/>
              </a:lnSpc>
              <a:spcAft>
                <a:spcPts val="600"/>
              </a:spcAft>
              <a:buFont typeface="Arial" panose="020B0604020202020204" pitchFamily="34" charset="0"/>
              <a:buChar char="•"/>
            </a:pPr>
            <a:r>
              <a:rPr lang="en-US" sz="2000" dirty="0">
                <a:solidFill>
                  <a:schemeClr val="tx2">
                    <a:lumMod val="75000"/>
                  </a:schemeClr>
                </a:solidFill>
              </a:rPr>
              <a:t>Hunting and Fishing</a:t>
            </a:r>
          </a:p>
          <a:p>
            <a:pPr marL="285750" indent="-285750">
              <a:lnSpc>
                <a:spcPct val="110000"/>
              </a:lnSpc>
              <a:spcAft>
                <a:spcPts val="600"/>
              </a:spcAft>
              <a:buFont typeface="Arial" panose="020B0604020202020204" pitchFamily="34" charset="0"/>
              <a:buChar char="•"/>
            </a:pPr>
            <a:r>
              <a:rPr lang="en-US" sz="2000" dirty="0">
                <a:solidFill>
                  <a:schemeClr val="tx2">
                    <a:lumMod val="75000"/>
                  </a:schemeClr>
                </a:solidFill>
              </a:rPr>
              <a:t>Employment</a:t>
            </a:r>
          </a:p>
          <a:p>
            <a:pPr marL="285750" indent="-285750">
              <a:lnSpc>
                <a:spcPct val="110000"/>
              </a:lnSpc>
              <a:spcAft>
                <a:spcPts val="600"/>
              </a:spcAft>
              <a:buFont typeface="Arial" panose="020B0604020202020204" pitchFamily="34" charset="0"/>
              <a:buChar char="•"/>
            </a:pPr>
            <a:r>
              <a:rPr lang="en-US" sz="2000" dirty="0">
                <a:solidFill>
                  <a:schemeClr val="tx2">
                    <a:lumMod val="75000"/>
                  </a:schemeClr>
                </a:solidFill>
              </a:rPr>
              <a:t>Reemployment Rights</a:t>
            </a:r>
          </a:p>
        </p:txBody>
      </p:sp>
    </p:spTree>
    <p:extLst>
      <p:ext uri="{BB962C8B-B14F-4D97-AF65-F5344CB8AC3E}">
        <p14:creationId xmlns:p14="http://schemas.microsoft.com/office/powerpoint/2010/main" val="41565586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DB853CC-596E-E0A2-E6CD-F443B2F2DB1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D15069D-DC9B-7C42-A545-900F52E13BB9}"/>
              </a:ext>
            </a:extLst>
          </p:cNvPr>
          <p:cNvSpPr>
            <a:spLocks noGrp="1"/>
          </p:cNvSpPr>
          <p:nvPr>
            <p:ph type="title"/>
          </p:nvPr>
        </p:nvSpPr>
        <p:spPr>
          <a:xfrm>
            <a:off x="838200" y="365125"/>
            <a:ext cx="10972800" cy="1325563"/>
          </a:xfrm>
        </p:spPr>
        <p:txBody>
          <a:bodyPr>
            <a:normAutofit/>
          </a:bodyPr>
          <a:lstStyle/>
          <a:p>
            <a:r>
              <a:rPr lang="en-US" b="1" dirty="0">
                <a:solidFill>
                  <a:srgbClr val="1B3D6D"/>
                </a:solidFill>
              </a:rPr>
              <a:t>Veterans’ Preference</a:t>
            </a:r>
          </a:p>
        </p:txBody>
      </p:sp>
      <p:sp>
        <p:nvSpPr>
          <p:cNvPr id="5" name="Content Placeholder 4">
            <a:extLst>
              <a:ext uri="{FF2B5EF4-FFF2-40B4-BE49-F238E27FC236}">
                <a16:creationId xmlns:a16="http://schemas.microsoft.com/office/drawing/2014/main" id="{F2BEAABF-4AC9-0EBE-E7D1-63DBBBA3508C}"/>
              </a:ext>
            </a:extLst>
          </p:cNvPr>
          <p:cNvSpPr>
            <a:spLocks noGrp="1"/>
          </p:cNvSpPr>
          <p:nvPr>
            <p:ph idx="1"/>
          </p:nvPr>
        </p:nvSpPr>
        <p:spPr>
          <a:xfrm>
            <a:off x="838200" y="1524000"/>
            <a:ext cx="11013747" cy="4724400"/>
          </a:xfrm>
        </p:spPr>
        <p:txBody>
          <a:bodyPr>
            <a:noAutofit/>
          </a:bodyPr>
          <a:lstStyle/>
          <a:p>
            <a:pPr lvl="1">
              <a:lnSpc>
                <a:spcPct val="110000"/>
              </a:lnSpc>
              <a:spcBef>
                <a:spcPts val="0"/>
              </a:spcBef>
              <a:spcAft>
                <a:spcPts val="600"/>
              </a:spcAft>
              <a:buClr>
                <a:schemeClr val="tx1"/>
              </a:buClr>
            </a:pPr>
            <a:r>
              <a:rPr lang="en-US" sz="2600" b="1" dirty="0">
                <a:solidFill>
                  <a:srgbClr val="D72131"/>
                </a:solidFill>
              </a:rPr>
              <a:t>Since the time of the Civil War, veterans of the U.S. armed forces have been given some degree of preference in appointments to federal jobs.</a:t>
            </a:r>
          </a:p>
          <a:p>
            <a:pPr lvl="1">
              <a:lnSpc>
                <a:spcPct val="110000"/>
              </a:lnSpc>
              <a:spcBef>
                <a:spcPts val="0"/>
              </a:spcBef>
              <a:spcAft>
                <a:spcPts val="600"/>
              </a:spcAft>
              <a:buClr>
                <a:schemeClr val="tx1"/>
              </a:buClr>
            </a:pPr>
            <a:r>
              <a:rPr lang="en-US" sz="2600" dirty="0">
                <a:solidFill>
                  <a:schemeClr val="tx2">
                    <a:lumMod val="75000"/>
                  </a:schemeClr>
                </a:solidFill>
              </a:rPr>
              <a:t>To receive preference, a veteran must have been discharged or released from active duty in the U.S. armed forces under honorable conditions  (with an honorable or general discharge). Preference is also provided for the spouse of a veteran with a permanent and total service-connected disability and widows and widowers of deceased veterans who died in service.</a:t>
            </a:r>
          </a:p>
          <a:p>
            <a:pPr lvl="1">
              <a:lnSpc>
                <a:spcPct val="110000"/>
              </a:lnSpc>
              <a:spcBef>
                <a:spcPts val="0"/>
              </a:spcBef>
              <a:spcAft>
                <a:spcPts val="600"/>
              </a:spcAft>
              <a:buClr>
                <a:schemeClr val="tx1"/>
              </a:buClr>
            </a:pPr>
            <a:r>
              <a:rPr lang="en-US" sz="2600" b="1" dirty="0">
                <a:solidFill>
                  <a:srgbClr val="D72131"/>
                </a:solidFill>
              </a:rPr>
              <a:t>A veteran with 100% disability can still work, as long as they are not “unemployable”.</a:t>
            </a:r>
          </a:p>
        </p:txBody>
      </p:sp>
      <p:sp>
        <p:nvSpPr>
          <p:cNvPr id="6" name="TextBox 5">
            <a:extLst>
              <a:ext uri="{FF2B5EF4-FFF2-40B4-BE49-F238E27FC236}">
                <a16:creationId xmlns:a16="http://schemas.microsoft.com/office/drawing/2014/main" id="{5B5A5E7B-20F0-C398-5F19-F3E47CA8FC6E}"/>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Tree>
    <p:extLst>
      <p:ext uri="{BB962C8B-B14F-4D97-AF65-F5344CB8AC3E}">
        <p14:creationId xmlns:p14="http://schemas.microsoft.com/office/powerpoint/2010/main" val="41616245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5B7504-604B-6CBA-0B37-AC98EA16B0A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E39B58-8725-8A4E-0383-351EF0B01A87}"/>
              </a:ext>
            </a:extLst>
          </p:cNvPr>
          <p:cNvSpPr>
            <a:spLocks noGrp="1"/>
          </p:cNvSpPr>
          <p:nvPr>
            <p:ph type="title"/>
          </p:nvPr>
        </p:nvSpPr>
        <p:spPr>
          <a:xfrm>
            <a:off x="838200" y="365125"/>
            <a:ext cx="10972800" cy="1082675"/>
          </a:xfrm>
        </p:spPr>
        <p:txBody>
          <a:bodyPr>
            <a:normAutofit/>
          </a:bodyPr>
          <a:lstStyle/>
          <a:p>
            <a:r>
              <a:rPr lang="en-US" b="1" dirty="0">
                <a:solidFill>
                  <a:srgbClr val="1B3D6D"/>
                </a:solidFill>
              </a:rPr>
              <a:t>Veteran Discounts and Deals</a:t>
            </a:r>
          </a:p>
        </p:txBody>
      </p:sp>
      <p:sp>
        <p:nvSpPr>
          <p:cNvPr id="5" name="Content Placeholder 4">
            <a:extLst>
              <a:ext uri="{FF2B5EF4-FFF2-40B4-BE49-F238E27FC236}">
                <a16:creationId xmlns:a16="http://schemas.microsoft.com/office/drawing/2014/main" id="{64287A23-59D1-FFB3-CF9B-C9D56A120A3B}"/>
              </a:ext>
            </a:extLst>
          </p:cNvPr>
          <p:cNvSpPr>
            <a:spLocks noGrp="1"/>
          </p:cNvSpPr>
          <p:nvPr>
            <p:ph idx="1"/>
          </p:nvPr>
        </p:nvSpPr>
        <p:spPr>
          <a:xfrm>
            <a:off x="838200" y="2287886"/>
            <a:ext cx="4940175" cy="2819400"/>
          </a:xfrm>
        </p:spPr>
        <p:txBody>
          <a:bodyPr>
            <a:noAutofit/>
          </a:bodyPr>
          <a:lstStyle/>
          <a:p>
            <a:pPr lvl="1">
              <a:lnSpc>
                <a:spcPct val="110000"/>
              </a:lnSpc>
              <a:spcBef>
                <a:spcPts val="0"/>
              </a:spcBef>
              <a:spcAft>
                <a:spcPts val="600"/>
              </a:spcAft>
            </a:pPr>
            <a:r>
              <a:rPr lang="en-US" sz="2800" dirty="0">
                <a:solidFill>
                  <a:schemeClr val="tx2">
                    <a:lumMod val="75000"/>
                  </a:schemeClr>
                </a:solidFill>
              </a:rPr>
              <a:t>VetTix.com</a:t>
            </a:r>
          </a:p>
          <a:p>
            <a:pPr lvl="1">
              <a:lnSpc>
                <a:spcPct val="110000"/>
              </a:lnSpc>
              <a:spcBef>
                <a:spcPts val="0"/>
              </a:spcBef>
              <a:spcAft>
                <a:spcPts val="600"/>
              </a:spcAft>
            </a:pPr>
            <a:r>
              <a:rPr lang="en-US" sz="2800" dirty="0">
                <a:solidFill>
                  <a:schemeClr val="tx2">
                    <a:lumMod val="75000"/>
                  </a:schemeClr>
                </a:solidFill>
              </a:rPr>
              <a:t>Military.com</a:t>
            </a:r>
          </a:p>
          <a:p>
            <a:pPr lvl="1">
              <a:lnSpc>
                <a:spcPct val="110000"/>
              </a:lnSpc>
              <a:spcBef>
                <a:spcPts val="0"/>
              </a:spcBef>
              <a:spcAft>
                <a:spcPts val="600"/>
              </a:spcAft>
            </a:pPr>
            <a:r>
              <a:rPr lang="en-US" sz="2800" dirty="0">
                <a:solidFill>
                  <a:schemeClr val="tx2">
                    <a:lumMod val="75000"/>
                  </a:schemeClr>
                </a:solidFill>
              </a:rPr>
              <a:t>Govx.com</a:t>
            </a:r>
          </a:p>
          <a:p>
            <a:pPr lvl="1">
              <a:lnSpc>
                <a:spcPct val="110000"/>
              </a:lnSpc>
              <a:spcBef>
                <a:spcPts val="0"/>
              </a:spcBef>
              <a:spcAft>
                <a:spcPts val="600"/>
              </a:spcAft>
            </a:pPr>
            <a:r>
              <a:rPr lang="en-US" sz="2800" dirty="0">
                <a:solidFill>
                  <a:schemeClr val="tx2">
                    <a:lumMod val="75000"/>
                  </a:schemeClr>
                </a:solidFill>
              </a:rPr>
              <a:t>Operation outdoor freedom</a:t>
            </a:r>
          </a:p>
          <a:p>
            <a:pPr lvl="1">
              <a:lnSpc>
                <a:spcPct val="110000"/>
              </a:lnSpc>
              <a:spcBef>
                <a:spcPts val="0"/>
              </a:spcBef>
              <a:spcAft>
                <a:spcPts val="600"/>
              </a:spcAft>
            </a:pPr>
            <a:r>
              <a:rPr lang="en-US" sz="2800" dirty="0">
                <a:solidFill>
                  <a:schemeClr val="tx2">
                    <a:lumMod val="75000"/>
                  </a:schemeClr>
                </a:solidFill>
              </a:rPr>
              <a:t>Veteran holidays</a:t>
            </a:r>
          </a:p>
        </p:txBody>
      </p:sp>
      <p:pic>
        <p:nvPicPr>
          <p:cNvPr id="13" name="Picture 12" descr="A person pointing at a piggy bank&#10;&#10;Description automatically generated">
            <a:extLst>
              <a:ext uri="{FF2B5EF4-FFF2-40B4-BE49-F238E27FC236}">
                <a16:creationId xmlns:a16="http://schemas.microsoft.com/office/drawing/2014/main" id="{94754888-962E-B898-B848-917B013CAD74}"/>
              </a:ext>
            </a:extLst>
          </p:cNvPr>
          <p:cNvPicPr>
            <a:picLocks noChangeAspect="1"/>
          </p:cNvPicPr>
          <p:nvPr/>
        </p:nvPicPr>
        <p:blipFill>
          <a:blip r:embed="rId3" cstate="print">
            <a:extLst>
              <a:ext uri="{28A0092B-C50C-407E-A947-70E740481C1C}">
                <a14:useLocalDpi xmlns:a14="http://schemas.microsoft.com/office/drawing/2010/main" val="0"/>
              </a:ext>
            </a:extLst>
          </a:blip>
          <a:srcRect l="10107" r="16582" b="10980"/>
          <a:stretch/>
        </p:blipFill>
        <p:spPr>
          <a:xfrm>
            <a:off x="8794504" y="2000250"/>
            <a:ext cx="3200400" cy="4857750"/>
          </a:xfrm>
          <a:prstGeom prst="rect">
            <a:avLst/>
          </a:prstGeom>
        </p:spPr>
      </p:pic>
      <p:sp>
        <p:nvSpPr>
          <p:cNvPr id="6" name="TextBox 5">
            <a:extLst>
              <a:ext uri="{FF2B5EF4-FFF2-40B4-BE49-F238E27FC236}">
                <a16:creationId xmlns:a16="http://schemas.microsoft.com/office/drawing/2014/main" id="{027743D0-5E0C-D8AB-953D-2514230694D8}"/>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
        <p:nvSpPr>
          <p:cNvPr id="2" name="Content Placeholder 4">
            <a:extLst>
              <a:ext uri="{FF2B5EF4-FFF2-40B4-BE49-F238E27FC236}">
                <a16:creationId xmlns:a16="http://schemas.microsoft.com/office/drawing/2014/main" id="{8F4135ED-2EEF-A156-0143-3F6CF9AA38CC}"/>
              </a:ext>
            </a:extLst>
          </p:cNvPr>
          <p:cNvSpPr txBox="1">
            <a:spLocks/>
          </p:cNvSpPr>
          <p:nvPr/>
        </p:nvSpPr>
        <p:spPr>
          <a:xfrm>
            <a:off x="5943600" y="2287886"/>
            <a:ext cx="4343400" cy="2819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600"/>
              </a:spcAft>
            </a:pPr>
            <a:r>
              <a:rPr lang="en-US" dirty="0">
                <a:solidFill>
                  <a:schemeClr val="tx2">
                    <a:lumMod val="75000"/>
                  </a:schemeClr>
                </a:solidFill>
              </a:rPr>
              <a:t>Rays Baseball</a:t>
            </a:r>
          </a:p>
          <a:p>
            <a:pPr>
              <a:lnSpc>
                <a:spcPct val="110000"/>
              </a:lnSpc>
              <a:spcBef>
                <a:spcPts val="0"/>
              </a:spcBef>
              <a:spcAft>
                <a:spcPts val="600"/>
              </a:spcAft>
            </a:pPr>
            <a:r>
              <a:rPr lang="en-US" dirty="0">
                <a:solidFill>
                  <a:schemeClr val="tx2">
                    <a:lumMod val="75000"/>
                  </a:schemeClr>
                </a:solidFill>
              </a:rPr>
              <a:t>Guide Fitter</a:t>
            </a:r>
          </a:p>
          <a:p>
            <a:pPr>
              <a:lnSpc>
                <a:spcPct val="100000"/>
              </a:lnSpc>
              <a:spcBef>
                <a:spcPts val="0"/>
              </a:spcBef>
            </a:pPr>
            <a:r>
              <a:rPr lang="en-US" b="1" dirty="0">
                <a:solidFill>
                  <a:srgbClr val="D72131"/>
                </a:solidFill>
              </a:rPr>
              <a:t>Ask every where</a:t>
            </a:r>
            <a:br>
              <a:rPr lang="en-US" b="1" dirty="0">
                <a:solidFill>
                  <a:srgbClr val="D72131"/>
                </a:solidFill>
              </a:rPr>
            </a:br>
            <a:r>
              <a:rPr lang="en-US" b="1" dirty="0">
                <a:solidFill>
                  <a:srgbClr val="D72131"/>
                </a:solidFill>
              </a:rPr>
              <a:t>you go!</a:t>
            </a:r>
          </a:p>
        </p:txBody>
      </p:sp>
      <p:sp>
        <p:nvSpPr>
          <p:cNvPr id="3" name="Content Placeholder 4">
            <a:extLst>
              <a:ext uri="{FF2B5EF4-FFF2-40B4-BE49-F238E27FC236}">
                <a16:creationId xmlns:a16="http://schemas.microsoft.com/office/drawing/2014/main" id="{BBF1DA81-2C47-D4E7-80D5-2B4DACE03E68}"/>
              </a:ext>
            </a:extLst>
          </p:cNvPr>
          <p:cNvSpPr txBox="1">
            <a:spLocks/>
          </p:cNvSpPr>
          <p:nvPr/>
        </p:nvSpPr>
        <p:spPr>
          <a:xfrm>
            <a:off x="838200" y="1371600"/>
            <a:ext cx="10972800" cy="6477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1200"/>
              </a:spcAft>
              <a:buFont typeface="Arial" panose="020B0604020202020204" pitchFamily="34" charset="0"/>
              <a:buNone/>
            </a:pPr>
            <a:r>
              <a:rPr lang="en-US" sz="3200" dirty="0">
                <a:solidFill>
                  <a:schemeClr val="tx2">
                    <a:lumMod val="75000"/>
                  </a:schemeClr>
                </a:solidFill>
              </a:rPr>
              <a:t>For discounts and/or free tickets visit these online websites:</a:t>
            </a:r>
          </a:p>
        </p:txBody>
      </p:sp>
      <p:sp>
        <p:nvSpPr>
          <p:cNvPr id="11" name="Rectangle 10">
            <a:extLst>
              <a:ext uri="{FF2B5EF4-FFF2-40B4-BE49-F238E27FC236}">
                <a16:creationId xmlns:a16="http://schemas.microsoft.com/office/drawing/2014/main" id="{2C09D9E2-0EFB-8D3F-4F3B-B705C0463A77}"/>
              </a:ext>
            </a:extLst>
          </p:cNvPr>
          <p:cNvSpPr/>
          <p:nvPr/>
        </p:nvSpPr>
        <p:spPr>
          <a:xfrm>
            <a:off x="9753600" y="6219378"/>
            <a:ext cx="2286000" cy="465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blue text&#10;&#10;Description automatically generated">
            <a:extLst>
              <a:ext uri="{FF2B5EF4-FFF2-40B4-BE49-F238E27FC236}">
                <a16:creationId xmlns:a16="http://schemas.microsoft.com/office/drawing/2014/main" id="{1F6E85BA-A63E-3AB2-103B-C5B0E05F2B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5999" y="6219378"/>
            <a:ext cx="2088905" cy="465441"/>
          </a:xfrm>
          <a:prstGeom prst="rect">
            <a:avLst/>
          </a:prstGeom>
        </p:spPr>
      </p:pic>
    </p:spTree>
    <p:extLst>
      <p:ext uri="{BB962C8B-B14F-4D97-AF65-F5344CB8AC3E}">
        <p14:creationId xmlns:p14="http://schemas.microsoft.com/office/powerpoint/2010/main" val="21493549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0DC7530-692E-4814-1424-B1DDADB9E0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C1CBC39-3EB1-A8B9-BF44-60D9A2F51699}"/>
              </a:ext>
            </a:extLst>
          </p:cNvPr>
          <p:cNvSpPr>
            <a:spLocks noGrp="1"/>
          </p:cNvSpPr>
          <p:nvPr>
            <p:ph type="title"/>
          </p:nvPr>
        </p:nvSpPr>
        <p:spPr>
          <a:xfrm>
            <a:off x="838200" y="365125"/>
            <a:ext cx="10972800" cy="1325563"/>
          </a:xfrm>
        </p:spPr>
        <p:txBody>
          <a:bodyPr>
            <a:normAutofit/>
          </a:bodyPr>
          <a:lstStyle/>
          <a:p>
            <a:r>
              <a:rPr lang="en-US" b="1" dirty="0">
                <a:solidFill>
                  <a:srgbClr val="1B3D6D"/>
                </a:solidFill>
              </a:rPr>
              <a:t>Women Veterans</a:t>
            </a:r>
          </a:p>
        </p:txBody>
      </p:sp>
      <p:sp>
        <p:nvSpPr>
          <p:cNvPr id="5" name="Content Placeholder 4">
            <a:extLst>
              <a:ext uri="{FF2B5EF4-FFF2-40B4-BE49-F238E27FC236}">
                <a16:creationId xmlns:a16="http://schemas.microsoft.com/office/drawing/2014/main" id="{EAD1283D-35D6-9CB4-5E18-22E2FBB9C52C}"/>
              </a:ext>
            </a:extLst>
          </p:cNvPr>
          <p:cNvSpPr>
            <a:spLocks noGrp="1"/>
          </p:cNvSpPr>
          <p:nvPr>
            <p:ph idx="1"/>
          </p:nvPr>
        </p:nvSpPr>
        <p:spPr>
          <a:xfrm>
            <a:off x="838201" y="1524000"/>
            <a:ext cx="6629400" cy="4648200"/>
          </a:xfrm>
        </p:spPr>
        <p:txBody>
          <a:bodyPr>
            <a:noAutofit/>
          </a:bodyPr>
          <a:lstStyle/>
          <a:p>
            <a:pPr marL="0" indent="0">
              <a:lnSpc>
                <a:spcPct val="110000"/>
              </a:lnSpc>
              <a:spcBef>
                <a:spcPts val="0"/>
              </a:spcBef>
              <a:spcAft>
                <a:spcPts val="1200"/>
              </a:spcAft>
              <a:buNone/>
            </a:pPr>
            <a:r>
              <a:rPr lang="en-US" sz="3300" dirty="0">
                <a:solidFill>
                  <a:schemeClr val="tx2">
                    <a:lumMod val="75000"/>
                  </a:schemeClr>
                </a:solidFill>
              </a:rPr>
              <a:t>The Sunshine State is home of approximately </a:t>
            </a:r>
            <a:r>
              <a:rPr lang="en-US" sz="3300" b="1" dirty="0">
                <a:solidFill>
                  <a:srgbClr val="D72131"/>
                </a:solidFill>
              </a:rPr>
              <a:t>162,000 women veterans</a:t>
            </a:r>
            <a:r>
              <a:rPr lang="en-US" sz="3300" dirty="0">
                <a:solidFill>
                  <a:schemeClr val="tx2">
                    <a:lumMod val="75000"/>
                  </a:schemeClr>
                </a:solidFill>
              </a:rPr>
              <a:t>. Many women veterans don’t even know they are eligible for full range of federal, state and local benefits.</a:t>
            </a:r>
          </a:p>
        </p:txBody>
      </p:sp>
      <p:sp>
        <p:nvSpPr>
          <p:cNvPr id="6" name="TextBox 5">
            <a:extLst>
              <a:ext uri="{FF2B5EF4-FFF2-40B4-BE49-F238E27FC236}">
                <a16:creationId xmlns:a16="http://schemas.microsoft.com/office/drawing/2014/main" id="{70D1706F-674D-D94F-2794-D4979B0C4247}"/>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
        <p:nvSpPr>
          <p:cNvPr id="2" name="Teardrop 1">
            <a:extLst>
              <a:ext uri="{FF2B5EF4-FFF2-40B4-BE49-F238E27FC236}">
                <a16:creationId xmlns:a16="http://schemas.microsoft.com/office/drawing/2014/main" id="{9ABAC86B-63F2-11DD-72EE-479401D01D2C}"/>
              </a:ext>
            </a:extLst>
          </p:cNvPr>
          <p:cNvSpPr>
            <a:spLocks noChangeAspect="1"/>
          </p:cNvSpPr>
          <p:nvPr/>
        </p:nvSpPr>
        <p:spPr>
          <a:xfrm>
            <a:off x="8069229" y="-2"/>
            <a:ext cx="4153305" cy="3810001"/>
          </a:xfrm>
          <a:prstGeom prst="teardrop">
            <a:avLst/>
          </a:prstGeom>
          <a:blipFill dpi="0" rotWithShape="1">
            <a:blip r:embed="rId3"/>
            <a:srcRect/>
            <a:tile tx="-1905000" ty="0" sx="40000" sy="4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0841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 presetClass="entr" presetSubtype="3"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28A584A-1CB3-B182-7D9A-E3638537435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3839A5-7A1E-89A0-BD12-0C6F33E1F944}"/>
              </a:ext>
            </a:extLst>
          </p:cNvPr>
          <p:cNvSpPr>
            <a:spLocks noGrp="1"/>
          </p:cNvSpPr>
          <p:nvPr>
            <p:ph type="title"/>
          </p:nvPr>
        </p:nvSpPr>
        <p:spPr>
          <a:xfrm>
            <a:off x="838200" y="365125"/>
            <a:ext cx="10972800" cy="1325563"/>
          </a:xfrm>
        </p:spPr>
        <p:txBody>
          <a:bodyPr>
            <a:normAutofit/>
          </a:bodyPr>
          <a:lstStyle/>
          <a:p>
            <a:r>
              <a:rPr lang="en-US" b="1" dirty="0">
                <a:solidFill>
                  <a:srgbClr val="1B3D6D"/>
                </a:solidFill>
              </a:rPr>
              <a:t>PACT ACT</a:t>
            </a:r>
          </a:p>
        </p:txBody>
      </p:sp>
      <p:sp>
        <p:nvSpPr>
          <p:cNvPr id="5" name="Content Placeholder 4">
            <a:extLst>
              <a:ext uri="{FF2B5EF4-FFF2-40B4-BE49-F238E27FC236}">
                <a16:creationId xmlns:a16="http://schemas.microsoft.com/office/drawing/2014/main" id="{B8793C96-F02E-1A1E-45DF-3C318BEAE5DA}"/>
              </a:ext>
            </a:extLst>
          </p:cNvPr>
          <p:cNvSpPr>
            <a:spLocks noGrp="1"/>
          </p:cNvSpPr>
          <p:nvPr>
            <p:ph idx="1"/>
          </p:nvPr>
        </p:nvSpPr>
        <p:spPr>
          <a:xfrm>
            <a:off x="838201" y="1524000"/>
            <a:ext cx="7086599" cy="4343400"/>
          </a:xfrm>
        </p:spPr>
        <p:txBody>
          <a:bodyPr>
            <a:noAutofit/>
          </a:bodyPr>
          <a:lstStyle/>
          <a:p>
            <a:pPr marL="0" indent="0">
              <a:lnSpc>
                <a:spcPct val="110000"/>
              </a:lnSpc>
              <a:spcBef>
                <a:spcPts val="0"/>
              </a:spcBef>
              <a:spcAft>
                <a:spcPts val="1200"/>
              </a:spcAft>
              <a:buNone/>
            </a:pPr>
            <a:r>
              <a:rPr lang="en-US" sz="3300" dirty="0">
                <a:solidFill>
                  <a:schemeClr val="tx2">
                    <a:lumMod val="75000"/>
                  </a:schemeClr>
                </a:solidFill>
              </a:rPr>
              <a:t>The PACT Act is a new law that expands VA  health care benefits for Veterans exposed to burn pits, Agent Orange, and other toxic substances.</a:t>
            </a:r>
            <a:endParaRPr lang="en-US" sz="3300" b="1" dirty="0">
              <a:solidFill>
                <a:srgbClr val="1B3D6D"/>
              </a:solidFill>
            </a:endParaRPr>
          </a:p>
        </p:txBody>
      </p:sp>
      <p:sp>
        <p:nvSpPr>
          <p:cNvPr id="6" name="TextBox 5">
            <a:extLst>
              <a:ext uri="{FF2B5EF4-FFF2-40B4-BE49-F238E27FC236}">
                <a16:creationId xmlns:a16="http://schemas.microsoft.com/office/drawing/2014/main" id="{64B4B258-C3F2-3259-5FA8-8609559B555D}"/>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
        <p:nvSpPr>
          <p:cNvPr id="2" name="Teardrop 1">
            <a:extLst>
              <a:ext uri="{FF2B5EF4-FFF2-40B4-BE49-F238E27FC236}">
                <a16:creationId xmlns:a16="http://schemas.microsoft.com/office/drawing/2014/main" id="{9B5514C0-1345-D903-3E2D-6725928B9196}"/>
              </a:ext>
            </a:extLst>
          </p:cNvPr>
          <p:cNvSpPr>
            <a:spLocks noChangeAspect="1"/>
          </p:cNvSpPr>
          <p:nvPr/>
        </p:nvSpPr>
        <p:spPr>
          <a:xfrm>
            <a:off x="8069229" y="-2"/>
            <a:ext cx="4153305" cy="3810001"/>
          </a:xfrm>
          <a:prstGeom prst="teardrop">
            <a:avLst/>
          </a:prstGeom>
          <a:blipFill dpi="0" rotWithShape="1">
            <a:blip r:embed="rId3"/>
            <a:srcRect/>
            <a:tile tx="-1206500" ty="-990600" sx="42000" sy="42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5572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 presetClass="entr" presetSubtype="3"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F25A9-B4EB-2EFB-2F13-044B9F8FE6BC}"/>
              </a:ext>
            </a:extLst>
          </p:cNvPr>
          <p:cNvSpPr>
            <a:spLocks noGrp="1"/>
          </p:cNvSpPr>
          <p:nvPr>
            <p:ph type="ctrTitle"/>
          </p:nvPr>
        </p:nvSpPr>
        <p:spPr/>
        <p:txBody>
          <a:bodyPr>
            <a:normAutofit fontScale="90000"/>
          </a:bodyPr>
          <a:lstStyle/>
          <a:p>
            <a:br>
              <a:rPr lang="en-US" dirty="0"/>
            </a:br>
            <a:br>
              <a:rPr lang="en-US" dirty="0"/>
            </a:br>
            <a:endParaRPr lang="en-US" dirty="0"/>
          </a:p>
        </p:txBody>
      </p:sp>
      <p:sp>
        <p:nvSpPr>
          <p:cNvPr id="3" name="Subtitle 2">
            <a:extLst>
              <a:ext uri="{FF2B5EF4-FFF2-40B4-BE49-F238E27FC236}">
                <a16:creationId xmlns:a16="http://schemas.microsoft.com/office/drawing/2014/main" id="{DE26DA30-8980-0F9E-552E-EE4C9163ED4E}"/>
              </a:ext>
            </a:extLst>
          </p:cNvPr>
          <p:cNvSpPr>
            <a:spLocks noGrp="1"/>
          </p:cNvSpPr>
          <p:nvPr>
            <p:ph type="subTitle" idx="1"/>
          </p:nvPr>
        </p:nvSpPr>
        <p:spPr>
          <a:xfrm>
            <a:off x="1219200" y="1371600"/>
            <a:ext cx="9144000" cy="4267200"/>
          </a:xfrm>
        </p:spPr>
        <p:txBody>
          <a:bodyPr>
            <a:normAutofit/>
          </a:bodyPr>
          <a:lstStyle/>
          <a:p>
            <a:r>
              <a:rPr lang="en-US" sz="1600" dirty="0"/>
              <a:t>* </a:t>
            </a:r>
          </a:p>
        </p:txBody>
      </p:sp>
      <p:pic>
        <p:nvPicPr>
          <p:cNvPr id="6" name="Picture 5" descr="A helicopter flying over trees&#10;&#10;Description automatically generated">
            <a:extLst>
              <a:ext uri="{FF2B5EF4-FFF2-40B4-BE49-F238E27FC236}">
                <a16:creationId xmlns:a16="http://schemas.microsoft.com/office/drawing/2014/main" id="{8A7D494F-EF57-761E-2177-EA40E2612B05}"/>
              </a:ext>
            </a:extLst>
          </p:cNvPr>
          <p:cNvPicPr>
            <a:picLocks noChangeAspect="1"/>
          </p:cNvPicPr>
          <p:nvPr/>
        </p:nvPicPr>
        <p:blipFill>
          <a:blip r:embed="rId2">
            <a:extLst>
              <a:ext uri="{28A0092B-C50C-407E-A947-70E740481C1C}">
                <a14:useLocalDpi xmlns:a14="http://schemas.microsoft.com/office/drawing/2010/main" val="0"/>
              </a:ext>
            </a:extLst>
          </a:blip>
          <a:srcRect b="2941"/>
          <a:stretch/>
        </p:blipFill>
        <p:spPr>
          <a:xfrm>
            <a:off x="152400" y="152400"/>
            <a:ext cx="8636000" cy="6286500"/>
          </a:xfrm>
          <a:prstGeom prst="rect">
            <a:avLst/>
          </a:prstGeom>
        </p:spPr>
      </p:pic>
      <p:sp>
        <p:nvSpPr>
          <p:cNvPr id="4" name="Text Placeholder 2">
            <a:extLst>
              <a:ext uri="{FF2B5EF4-FFF2-40B4-BE49-F238E27FC236}">
                <a16:creationId xmlns:a16="http://schemas.microsoft.com/office/drawing/2014/main" id="{ED6CDC29-D472-62DC-A253-251690DD11B3}"/>
              </a:ext>
            </a:extLst>
          </p:cNvPr>
          <p:cNvSpPr txBox="1">
            <a:spLocks/>
          </p:cNvSpPr>
          <p:nvPr/>
        </p:nvSpPr>
        <p:spPr>
          <a:xfrm>
            <a:off x="8951161" y="5774910"/>
            <a:ext cx="3047131" cy="39642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72131"/>
                </a:solidFill>
              </a:rPr>
              <a:t>Please leave feedback.</a:t>
            </a:r>
          </a:p>
        </p:txBody>
      </p:sp>
      <p:pic>
        <p:nvPicPr>
          <p:cNvPr id="5" name="Picture 4">
            <a:extLst>
              <a:ext uri="{FF2B5EF4-FFF2-40B4-BE49-F238E27FC236}">
                <a16:creationId xmlns:a16="http://schemas.microsoft.com/office/drawing/2014/main" id="{5E822B14-A0D3-29EE-EF7F-A9076AC45C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91600" y="2672549"/>
            <a:ext cx="2966251" cy="2966251"/>
          </a:xfrm>
          <a:prstGeom prst="rect">
            <a:avLst/>
          </a:prstGeom>
        </p:spPr>
      </p:pic>
    </p:spTree>
    <p:extLst>
      <p:ext uri="{BB962C8B-B14F-4D97-AF65-F5344CB8AC3E}">
        <p14:creationId xmlns:p14="http://schemas.microsoft.com/office/powerpoint/2010/main" val="28903330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0EC894-5A55-E21A-6CAE-8F03EA75487B}"/>
              </a:ext>
            </a:extLst>
          </p:cNvPr>
          <p:cNvSpPr>
            <a:spLocks noGrp="1"/>
          </p:cNvSpPr>
          <p:nvPr>
            <p:ph type="title"/>
          </p:nvPr>
        </p:nvSpPr>
        <p:spPr/>
        <p:txBody>
          <a:bodyPr/>
          <a:lstStyle/>
          <a:p>
            <a:r>
              <a:rPr lang="en-US" b="1" dirty="0">
                <a:solidFill>
                  <a:srgbClr val="1B3D6D"/>
                </a:solidFill>
              </a:rPr>
              <a:t>Veterans Helping Veterans</a:t>
            </a:r>
          </a:p>
        </p:txBody>
      </p:sp>
      <p:sp>
        <p:nvSpPr>
          <p:cNvPr id="5" name="Content Placeholder 4">
            <a:extLst>
              <a:ext uri="{FF2B5EF4-FFF2-40B4-BE49-F238E27FC236}">
                <a16:creationId xmlns:a16="http://schemas.microsoft.com/office/drawing/2014/main" id="{114F991E-F805-2463-68F9-E355D80B25EA}"/>
              </a:ext>
            </a:extLst>
          </p:cNvPr>
          <p:cNvSpPr>
            <a:spLocks noGrp="1"/>
          </p:cNvSpPr>
          <p:nvPr>
            <p:ph idx="1"/>
          </p:nvPr>
        </p:nvSpPr>
        <p:spPr>
          <a:xfrm>
            <a:off x="838200" y="1825625"/>
            <a:ext cx="7007422" cy="4270375"/>
          </a:xfrm>
        </p:spPr>
        <p:txBody>
          <a:bodyPr>
            <a:normAutofit/>
          </a:bodyPr>
          <a:lstStyle/>
          <a:p>
            <a:pPr marL="0" indent="0">
              <a:spcBef>
                <a:spcPts val="0"/>
              </a:spcBef>
              <a:buNone/>
            </a:pPr>
            <a:r>
              <a:rPr lang="en-US" sz="3200" dirty="0">
                <a:solidFill>
                  <a:schemeClr val="tx2">
                    <a:lumMod val="75000"/>
                  </a:schemeClr>
                </a:solidFill>
              </a:rPr>
              <a:t>If you were on active duty, the reserves, or the national guard and visited a doctor, hospital, health clinic or any other medical facility for any reason. This could mean thousands of dollars to you and your beneficiaries.</a:t>
            </a:r>
          </a:p>
          <a:p>
            <a:pPr marL="0" indent="0">
              <a:buNone/>
            </a:pPr>
            <a:endParaRPr lang="en-US" sz="1800" dirty="0">
              <a:solidFill>
                <a:schemeClr val="tx2">
                  <a:lumMod val="75000"/>
                </a:schemeClr>
              </a:solidFill>
            </a:endParaRPr>
          </a:p>
        </p:txBody>
      </p:sp>
      <p:sp>
        <p:nvSpPr>
          <p:cNvPr id="6" name="TextBox 5">
            <a:extLst>
              <a:ext uri="{FF2B5EF4-FFF2-40B4-BE49-F238E27FC236}">
                <a16:creationId xmlns:a16="http://schemas.microsoft.com/office/drawing/2014/main" id="{025B101B-F746-3480-1E23-7EC23E6F423F}"/>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
        <p:nvSpPr>
          <p:cNvPr id="2" name="Teardrop 1">
            <a:extLst>
              <a:ext uri="{FF2B5EF4-FFF2-40B4-BE49-F238E27FC236}">
                <a16:creationId xmlns:a16="http://schemas.microsoft.com/office/drawing/2014/main" id="{E3B57B69-E078-C86A-9B1D-EC112D0F9546}"/>
              </a:ext>
            </a:extLst>
          </p:cNvPr>
          <p:cNvSpPr>
            <a:spLocks noChangeAspect="1"/>
          </p:cNvSpPr>
          <p:nvPr/>
        </p:nvSpPr>
        <p:spPr>
          <a:xfrm>
            <a:off x="8069229" y="-2"/>
            <a:ext cx="4153305" cy="3810001"/>
          </a:xfrm>
          <a:prstGeom prst="teardrop">
            <a:avLst/>
          </a:prstGeom>
          <a:blipFill dpi="0" rotWithShape="1">
            <a:blip r:embed="rId3"/>
            <a:srcRect/>
            <a:tile tx="-95250" ty="0" sx="40000" sy="40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53446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 presetClass="entr" presetSubtype="3"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D41DB99-5034-2713-F538-FF0D5B4F156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893ADB4-898E-40B6-8B00-67AEC516199C}"/>
              </a:ext>
            </a:extLst>
          </p:cNvPr>
          <p:cNvSpPr/>
          <p:nvPr/>
        </p:nvSpPr>
        <p:spPr>
          <a:xfrm>
            <a:off x="2486429" y="1950245"/>
            <a:ext cx="1709332" cy="26979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3EFD2E1-FA99-E51D-53BC-C62AC50F7B34}"/>
              </a:ext>
            </a:extLst>
          </p:cNvPr>
          <p:cNvSpPr>
            <a:spLocks noGrp="1"/>
          </p:cNvSpPr>
          <p:nvPr>
            <p:ph type="title"/>
          </p:nvPr>
        </p:nvSpPr>
        <p:spPr>
          <a:xfrm>
            <a:off x="838200" y="252485"/>
            <a:ext cx="10515600" cy="1231904"/>
          </a:xfrm>
        </p:spPr>
        <p:txBody>
          <a:bodyPr/>
          <a:lstStyle/>
          <a:p>
            <a:r>
              <a:rPr lang="en-US" b="1" dirty="0">
                <a:solidFill>
                  <a:srgbClr val="1B3D6D"/>
                </a:solidFill>
              </a:rPr>
              <a:t>Veterans Helping Veterans</a:t>
            </a:r>
          </a:p>
        </p:txBody>
      </p:sp>
      <p:sp>
        <p:nvSpPr>
          <p:cNvPr id="5" name="Content Placeholder 4">
            <a:extLst>
              <a:ext uri="{FF2B5EF4-FFF2-40B4-BE49-F238E27FC236}">
                <a16:creationId xmlns:a16="http://schemas.microsoft.com/office/drawing/2014/main" id="{629D7535-097C-23D6-31D7-8F62CEDD16A7}"/>
              </a:ext>
            </a:extLst>
          </p:cNvPr>
          <p:cNvSpPr>
            <a:spLocks noGrp="1"/>
          </p:cNvSpPr>
          <p:nvPr>
            <p:ph idx="1"/>
          </p:nvPr>
        </p:nvSpPr>
        <p:spPr>
          <a:xfrm>
            <a:off x="838200" y="1371600"/>
            <a:ext cx="10972800" cy="384175"/>
          </a:xfrm>
        </p:spPr>
        <p:txBody>
          <a:bodyPr>
            <a:normAutofit/>
          </a:bodyPr>
          <a:lstStyle/>
          <a:p>
            <a:pPr marL="0" indent="0" algn="ctr">
              <a:buNone/>
            </a:pPr>
            <a:r>
              <a:rPr lang="en-US" sz="2000" b="1" dirty="0"/>
              <a:t>County Veterans Service Officers</a:t>
            </a:r>
          </a:p>
        </p:txBody>
      </p:sp>
      <p:sp>
        <p:nvSpPr>
          <p:cNvPr id="6" name="TextBox 5">
            <a:extLst>
              <a:ext uri="{FF2B5EF4-FFF2-40B4-BE49-F238E27FC236}">
                <a16:creationId xmlns:a16="http://schemas.microsoft.com/office/drawing/2014/main" id="{D09C6740-2E0B-C8AC-EB5F-DA8183786B9F}"/>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
        <p:nvSpPr>
          <p:cNvPr id="3" name="Content Placeholder 4">
            <a:extLst>
              <a:ext uri="{FF2B5EF4-FFF2-40B4-BE49-F238E27FC236}">
                <a16:creationId xmlns:a16="http://schemas.microsoft.com/office/drawing/2014/main" id="{E92A908B-3E25-E421-9C69-969F0298BDE9}"/>
              </a:ext>
            </a:extLst>
          </p:cNvPr>
          <p:cNvSpPr txBox="1">
            <a:spLocks/>
          </p:cNvSpPr>
          <p:nvPr/>
        </p:nvSpPr>
        <p:spPr>
          <a:xfrm>
            <a:off x="838200" y="2003823"/>
            <a:ext cx="1645920" cy="259080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200" dirty="0"/>
              <a:t>Alachua: (352) 264-6740</a:t>
            </a:r>
          </a:p>
          <a:p>
            <a:pPr marL="0" indent="0">
              <a:spcBef>
                <a:spcPts val="0"/>
              </a:spcBef>
              <a:spcAft>
                <a:spcPts val="600"/>
              </a:spcAft>
              <a:buFont typeface="Arial" panose="020B0604020202020204" pitchFamily="34" charset="0"/>
              <a:buNone/>
            </a:pPr>
            <a:r>
              <a:rPr lang="en-US" sz="1200" dirty="0"/>
              <a:t>Baker: (904) 259-2516</a:t>
            </a:r>
          </a:p>
          <a:p>
            <a:pPr marL="0" indent="0">
              <a:spcBef>
                <a:spcPts val="0"/>
              </a:spcBef>
              <a:spcAft>
                <a:spcPts val="600"/>
              </a:spcAft>
              <a:buFont typeface="Arial" panose="020B0604020202020204" pitchFamily="34" charset="0"/>
              <a:buNone/>
            </a:pPr>
            <a:r>
              <a:rPr lang="en-US" sz="1200" dirty="0"/>
              <a:t>Bay: (850) 248-8280</a:t>
            </a:r>
          </a:p>
          <a:p>
            <a:pPr marL="0" indent="0">
              <a:spcBef>
                <a:spcPts val="0"/>
              </a:spcBef>
              <a:spcAft>
                <a:spcPts val="600"/>
              </a:spcAft>
              <a:buFont typeface="Arial" panose="020B0604020202020204" pitchFamily="34" charset="0"/>
              <a:buNone/>
            </a:pPr>
            <a:r>
              <a:rPr lang="en-US" sz="1200" dirty="0"/>
              <a:t>Bradford: (904) 966-6385</a:t>
            </a:r>
          </a:p>
          <a:p>
            <a:pPr marL="0" indent="0">
              <a:spcBef>
                <a:spcPts val="0"/>
              </a:spcBef>
              <a:spcAft>
                <a:spcPts val="600"/>
              </a:spcAft>
              <a:buFont typeface="Arial" panose="020B0604020202020204" pitchFamily="34" charset="0"/>
              <a:buNone/>
            </a:pPr>
            <a:r>
              <a:rPr lang="en-US" sz="1200" dirty="0"/>
              <a:t>Brevard: (321) 633-2012</a:t>
            </a:r>
          </a:p>
          <a:p>
            <a:pPr marL="0" indent="0">
              <a:spcBef>
                <a:spcPts val="0"/>
              </a:spcBef>
              <a:spcAft>
                <a:spcPts val="600"/>
              </a:spcAft>
              <a:buFont typeface="Arial" panose="020B0604020202020204" pitchFamily="34" charset="0"/>
              <a:buNone/>
            </a:pPr>
            <a:r>
              <a:rPr lang="en-US" sz="1200" dirty="0"/>
              <a:t>Broward: (954) 357-6622</a:t>
            </a:r>
          </a:p>
          <a:p>
            <a:pPr marL="0" indent="0">
              <a:spcBef>
                <a:spcPts val="0"/>
              </a:spcBef>
              <a:spcAft>
                <a:spcPts val="600"/>
              </a:spcAft>
              <a:buFont typeface="Arial" panose="020B0604020202020204" pitchFamily="34" charset="0"/>
              <a:buNone/>
            </a:pPr>
            <a:r>
              <a:rPr lang="en-US" sz="1200" dirty="0"/>
              <a:t>Calhoun: (850) 674-8305</a:t>
            </a:r>
          </a:p>
          <a:p>
            <a:pPr marL="0" indent="0">
              <a:spcBef>
                <a:spcPts val="0"/>
              </a:spcBef>
              <a:spcAft>
                <a:spcPts val="600"/>
              </a:spcAft>
              <a:buFont typeface="Arial" panose="020B0604020202020204" pitchFamily="34" charset="0"/>
              <a:buNone/>
            </a:pPr>
            <a:r>
              <a:rPr lang="en-US" sz="1200" dirty="0"/>
              <a:t>Charlotte: (941) 764-5579</a:t>
            </a:r>
          </a:p>
          <a:p>
            <a:pPr marL="0" indent="0">
              <a:spcBef>
                <a:spcPts val="0"/>
              </a:spcBef>
              <a:spcAft>
                <a:spcPts val="600"/>
              </a:spcAft>
              <a:buFont typeface="Arial" panose="020B0604020202020204" pitchFamily="34" charset="0"/>
              <a:buNone/>
            </a:pPr>
            <a:r>
              <a:rPr lang="en-US" sz="1200" dirty="0"/>
              <a:t>Citrus: (352) 527-5915</a:t>
            </a:r>
          </a:p>
          <a:p>
            <a:pPr marL="0" indent="0">
              <a:spcBef>
                <a:spcPts val="0"/>
              </a:spcBef>
              <a:spcAft>
                <a:spcPts val="600"/>
              </a:spcAft>
              <a:buFont typeface="Arial" panose="020B0604020202020204" pitchFamily="34" charset="0"/>
              <a:buNone/>
            </a:pPr>
            <a:r>
              <a:rPr lang="en-US" sz="1200" dirty="0"/>
              <a:t>Clay: (904) 269-6326</a:t>
            </a:r>
          </a:p>
          <a:p>
            <a:pPr marL="0" indent="0">
              <a:spcBef>
                <a:spcPts val="0"/>
              </a:spcBef>
              <a:spcAft>
                <a:spcPts val="600"/>
              </a:spcAft>
              <a:buFont typeface="Arial" panose="020B0604020202020204" pitchFamily="34" charset="0"/>
              <a:buNone/>
            </a:pPr>
            <a:r>
              <a:rPr lang="en-US" sz="1200" dirty="0"/>
              <a:t>Collier: (239) 252-8387</a:t>
            </a:r>
          </a:p>
        </p:txBody>
      </p:sp>
      <p:sp>
        <p:nvSpPr>
          <p:cNvPr id="17" name="Content Placeholder 4">
            <a:extLst>
              <a:ext uri="{FF2B5EF4-FFF2-40B4-BE49-F238E27FC236}">
                <a16:creationId xmlns:a16="http://schemas.microsoft.com/office/drawing/2014/main" id="{F8F90404-2D08-1074-71FC-98809239808D}"/>
              </a:ext>
            </a:extLst>
          </p:cNvPr>
          <p:cNvSpPr txBox="1">
            <a:spLocks/>
          </p:cNvSpPr>
          <p:nvPr/>
        </p:nvSpPr>
        <p:spPr>
          <a:xfrm>
            <a:off x="2547533" y="2003823"/>
            <a:ext cx="1645921" cy="259080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200" dirty="0"/>
              <a:t>Columbia: (386) 758-1013</a:t>
            </a:r>
          </a:p>
          <a:p>
            <a:pPr marL="0" indent="0">
              <a:spcBef>
                <a:spcPts val="0"/>
              </a:spcBef>
              <a:spcAft>
                <a:spcPts val="600"/>
              </a:spcAft>
              <a:buFont typeface="Arial" panose="020B0604020202020204" pitchFamily="34" charset="0"/>
              <a:buNone/>
            </a:pPr>
            <a:r>
              <a:rPr lang="en-US" sz="1200" dirty="0"/>
              <a:t>Desoto: (863) 993-4860</a:t>
            </a:r>
          </a:p>
          <a:p>
            <a:pPr marL="0" indent="0">
              <a:spcBef>
                <a:spcPts val="0"/>
              </a:spcBef>
              <a:spcAft>
                <a:spcPts val="600"/>
              </a:spcAft>
              <a:buFont typeface="Arial" panose="020B0604020202020204" pitchFamily="34" charset="0"/>
              <a:buNone/>
            </a:pPr>
            <a:r>
              <a:rPr lang="en-US" sz="1200" dirty="0"/>
              <a:t>Dixie: (352) 498-1246</a:t>
            </a:r>
          </a:p>
          <a:p>
            <a:pPr marL="0" indent="0">
              <a:spcBef>
                <a:spcPts val="0"/>
              </a:spcBef>
              <a:spcAft>
                <a:spcPts val="600"/>
              </a:spcAft>
              <a:buFont typeface="Arial" panose="020B0604020202020204" pitchFamily="34" charset="0"/>
              <a:buNone/>
            </a:pPr>
            <a:r>
              <a:rPr lang="en-US" sz="1200" dirty="0"/>
              <a:t>Duval: (904) 630-3680</a:t>
            </a:r>
          </a:p>
          <a:p>
            <a:pPr marL="0" indent="0">
              <a:spcBef>
                <a:spcPts val="0"/>
              </a:spcBef>
              <a:spcAft>
                <a:spcPts val="600"/>
              </a:spcAft>
              <a:buFont typeface="Arial" panose="020B0604020202020204" pitchFamily="34" charset="0"/>
              <a:buNone/>
            </a:pPr>
            <a:r>
              <a:rPr lang="en-US" sz="1200" dirty="0"/>
              <a:t>Escambia: (850) 912-2055</a:t>
            </a:r>
          </a:p>
          <a:p>
            <a:pPr marL="0" indent="0">
              <a:spcBef>
                <a:spcPts val="0"/>
              </a:spcBef>
              <a:spcAft>
                <a:spcPts val="600"/>
              </a:spcAft>
              <a:buFont typeface="Arial" panose="020B0604020202020204" pitchFamily="34" charset="0"/>
              <a:buNone/>
            </a:pPr>
            <a:r>
              <a:rPr lang="en-US" sz="1200" dirty="0"/>
              <a:t>Flagler: (386) 313-4014</a:t>
            </a:r>
          </a:p>
          <a:p>
            <a:pPr marL="0" indent="0">
              <a:spcBef>
                <a:spcPts val="0"/>
              </a:spcBef>
              <a:spcAft>
                <a:spcPts val="600"/>
              </a:spcAft>
              <a:buFont typeface="Arial" panose="020B0604020202020204" pitchFamily="34" charset="0"/>
              <a:buNone/>
            </a:pPr>
            <a:r>
              <a:rPr lang="en-US" sz="1200" dirty="0"/>
              <a:t>Franklin: (850) 653-8096</a:t>
            </a:r>
          </a:p>
          <a:p>
            <a:pPr marL="0" indent="0">
              <a:spcBef>
                <a:spcPts val="0"/>
              </a:spcBef>
              <a:spcAft>
                <a:spcPts val="600"/>
              </a:spcAft>
              <a:buFont typeface="Arial" panose="020B0604020202020204" pitchFamily="34" charset="0"/>
              <a:buNone/>
            </a:pPr>
            <a:r>
              <a:rPr lang="en-US" sz="1200" dirty="0"/>
              <a:t>Gadsden: (850) 875-8661</a:t>
            </a:r>
          </a:p>
          <a:p>
            <a:pPr marL="0" indent="0">
              <a:spcBef>
                <a:spcPts val="0"/>
              </a:spcBef>
              <a:spcAft>
                <a:spcPts val="600"/>
              </a:spcAft>
              <a:buFont typeface="Arial" panose="020B0604020202020204" pitchFamily="34" charset="0"/>
              <a:buNone/>
            </a:pPr>
            <a:r>
              <a:rPr lang="en-US" sz="1200" dirty="0"/>
              <a:t>Gilchrist: (352) 463-3188</a:t>
            </a:r>
          </a:p>
          <a:p>
            <a:pPr marL="0" indent="0">
              <a:spcBef>
                <a:spcPts val="0"/>
              </a:spcBef>
              <a:spcAft>
                <a:spcPts val="600"/>
              </a:spcAft>
              <a:buFont typeface="Arial" panose="020B0604020202020204" pitchFamily="34" charset="0"/>
              <a:buNone/>
            </a:pPr>
            <a:r>
              <a:rPr lang="en-US" sz="1200" dirty="0"/>
              <a:t>Glades: (863) 946-0566</a:t>
            </a:r>
          </a:p>
          <a:p>
            <a:pPr marL="0" indent="0">
              <a:spcBef>
                <a:spcPts val="0"/>
              </a:spcBef>
              <a:spcAft>
                <a:spcPts val="600"/>
              </a:spcAft>
              <a:buFont typeface="Arial" panose="020B0604020202020204" pitchFamily="34" charset="0"/>
              <a:buNone/>
            </a:pPr>
            <a:r>
              <a:rPr lang="en-US" sz="1200" dirty="0"/>
              <a:t>Gulf: (850) 229-6125</a:t>
            </a:r>
          </a:p>
        </p:txBody>
      </p:sp>
      <p:sp>
        <p:nvSpPr>
          <p:cNvPr id="26" name="Rectangle 25">
            <a:extLst>
              <a:ext uri="{FF2B5EF4-FFF2-40B4-BE49-F238E27FC236}">
                <a16:creationId xmlns:a16="http://schemas.microsoft.com/office/drawing/2014/main" id="{3BFA44B1-0E10-46EE-4757-613AAABCB523}"/>
              </a:ext>
            </a:extLst>
          </p:cNvPr>
          <p:cNvSpPr/>
          <p:nvPr/>
        </p:nvSpPr>
        <p:spPr>
          <a:xfrm>
            <a:off x="6085667" y="1950245"/>
            <a:ext cx="1910574" cy="26979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A8A7AC-B56F-6263-ED6A-F3AFB157A9FE}"/>
              </a:ext>
            </a:extLst>
          </p:cNvPr>
          <p:cNvSpPr/>
          <p:nvPr/>
        </p:nvSpPr>
        <p:spPr>
          <a:xfrm>
            <a:off x="9870091" y="1950245"/>
            <a:ext cx="1910574" cy="26979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4">
            <a:extLst>
              <a:ext uri="{FF2B5EF4-FFF2-40B4-BE49-F238E27FC236}">
                <a16:creationId xmlns:a16="http://schemas.microsoft.com/office/drawing/2014/main" id="{DAD52BAD-CAF8-BD88-4240-4EE2D3B29395}"/>
              </a:ext>
            </a:extLst>
          </p:cNvPr>
          <p:cNvSpPr txBox="1">
            <a:spLocks/>
          </p:cNvSpPr>
          <p:nvPr/>
        </p:nvSpPr>
        <p:spPr>
          <a:xfrm>
            <a:off x="4256867" y="2003823"/>
            <a:ext cx="1828800" cy="259080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200" dirty="0"/>
              <a:t>Hamilton: (386) 792-1272</a:t>
            </a:r>
          </a:p>
          <a:p>
            <a:pPr marL="0" indent="0">
              <a:spcBef>
                <a:spcPts val="0"/>
              </a:spcBef>
              <a:spcAft>
                <a:spcPts val="600"/>
              </a:spcAft>
              <a:buFont typeface="Arial" panose="020B0604020202020204" pitchFamily="34" charset="0"/>
              <a:buNone/>
            </a:pPr>
            <a:r>
              <a:rPr lang="en-US" sz="1200" dirty="0"/>
              <a:t>Hardee: (863) 773-9853</a:t>
            </a:r>
          </a:p>
          <a:p>
            <a:pPr marL="0" indent="0">
              <a:spcBef>
                <a:spcPts val="0"/>
              </a:spcBef>
              <a:spcAft>
                <a:spcPts val="600"/>
              </a:spcAft>
              <a:buFont typeface="Arial" panose="020B0604020202020204" pitchFamily="34" charset="0"/>
              <a:buNone/>
            </a:pPr>
            <a:r>
              <a:rPr lang="en-US" sz="1200" dirty="0"/>
              <a:t>Hendry: (863) 675-5250</a:t>
            </a:r>
          </a:p>
          <a:p>
            <a:pPr marL="0" indent="0">
              <a:spcBef>
                <a:spcPts val="0"/>
              </a:spcBef>
              <a:spcAft>
                <a:spcPts val="600"/>
              </a:spcAft>
              <a:buFont typeface="Arial" panose="020B0604020202020204" pitchFamily="34" charset="0"/>
              <a:buNone/>
            </a:pPr>
            <a:r>
              <a:rPr lang="en-US" sz="1200" dirty="0"/>
              <a:t>Hernando: (352) 754-4033</a:t>
            </a:r>
          </a:p>
          <a:p>
            <a:pPr marL="0" indent="0">
              <a:spcBef>
                <a:spcPts val="0"/>
              </a:spcBef>
              <a:spcAft>
                <a:spcPts val="600"/>
              </a:spcAft>
              <a:buFont typeface="Arial" panose="020B0604020202020204" pitchFamily="34" charset="0"/>
              <a:buNone/>
            </a:pPr>
            <a:r>
              <a:rPr lang="en-US" sz="1200" dirty="0"/>
              <a:t>Highlands: (863) 402-6623</a:t>
            </a:r>
          </a:p>
          <a:p>
            <a:pPr marL="0" indent="0">
              <a:spcBef>
                <a:spcPts val="0"/>
              </a:spcBef>
              <a:spcAft>
                <a:spcPts val="600"/>
              </a:spcAft>
              <a:buFont typeface="Arial" panose="020B0604020202020204" pitchFamily="34" charset="0"/>
              <a:buNone/>
            </a:pPr>
            <a:r>
              <a:rPr lang="en-US" sz="1200" dirty="0"/>
              <a:t>Hillsborough: (813) 635-8316</a:t>
            </a:r>
          </a:p>
          <a:p>
            <a:pPr marL="0" indent="0">
              <a:spcBef>
                <a:spcPts val="0"/>
              </a:spcBef>
              <a:spcAft>
                <a:spcPts val="600"/>
              </a:spcAft>
              <a:buFont typeface="Arial" panose="020B0604020202020204" pitchFamily="34" charset="0"/>
              <a:buNone/>
            </a:pPr>
            <a:r>
              <a:rPr lang="en-US" sz="1200" dirty="0"/>
              <a:t>Holmes: (850) 547-2897</a:t>
            </a:r>
          </a:p>
          <a:p>
            <a:pPr marL="0" indent="0">
              <a:spcBef>
                <a:spcPts val="0"/>
              </a:spcBef>
              <a:spcAft>
                <a:spcPts val="600"/>
              </a:spcAft>
              <a:buFont typeface="Arial" panose="020B0604020202020204" pitchFamily="34" charset="0"/>
              <a:buNone/>
            </a:pPr>
            <a:r>
              <a:rPr lang="en-US" sz="1200" dirty="0"/>
              <a:t>Indian River: (772) 226-1499</a:t>
            </a:r>
          </a:p>
          <a:p>
            <a:pPr marL="0" indent="0">
              <a:spcBef>
                <a:spcPts val="0"/>
              </a:spcBef>
              <a:spcAft>
                <a:spcPts val="600"/>
              </a:spcAft>
              <a:buFont typeface="Arial" panose="020B0604020202020204" pitchFamily="34" charset="0"/>
              <a:buNone/>
            </a:pPr>
            <a:r>
              <a:rPr lang="en-US" sz="1200" dirty="0"/>
              <a:t>Jackson: (850) 718-0003</a:t>
            </a:r>
          </a:p>
          <a:p>
            <a:pPr marL="0" indent="0">
              <a:spcBef>
                <a:spcPts val="0"/>
              </a:spcBef>
              <a:spcAft>
                <a:spcPts val="600"/>
              </a:spcAft>
              <a:buFont typeface="Arial" panose="020B0604020202020204" pitchFamily="34" charset="0"/>
              <a:buNone/>
            </a:pPr>
            <a:r>
              <a:rPr lang="en-US" sz="1200" dirty="0"/>
              <a:t>Jefferson: (850) 342-0176</a:t>
            </a:r>
          </a:p>
          <a:p>
            <a:pPr marL="0" indent="0">
              <a:spcBef>
                <a:spcPts val="0"/>
              </a:spcBef>
              <a:spcAft>
                <a:spcPts val="600"/>
              </a:spcAft>
              <a:buFont typeface="Arial" panose="020B0604020202020204" pitchFamily="34" charset="0"/>
              <a:buNone/>
            </a:pPr>
            <a:r>
              <a:rPr lang="en-US" sz="1200" dirty="0"/>
              <a:t>Lafayette: (386) 294-5010</a:t>
            </a:r>
          </a:p>
        </p:txBody>
      </p:sp>
      <p:sp>
        <p:nvSpPr>
          <p:cNvPr id="19" name="Content Placeholder 4">
            <a:extLst>
              <a:ext uri="{FF2B5EF4-FFF2-40B4-BE49-F238E27FC236}">
                <a16:creationId xmlns:a16="http://schemas.microsoft.com/office/drawing/2014/main" id="{F3FD4632-9D4B-2AA0-5297-47D90374DA30}"/>
              </a:ext>
            </a:extLst>
          </p:cNvPr>
          <p:cNvSpPr txBox="1">
            <a:spLocks/>
          </p:cNvSpPr>
          <p:nvPr/>
        </p:nvSpPr>
        <p:spPr>
          <a:xfrm>
            <a:off x="6149080" y="2003823"/>
            <a:ext cx="1828799" cy="259080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200" dirty="0"/>
              <a:t>Lake: (352) 742-6585</a:t>
            </a:r>
          </a:p>
          <a:p>
            <a:pPr marL="0" indent="0">
              <a:spcBef>
                <a:spcPts val="0"/>
              </a:spcBef>
              <a:spcAft>
                <a:spcPts val="600"/>
              </a:spcAft>
              <a:buFont typeface="Arial" panose="020B0604020202020204" pitchFamily="34" charset="0"/>
              <a:buNone/>
            </a:pPr>
            <a:r>
              <a:rPr lang="en-US" sz="1200" dirty="0"/>
              <a:t>Lee: (239) 533-8381</a:t>
            </a:r>
          </a:p>
          <a:p>
            <a:pPr marL="0" indent="0">
              <a:spcBef>
                <a:spcPts val="0"/>
              </a:spcBef>
              <a:spcAft>
                <a:spcPts val="600"/>
              </a:spcAft>
              <a:buFont typeface="Arial" panose="020B0604020202020204" pitchFamily="34" charset="0"/>
              <a:buNone/>
            </a:pPr>
            <a:r>
              <a:rPr lang="en-US" sz="1200" dirty="0"/>
              <a:t>Leon: (850) 606-1940</a:t>
            </a:r>
          </a:p>
          <a:p>
            <a:pPr marL="0" indent="0">
              <a:spcBef>
                <a:spcPts val="0"/>
              </a:spcBef>
              <a:spcAft>
                <a:spcPts val="600"/>
              </a:spcAft>
              <a:buFont typeface="Arial" panose="020B0604020202020204" pitchFamily="34" charset="0"/>
              <a:buNone/>
            </a:pPr>
            <a:r>
              <a:rPr lang="en-US" sz="1200" dirty="0"/>
              <a:t>Levy: (352) 486-5210</a:t>
            </a:r>
          </a:p>
          <a:p>
            <a:pPr marL="0" indent="0">
              <a:spcBef>
                <a:spcPts val="0"/>
              </a:spcBef>
              <a:spcAft>
                <a:spcPts val="600"/>
              </a:spcAft>
              <a:buFont typeface="Arial" panose="020B0604020202020204" pitchFamily="34" charset="0"/>
              <a:buNone/>
            </a:pPr>
            <a:r>
              <a:rPr lang="en-US" sz="1200" dirty="0"/>
              <a:t>Liberty: (850) 643-5960</a:t>
            </a:r>
          </a:p>
          <a:p>
            <a:pPr marL="0" indent="0">
              <a:spcBef>
                <a:spcPts val="0"/>
              </a:spcBef>
              <a:spcAft>
                <a:spcPts val="600"/>
              </a:spcAft>
              <a:buFont typeface="Arial" panose="020B0604020202020204" pitchFamily="34" charset="0"/>
              <a:buNone/>
            </a:pPr>
            <a:r>
              <a:rPr lang="en-US" sz="1200" dirty="0"/>
              <a:t>Madison: (850) 973-3208</a:t>
            </a:r>
          </a:p>
          <a:p>
            <a:pPr marL="0" indent="0">
              <a:spcBef>
                <a:spcPts val="0"/>
              </a:spcBef>
              <a:spcAft>
                <a:spcPts val="600"/>
              </a:spcAft>
              <a:buFont typeface="Arial" panose="020B0604020202020204" pitchFamily="34" charset="0"/>
              <a:buNone/>
            </a:pPr>
            <a:r>
              <a:rPr lang="en-US" sz="1200" dirty="0"/>
              <a:t>Manatee: (941) 749-3030</a:t>
            </a:r>
          </a:p>
          <a:p>
            <a:pPr marL="0" indent="0">
              <a:spcBef>
                <a:spcPts val="0"/>
              </a:spcBef>
              <a:spcAft>
                <a:spcPts val="600"/>
              </a:spcAft>
              <a:buFont typeface="Arial" panose="020B0604020202020204" pitchFamily="34" charset="0"/>
              <a:buNone/>
            </a:pPr>
            <a:r>
              <a:rPr lang="en-US" sz="1200" dirty="0"/>
              <a:t>Marion: (352) 671-8422</a:t>
            </a:r>
          </a:p>
          <a:p>
            <a:pPr marL="0" indent="0">
              <a:spcBef>
                <a:spcPts val="0"/>
              </a:spcBef>
              <a:spcAft>
                <a:spcPts val="600"/>
              </a:spcAft>
              <a:buFont typeface="Arial" panose="020B0604020202020204" pitchFamily="34" charset="0"/>
              <a:buNone/>
            </a:pPr>
            <a:r>
              <a:rPr lang="en-US" sz="1200" dirty="0"/>
              <a:t>Martin: (772) 288-5448</a:t>
            </a:r>
          </a:p>
          <a:p>
            <a:pPr marL="0" indent="0">
              <a:spcBef>
                <a:spcPts val="0"/>
              </a:spcBef>
              <a:spcAft>
                <a:spcPts val="600"/>
              </a:spcAft>
              <a:buFont typeface="Arial" panose="020B0604020202020204" pitchFamily="34" charset="0"/>
              <a:buNone/>
            </a:pPr>
            <a:r>
              <a:rPr lang="en-US" sz="1200" dirty="0"/>
              <a:t>Miami-Dade: (786) 469-4640</a:t>
            </a:r>
          </a:p>
          <a:p>
            <a:pPr marL="0" indent="0">
              <a:spcBef>
                <a:spcPts val="0"/>
              </a:spcBef>
              <a:spcAft>
                <a:spcPts val="600"/>
              </a:spcAft>
              <a:buFont typeface="Arial" panose="020B0604020202020204" pitchFamily="34" charset="0"/>
              <a:buNone/>
            </a:pPr>
            <a:r>
              <a:rPr lang="en-US" sz="1200" dirty="0"/>
              <a:t>Miami-Dade: (786) 469-4640</a:t>
            </a:r>
          </a:p>
        </p:txBody>
      </p:sp>
      <p:sp>
        <p:nvSpPr>
          <p:cNvPr id="20" name="Content Placeholder 4">
            <a:extLst>
              <a:ext uri="{FF2B5EF4-FFF2-40B4-BE49-F238E27FC236}">
                <a16:creationId xmlns:a16="http://schemas.microsoft.com/office/drawing/2014/main" id="{C5947945-0F6A-3F73-530E-80AC72372A26}"/>
              </a:ext>
            </a:extLst>
          </p:cNvPr>
          <p:cNvSpPr txBox="1">
            <a:spLocks/>
          </p:cNvSpPr>
          <p:nvPr/>
        </p:nvSpPr>
        <p:spPr>
          <a:xfrm>
            <a:off x="8041292" y="2003823"/>
            <a:ext cx="1828799" cy="259080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200" dirty="0"/>
              <a:t>Nassau: (904) 548-4670</a:t>
            </a:r>
          </a:p>
          <a:p>
            <a:pPr marL="0" indent="0">
              <a:spcBef>
                <a:spcPts val="0"/>
              </a:spcBef>
              <a:spcAft>
                <a:spcPts val="600"/>
              </a:spcAft>
              <a:buFont typeface="Arial" panose="020B0604020202020204" pitchFamily="34" charset="0"/>
              <a:buNone/>
            </a:pPr>
            <a:r>
              <a:rPr lang="en-US" sz="1200" dirty="0"/>
              <a:t>Okaloosa: (850) 651-7258</a:t>
            </a:r>
          </a:p>
          <a:p>
            <a:pPr marL="0" indent="0">
              <a:spcBef>
                <a:spcPts val="0"/>
              </a:spcBef>
              <a:spcAft>
                <a:spcPts val="600"/>
              </a:spcAft>
              <a:buFont typeface="Arial" panose="020B0604020202020204" pitchFamily="34" charset="0"/>
              <a:buNone/>
            </a:pPr>
            <a:r>
              <a:rPr lang="en-US" sz="1200" dirty="0"/>
              <a:t>Okeechobee: (863) 763-6441</a:t>
            </a:r>
          </a:p>
          <a:p>
            <a:pPr marL="0" indent="0">
              <a:spcBef>
                <a:spcPts val="0"/>
              </a:spcBef>
              <a:spcAft>
                <a:spcPts val="600"/>
              </a:spcAft>
              <a:buFont typeface="Arial" panose="020B0604020202020204" pitchFamily="34" charset="0"/>
              <a:buNone/>
            </a:pPr>
            <a:r>
              <a:rPr lang="en-US" sz="1200" dirty="0"/>
              <a:t>Orange: (407) 836-8990</a:t>
            </a:r>
          </a:p>
          <a:p>
            <a:pPr marL="0" indent="0">
              <a:spcBef>
                <a:spcPts val="0"/>
              </a:spcBef>
              <a:spcAft>
                <a:spcPts val="600"/>
              </a:spcAft>
              <a:buFont typeface="Arial" panose="020B0604020202020204" pitchFamily="34" charset="0"/>
              <a:buNone/>
            </a:pPr>
            <a:r>
              <a:rPr lang="en-US" sz="1200" dirty="0"/>
              <a:t>Osceola: (407) 742-8455</a:t>
            </a:r>
          </a:p>
          <a:p>
            <a:pPr marL="0" indent="0">
              <a:spcBef>
                <a:spcPts val="0"/>
              </a:spcBef>
              <a:spcAft>
                <a:spcPts val="600"/>
              </a:spcAft>
              <a:buFont typeface="Arial" panose="020B0604020202020204" pitchFamily="34" charset="0"/>
              <a:buNone/>
            </a:pPr>
            <a:r>
              <a:rPr lang="en-US" sz="1200" dirty="0"/>
              <a:t>Pasco: (727) 834-3282</a:t>
            </a:r>
          </a:p>
          <a:p>
            <a:pPr marL="0" indent="0">
              <a:spcBef>
                <a:spcPts val="0"/>
              </a:spcBef>
              <a:spcAft>
                <a:spcPts val="600"/>
              </a:spcAft>
              <a:buFont typeface="Arial" panose="020B0604020202020204" pitchFamily="34" charset="0"/>
              <a:buNone/>
            </a:pPr>
            <a:r>
              <a:rPr lang="en-US" sz="1200" dirty="0"/>
              <a:t>Pinellas: (727) 464-8460                                                                                                                           </a:t>
            </a:r>
          </a:p>
          <a:p>
            <a:pPr marL="0" indent="0">
              <a:spcBef>
                <a:spcPts val="0"/>
              </a:spcBef>
              <a:spcAft>
                <a:spcPts val="600"/>
              </a:spcAft>
              <a:buFont typeface="Arial" panose="020B0604020202020204" pitchFamily="34" charset="0"/>
              <a:buNone/>
            </a:pPr>
            <a:r>
              <a:rPr lang="en-US" sz="1200" dirty="0"/>
              <a:t>Polk: (863) 534-5220</a:t>
            </a:r>
          </a:p>
          <a:p>
            <a:pPr marL="0" indent="0">
              <a:spcBef>
                <a:spcPts val="0"/>
              </a:spcBef>
              <a:spcAft>
                <a:spcPts val="600"/>
              </a:spcAft>
              <a:buFont typeface="Arial" panose="020B0604020202020204" pitchFamily="34" charset="0"/>
              <a:buNone/>
            </a:pPr>
            <a:r>
              <a:rPr lang="en-US" sz="1200" dirty="0"/>
              <a:t>Putnam; (386) 329-0327</a:t>
            </a:r>
          </a:p>
          <a:p>
            <a:pPr marL="0" indent="0">
              <a:spcBef>
                <a:spcPts val="0"/>
              </a:spcBef>
              <a:spcAft>
                <a:spcPts val="600"/>
              </a:spcAft>
              <a:buFont typeface="Arial" panose="020B0604020202020204" pitchFamily="34" charset="0"/>
              <a:buNone/>
            </a:pPr>
            <a:r>
              <a:rPr lang="en-US" sz="1200" dirty="0"/>
              <a:t>Santa Rosa: (850) 981-7110</a:t>
            </a:r>
          </a:p>
          <a:p>
            <a:pPr marL="0" indent="0">
              <a:spcBef>
                <a:spcPts val="0"/>
              </a:spcBef>
              <a:spcAft>
                <a:spcPts val="600"/>
              </a:spcAft>
              <a:buFont typeface="Arial" panose="020B0604020202020204" pitchFamily="34" charset="0"/>
              <a:buNone/>
            </a:pPr>
            <a:r>
              <a:rPr lang="en-US" sz="1200" dirty="0"/>
              <a:t>Sarasota: (941) 861-2899</a:t>
            </a:r>
          </a:p>
        </p:txBody>
      </p:sp>
      <p:sp>
        <p:nvSpPr>
          <p:cNvPr id="21" name="Content Placeholder 4">
            <a:extLst>
              <a:ext uri="{FF2B5EF4-FFF2-40B4-BE49-F238E27FC236}">
                <a16:creationId xmlns:a16="http://schemas.microsoft.com/office/drawing/2014/main" id="{5C521209-4FDA-B192-26C7-049B1C587133}"/>
              </a:ext>
            </a:extLst>
          </p:cNvPr>
          <p:cNvSpPr txBox="1">
            <a:spLocks/>
          </p:cNvSpPr>
          <p:nvPr/>
        </p:nvSpPr>
        <p:spPr>
          <a:xfrm>
            <a:off x="9933506" y="2003823"/>
            <a:ext cx="1768864" cy="259080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200" dirty="0"/>
              <a:t>Seminole: (407) 665-2371</a:t>
            </a:r>
          </a:p>
          <a:p>
            <a:pPr marL="0" indent="0">
              <a:spcBef>
                <a:spcPts val="0"/>
              </a:spcBef>
              <a:spcAft>
                <a:spcPts val="600"/>
              </a:spcAft>
              <a:buFont typeface="Arial" panose="020B0604020202020204" pitchFamily="34" charset="0"/>
              <a:buNone/>
            </a:pPr>
            <a:r>
              <a:rPr lang="en-US" sz="1200" dirty="0"/>
              <a:t>ST- Johns: (904) 209-6160</a:t>
            </a:r>
          </a:p>
          <a:p>
            <a:pPr marL="0" indent="0">
              <a:spcBef>
                <a:spcPts val="0"/>
              </a:spcBef>
              <a:spcAft>
                <a:spcPts val="600"/>
              </a:spcAft>
              <a:buFont typeface="Arial" panose="020B0604020202020204" pitchFamily="34" charset="0"/>
              <a:buNone/>
            </a:pPr>
            <a:r>
              <a:rPr lang="en-US" sz="1200" dirty="0"/>
              <a:t>ST- Lucie: (772) 337-5670</a:t>
            </a:r>
          </a:p>
          <a:p>
            <a:pPr marL="0" indent="0">
              <a:spcBef>
                <a:spcPts val="0"/>
              </a:spcBef>
              <a:spcAft>
                <a:spcPts val="600"/>
              </a:spcAft>
              <a:buFont typeface="Arial" panose="020B0604020202020204" pitchFamily="34" charset="0"/>
              <a:buNone/>
            </a:pPr>
            <a:r>
              <a:rPr lang="en-US" sz="1200" dirty="0"/>
              <a:t>Sumter: (352) 689-4450</a:t>
            </a:r>
          </a:p>
          <a:p>
            <a:pPr marL="0" indent="0">
              <a:spcBef>
                <a:spcPts val="0"/>
              </a:spcBef>
              <a:spcAft>
                <a:spcPts val="600"/>
              </a:spcAft>
              <a:buFont typeface="Arial" panose="020B0604020202020204" pitchFamily="34" charset="0"/>
              <a:buNone/>
            </a:pPr>
            <a:r>
              <a:rPr lang="en-US" sz="1200" dirty="0"/>
              <a:t>Suwannee: (386) 364-3403</a:t>
            </a:r>
          </a:p>
          <a:p>
            <a:pPr marL="0" indent="0">
              <a:spcBef>
                <a:spcPts val="0"/>
              </a:spcBef>
              <a:spcAft>
                <a:spcPts val="600"/>
              </a:spcAft>
              <a:buFont typeface="Arial" panose="020B0604020202020204" pitchFamily="34" charset="0"/>
              <a:buNone/>
            </a:pPr>
            <a:r>
              <a:rPr lang="en-US" sz="1200" dirty="0"/>
              <a:t>Taylor: (850) 838-3513</a:t>
            </a:r>
          </a:p>
          <a:p>
            <a:pPr marL="0" indent="0">
              <a:spcBef>
                <a:spcPts val="0"/>
              </a:spcBef>
              <a:spcAft>
                <a:spcPts val="600"/>
              </a:spcAft>
              <a:buFont typeface="Arial" panose="020B0604020202020204" pitchFamily="34" charset="0"/>
              <a:buNone/>
            </a:pPr>
            <a:r>
              <a:rPr lang="en-US" sz="1200" dirty="0"/>
              <a:t>Union: (386) 496-4248</a:t>
            </a:r>
          </a:p>
          <a:p>
            <a:pPr marL="0" indent="0">
              <a:spcBef>
                <a:spcPts val="0"/>
              </a:spcBef>
              <a:spcAft>
                <a:spcPts val="600"/>
              </a:spcAft>
              <a:buFont typeface="Arial" panose="020B0604020202020204" pitchFamily="34" charset="0"/>
              <a:buNone/>
            </a:pPr>
            <a:r>
              <a:rPr lang="en-US" sz="1200" dirty="0"/>
              <a:t>Volusia: (386) 740-5102</a:t>
            </a:r>
          </a:p>
          <a:p>
            <a:pPr marL="0" indent="0">
              <a:spcBef>
                <a:spcPts val="0"/>
              </a:spcBef>
              <a:spcAft>
                <a:spcPts val="600"/>
              </a:spcAft>
              <a:buFont typeface="Arial" panose="020B0604020202020204" pitchFamily="34" charset="0"/>
              <a:buNone/>
            </a:pPr>
            <a:r>
              <a:rPr lang="en-US" sz="1200" dirty="0"/>
              <a:t>Wakulla: (850) 926-1072</a:t>
            </a:r>
          </a:p>
          <a:p>
            <a:pPr marL="0" indent="0">
              <a:spcBef>
                <a:spcPts val="0"/>
              </a:spcBef>
              <a:spcAft>
                <a:spcPts val="600"/>
              </a:spcAft>
              <a:buFont typeface="Arial" panose="020B0604020202020204" pitchFamily="34" charset="0"/>
              <a:buNone/>
            </a:pPr>
            <a:r>
              <a:rPr lang="en-US" sz="1200" dirty="0"/>
              <a:t>Walton: (850) 892-8140</a:t>
            </a:r>
          </a:p>
          <a:p>
            <a:pPr marL="0" indent="0">
              <a:spcBef>
                <a:spcPts val="0"/>
              </a:spcBef>
              <a:spcAft>
                <a:spcPts val="600"/>
              </a:spcAft>
              <a:buFont typeface="Arial" panose="020B0604020202020204" pitchFamily="34" charset="0"/>
              <a:buNone/>
            </a:pPr>
            <a:r>
              <a:rPr lang="en-US" sz="1200" dirty="0"/>
              <a:t>Washington: (850) 638-6140</a:t>
            </a:r>
          </a:p>
        </p:txBody>
      </p:sp>
      <p:grpSp>
        <p:nvGrpSpPr>
          <p:cNvPr id="31" name="Group 30">
            <a:extLst>
              <a:ext uri="{FF2B5EF4-FFF2-40B4-BE49-F238E27FC236}">
                <a16:creationId xmlns:a16="http://schemas.microsoft.com/office/drawing/2014/main" id="{109AEB5D-742F-AB8B-EE83-E9FE6CFE4463}"/>
              </a:ext>
            </a:extLst>
          </p:cNvPr>
          <p:cNvGrpSpPr/>
          <p:nvPr/>
        </p:nvGrpSpPr>
        <p:grpSpPr>
          <a:xfrm>
            <a:off x="1295400" y="4876800"/>
            <a:ext cx="10058400" cy="1524000"/>
            <a:chOff x="1295400" y="4876800"/>
            <a:chExt cx="10058400" cy="1524000"/>
          </a:xfrm>
        </p:grpSpPr>
        <p:sp>
          <p:nvSpPr>
            <p:cNvPr id="30" name="Rectangle 29">
              <a:extLst>
                <a:ext uri="{FF2B5EF4-FFF2-40B4-BE49-F238E27FC236}">
                  <a16:creationId xmlns:a16="http://schemas.microsoft.com/office/drawing/2014/main" id="{F76F37BC-3CC0-9B3F-B90A-F1E2BDF09243}"/>
                </a:ext>
              </a:extLst>
            </p:cNvPr>
            <p:cNvSpPr/>
            <p:nvPr/>
          </p:nvSpPr>
          <p:spPr>
            <a:xfrm>
              <a:off x="3886200" y="4876800"/>
              <a:ext cx="4876800" cy="1524000"/>
            </a:xfrm>
            <a:prstGeom prst="rect">
              <a:avLst/>
            </a:prstGeom>
            <a:solidFill>
              <a:schemeClr val="bg2"/>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4">
              <a:extLst>
                <a:ext uri="{FF2B5EF4-FFF2-40B4-BE49-F238E27FC236}">
                  <a16:creationId xmlns:a16="http://schemas.microsoft.com/office/drawing/2014/main" id="{1D418E3A-F589-5D72-861B-B0D510AB6BC7}"/>
                </a:ext>
              </a:extLst>
            </p:cNvPr>
            <p:cNvSpPr txBox="1">
              <a:spLocks/>
            </p:cNvSpPr>
            <p:nvPr/>
          </p:nvSpPr>
          <p:spPr>
            <a:xfrm>
              <a:off x="1295400" y="5060480"/>
              <a:ext cx="10058400" cy="114300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600" b="1" dirty="0"/>
                <a:t>Larry Roberts</a:t>
              </a:r>
            </a:p>
            <a:p>
              <a:pPr marL="0" indent="0" algn="ctr">
                <a:lnSpc>
                  <a:spcPct val="100000"/>
                </a:lnSpc>
                <a:spcBef>
                  <a:spcPts val="0"/>
                </a:spcBef>
                <a:buFont typeface="Arial" panose="020B0604020202020204" pitchFamily="34" charset="0"/>
                <a:buNone/>
              </a:pPr>
              <a:r>
                <a:rPr lang="en-US" sz="1200" i="1" dirty="0"/>
                <a:t>Department VA Entitlement Chair, Northern VA&amp;R Chair</a:t>
              </a:r>
            </a:p>
            <a:p>
              <a:pPr marL="0" indent="0" algn="ctr">
                <a:lnSpc>
                  <a:spcPct val="100000"/>
                </a:lnSpc>
                <a:spcBef>
                  <a:spcPts val="0"/>
                </a:spcBef>
                <a:buFont typeface="Arial" panose="020B0604020202020204" pitchFamily="34" charset="0"/>
                <a:buNone/>
              </a:pPr>
              <a:r>
                <a:rPr lang="en-US" sz="1200" dirty="0"/>
                <a:t>1301 W. Bell Street</a:t>
              </a:r>
            </a:p>
            <a:p>
              <a:pPr marL="0" indent="0" algn="ctr">
                <a:lnSpc>
                  <a:spcPct val="100000"/>
                </a:lnSpc>
                <a:spcBef>
                  <a:spcPts val="0"/>
                </a:spcBef>
                <a:buFont typeface="Arial" panose="020B0604020202020204" pitchFamily="34" charset="0"/>
                <a:buNone/>
              </a:pPr>
              <a:r>
                <a:rPr lang="en-US" sz="1200" dirty="0"/>
                <a:t>Avon Park, FL 33825</a:t>
              </a:r>
            </a:p>
            <a:p>
              <a:pPr marL="0" indent="0" algn="ctr">
                <a:lnSpc>
                  <a:spcPct val="100000"/>
                </a:lnSpc>
                <a:spcBef>
                  <a:spcPts val="0"/>
                </a:spcBef>
                <a:buFont typeface="Arial" panose="020B0604020202020204" pitchFamily="34" charset="0"/>
                <a:buNone/>
              </a:pPr>
              <a:r>
                <a:rPr lang="en-US" sz="1200" dirty="0"/>
                <a:t>(850) 718-7773</a:t>
              </a:r>
            </a:p>
          </p:txBody>
        </p:sp>
      </p:grpSp>
    </p:spTree>
    <p:extLst>
      <p:ext uri="{BB962C8B-B14F-4D97-AF65-F5344CB8AC3E}">
        <p14:creationId xmlns:p14="http://schemas.microsoft.com/office/powerpoint/2010/main" val="31454180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17" grpId="0"/>
      <p:bldP spid="26" grpId="0" animBg="1"/>
      <p:bldP spid="27" grpId="0" animBg="1"/>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037421-8F7B-F5C8-FB8A-6C3B57BB04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AFD78A1-26A3-2ED3-3B96-B0EDD843D6B0}"/>
              </a:ext>
            </a:extLst>
          </p:cNvPr>
          <p:cNvSpPr>
            <a:spLocks noGrp="1"/>
          </p:cNvSpPr>
          <p:nvPr>
            <p:ph type="title"/>
          </p:nvPr>
        </p:nvSpPr>
        <p:spPr>
          <a:xfrm>
            <a:off x="838200" y="365125"/>
            <a:ext cx="10515600" cy="1235075"/>
          </a:xfrm>
        </p:spPr>
        <p:txBody>
          <a:bodyPr/>
          <a:lstStyle/>
          <a:p>
            <a:r>
              <a:rPr lang="en-US" b="1" dirty="0">
                <a:solidFill>
                  <a:srgbClr val="1B3D6D"/>
                </a:solidFill>
              </a:rPr>
              <a:t>Why there’s a need to help veterans…</a:t>
            </a:r>
          </a:p>
        </p:txBody>
      </p:sp>
      <p:sp>
        <p:nvSpPr>
          <p:cNvPr id="5" name="Content Placeholder 4">
            <a:extLst>
              <a:ext uri="{FF2B5EF4-FFF2-40B4-BE49-F238E27FC236}">
                <a16:creationId xmlns:a16="http://schemas.microsoft.com/office/drawing/2014/main" id="{C8DF85C7-A086-C0A5-1613-2FB124B41051}"/>
              </a:ext>
            </a:extLst>
          </p:cNvPr>
          <p:cNvSpPr>
            <a:spLocks noGrp="1"/>
          </p:cNvSpPr>
          <p:nvPr>
            <p:ph idx="1"/>
          </p:nvPr>
        </p:nvSpPr>
        <p:spPr>
          <a:xfrm>
            <a:off x="838200" y="1447800"/>
            <a:ext cx="10972800" cy="4800600"/>
          </a:xfrm>
        </p:spPr>
        <p:txBody>
          <a:bodyPr>
            <a:normAutofit lnSpcReduction="10000"/>
          </a:bodyPr>
          <a:lstStyle/>
          <a:p>
            <a:pPr lvl="1">
              <a:lnSpc>
                <a:spcPct val="110000"/>
              </a:lnSpc>
              <a:spcBef>
                <a:spcPts val="0"/>
              </a:spcBef>
              <a:spcAft>
                <a:spcPts val="600"/>
              </a:spcAft>
            </a:pPr>
            <a:r>
              <a:rPr lang="en-US" sz="2600" dirty="0">
                <a:solidFill>
                  <a:schemeClr val="tx2">
                    <a:lumMod val="75000"/>
                  </a:schemeClr>
                </a:solidFill>
              </a:rPr>
              <a:t>Multiple and extended deployments.</a:t>
            </a:r>
          </a:p>
          <a:p>
            <a:pPr lvl="1">
              <a:lnSpc>
                <a:spcPct val="110000"/>
              </a:lnSpc>
              <a:spcBef>
                <a:spcPts val="0"/>
              </a:spcBef>
              <a:spcAft>
                <a:spcPts val="600"/>
              </a:spcAft>
            </a:pPr>
            <a:r>
              <a:rPr lang="en-US" sz="2600" dirty="0">
                <a:solidFill>
                  <a:schemeClr val="tx2">
                    <a:lumMod val="75000"/>
                  </a:schemeClr>
                </a:solidFill>
              </a:rPr>
              <a:t>25% of the homeless are combat veterans.   </a:t>
            </a:r>
          </a:p>
          <a:p>
            <a:pPr lvl="1">
              <a:lnSpc>
                <a:spcPct val="110000"/>
              </a:lnSpc>
              <a:spcBef>
                <a:spcPts val="0"/>
              </a:spcBef>
              <a:spcAft>
                <a:spcPts val="600"/>
              </a:spcAft>
            </a:pPr>
            <a:r>
              <a:rPr lang="en-US" sz="2600" dirty="0">
                <a:solidFill>
                  <a:schemeClr val="tx2">
                    <a:lumMod val="75000"/>
                  </a:schemeClr>
                </a:solidFill>
              </a:rPr>
              <a:t>Suicide rate for active duty and veterans is 4x greater than that of civilians.       </a:t>
            </a:r>
          </a:p>
          <a:p>
            <a:pPr lvl="1">
              <a:lnSpc>
                <a:spcPct val="110000"/>
              </a:lnSpc>
              <a:spcBef>
                <a:spcPts val="0"/>
              </a:spcBef>
              <a:spcAft>
                <a:spcPts val="600"/>
              </a:spcAft>
            </a:pPr>
            <a:r>
              <a:rPr lang="en-US" sz="2600" dirty="0">
                <a:solidFill>
                  <a:schemeClr val="tx2">
                    <a:lumMod val="75000"/>
                  </a:schemeClr>
                </a:solidFill>
              </a:rPr>
              <a:t>200 + Veterans become disabled every day.    </a:t>
            </a:r>
          </a:p>
          <a:p>
            <a:pPr lvl="1">
              <a:lnSpc>
                <a:spcPct val="110000"/>
              </a:lnSpc>
              <a:spcBef>
                <a:spcPts val="0"/>
              </a:spcBef>
              <a:spcAft>
                <a:spcPts val="600"/>
              </a:spcAft>
            </a:pPr>
            <a:r>
              <a:rPr lang="en-US" sz="2600" dirty="0">
                <a:solidFill>
                  <a:schemeClr val="tx2">
                    <a:lumMod val="75000"/>
                  </a:schemeClr>
                </a:solidFill>
              </a:rPr>
              <a:t>Over 2 million veterans live without insurance.</a:t>
            </a:r>
          </a:p>
          <a:p>
            <a:pPr lvl="1">
              <a:lnSpc>
                <a:spcPct val="110000"/>
              </a:lnSpc>
              <a:spcBef>
                <a:spcPts val="0"/>
              </a:spcBef>
              <a:spcAft>
                <a:spcPts val="600"/>
              </a:spcAft>
            </a:pPr>
            <a:r>
              <a:rPr lang="en-US" sz="2600" b="1" u="sng" dirty="0">
                <a:solidFill>
                  <a:srgbClr val="D72131"/>
                </a:solidFill>
              </a:rPr>
              <a:t>A Study released in 2022 found as many as 44 veterans die on average per day from suicide. Which is 2.4 times greater than the official estimate.</a:t>
            </a:r>
          </a:p>
          <a:p>
            <a:pPr lvl="1">
              <a:lnSpc>
                <a:spcPct val="110000"/>
              </a:lnSpc>
              <a:spcBef>
                <a:spcPts val="0"/>
              </a:spcBef>
              <a:spcAft>
                <a:spcPts val="600"/>
              </a:spcAft>
            </a:pPr>
            <a:r>
              <a:rPr lang="en-US" sz="2600" dirty="0">
                <a:solidFill>
                  <a:schemeClr val="tx2">
                    <a:lumMod val="75000"/>
                  </a:schemeClr>
                </a:solidFill>
              </a:rPr>
              <a:t>Pending claims=801,000</a:t>
            </a:r>
          </a:p>
          <a:p>
            <a:pPr lvl="1">
              <a:lnSpc>
                <a:spcPct val="110000"/>
              </a:lnSpc>
              <a:spcBef>
                <a:spcPts val="0"/>
              </a:spcBef>
              <a:spcAft>
                <a:spcPts val="600"/>
              </a:spcAft>
            </a:pPr>
            <a:r>
              <a:rPr lang="en-US" sz="2600" dirty="0">
                <a:solidFill>
                  <a:schemeClr val="tx2">
                    <a:lumMod val="75000"/>
                  </a:schemeClr>
                </a:solidFill>
              </a:rPr>
              <a:t>Back Logged Claims=524,000</a:t>
            </a:r>
          </a:p>
          <a:p>
            <a:pPr marL="0" indent="0">
              <a:buNone/>
            </a:pPr>
            <a:endParaRPr lang="en-US" sz="1800" dirty="0">
              <a:solidFill>
                <a:schemeClr val="tx2">
                  <a:lumMod val="75000"/>
                </a:schemeClr>
              </a:solidFill>
            </a:endParaRPr>
          </a:p>
        </p:txBody>
      </p:sp>
      <p:sp>
        <p:nvSpPr>
          <p:cNvPr id="6" name="TextBox 5">
            <a:extLst>
              <a:ext uri="{FF2B5EF4-FFF2-40B4-BE49-F238E27FC236}">
                <a16:creationId xmlns:a16="http://schemas.microsoft.com/office/drawing/2014/main" id="{F3750697-6389-4D85-938E-E00E4F1D5376}"/>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Tree>
    <p:extLst>
      <p:ext uri="{BB962C8B-B14F-4D97-AF65-F5344CB8AC3E}">
        <p14:creationId xmlns:p14="http://schemas.microsoft.com/office/powerpoint/2010/main" val="19725335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44FF59D-7F3B-0A95-4980-9A054A98CF90}"/>
            </a:ext>
          </a:extLst>
        </p:cNvPr>
        <p:cNvGrpSpPr/>
        <p:nvPr/>
      </p:nvGrpSpPr>
      <p:grpSpPr>
        <a:xfrm>
          <a:off x="0" y="0"/>
          <a:ext cx="0" cy="0"/>
          <a:chOff x="0" y="0"/>
          <a:chExt cx="0" cy="0"/>
        </a:xfrm>
      </p:grpSpPr>
      <p:pic>
        <p:nvPicPr>
          <p:cNvPr id="3" name="Picture 2" descr="A person in military uniform with crossed arms&#10;&#10;Description automatically generated">
            <a:extLst>
              <a:ext uri="{FF2B5EF4-FFF2-40B4-BE49-F238E27FC236}">
                <a16:creationId xmlns:a16="http://schemas.microsoft.com/office/drawing/2014/main" id="{FC9E5E60-866E-5650-B70A-806C5BB49C83}"/>
              </a:ext>
            </a:extLst>
          </p:cNvPr>
          <p:cNvPicPr>
            <a:picLocks noChangeAspect="1"/>
          </p:cNvPicPr>
          <p:nvPr/>
        </p:nvPicPr>
        <p:blipFill>
          <a:blip r:embed="rId3"/>
          <a:stretch>
            <a:fillRect/>
          </a:stretch>
        </p:blipFill>
        <p:spPr>
          <a:xfrm>
            <a:off x="5105400" y="2362200"/>
            <a:ext cx="4612878" cy="4495800"/>
          </a:xfrm>
          <a:prstGeom prst="rect">
            <a:avLst/>
          </a:prstGeom>
        </p:spPr>
      </p:pic>
      <p:sp>
        <p:nvSpPr>
          <p:cNvPr id="4" name="Title 3">
            <a:extLst>
              <a:ext uri="{FF2B5EF4-FFF2-40B4-BE49-F238E27FC236}">
                <a16:creationId xmlns:a16="http://schemas.microsoft.com/office/drawing/2014/main" id="{02944DBC-5A3A-AE6F-EA87-2F84AB94F316}"/>
              </a:ext>
            </a:extLst>
          </p:cNvPr>
          <p:cNvSpPr>
            <a:spLocks noGrp="1"/>
          </p:cNvSpPr>
          <p:nvPr>
            <p:ph type="title"/>
          </p:nvPr>
        </p:nvSpPr>
        <p:spPr/>
        <p:txBody>
          <a:bodyPr/>
          <a:lstStyle/>
          <a:p>
            <a:r>
              <a:rPr lang="en-US" b="1" dirty="0">
                <a:solidFill>
                  <a:srgbClr val="1B3D6D"/>
                </a:solidFill>
              </a:rPr>
              <a:t>Basic Eligibility</a:t>
            </a:r>
          </a:p>
        </p:txBody>
      </p:sp>
      <p:sp>
        <p:nvSpPr>
          <p:cNvPr id="5" name="Content Placeholder 4">
            <a:extLst>
              <a:ext uri="{FF2B5EF4-FFF2-40B4-BE49-F238E27FC236}">
                <a16:creationId xmlns:a16="http://schemas.microsoft.com/office/drawing/2014/main" id="{73925845-1D31-BE45-4DAD-349792D51293}"/>
              </a:ext>
            </a:extLst>
          </p:cNvPr>
          <p:cNvSpPr>
            <a:spLocks noGrp="1"/>
          </p:cNvSpPr>
          <p:nvPr>
            <p:ph idx="1"/>
          </p:nvPr>
        </p:nvSpPr>
        <p:spPr>
          <a:xfrm>
            <a:off x="822036" y="1600200"/>
            <a:ext cx="11156705" cy="2133600"/>
          </a:xfrm>
        </p:spPr>
        <p:txBody>
          <a:bodyPr>
            <a:normAutofit/>
          </a:bodyPr>
          <a:lstStyle/>
          <a:p>
            <a:pPr lvl="1">
              <a:lnSpc>
                <a:spcPct val="110000"/>
              </a:lnSpc>
              <a:spcBef>
                <a:spcPts val="0"/>
              </a:spcBef>
              <a:spcAft>
                <a:spcPts val="600"/>
              </a:spcAft>
            </a:pPr>
            <a:r>
              <a:rPr lang="en-US" sz="2800" dirty="0">
                <a:solidFill>
                  <a:schemeClr val="tx2">
                    <a:lumMod val="75000"/>
                  </a:schemeClr>
                </a:solidFill>
              </a:rPr>
              <a:t>Any person who served in </a:t>
            </a:r>
            <a:r>
              <a:rPr lang="en-US" sz="2800" b="1" dirty="0">
                <a:solidFill>
                  <a:srgbClr val="D72131"/>
                </a:solidFill>
              </a:rPr>
              <a:t>Active Duty Military</a:t>
            </a:r>
            <a:r>
              <a:rPr lang="en-US" sz="2800" dirty="0">
                <a:solidFill>
                  <a:schemeClr val="tx2">
                    <a:lumMod val="75000"/>
                  </a:schemeClr>
                </a:solidFill>
              </a:rPr>
              <a:t>, who was discharged or released under conditions </a:t>
            </a:r>
            <a:r>
              <a:rPr lang="en-US" sz="2800" b="1" dirty="0">
                <a:solidFill>
                  <a:srgbClr val="D72131"/>
                </a:solidFill>
              </a:rPr>
              <a:t>other than dishonorable</a:t>
            </a:r>
            <a:r>
              <a:rPr lang="en-US" sz="2800" dirty="0">
                <a:solidFill>
                  <a:schemeClr val="tx2">
                    <a:lumMod val="75000"/>
                  </a:schemeClr>
                </a:solidFill>
              </a:rPr>
              <a:t>, may qualify for VA Health Care Benefits.</a:t>
            </a:r>
          </a:p>
        </p:txBody>
      </p:sp>
      <p:sp>
        <p:nvSpPr>
          <p:cNvPr id="6" name="TextBox 5">
            <a:extLst>
              <a:ext uri="{FF2B5EF4-FFF2-40B4-BE49-F238E27FC236}">
                <a16:creationId xmlns:a16="http://schemas.microsoft.com/office/drawing/2014/main" id="{A0D08B7B-EDFB-68C5-CF2D-53B0DCF05FB1}"/>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Tree>
    <p:extLst>
      <p:ext uri="{BB962C8B-B14F-4D97-AF65-F5344CB8AC3E}">
        <p14:creationId xmlns:p14="http://schemas.microsoft.com/office/powerpoint/2010/main" val="7125075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41F2F63-CCDC-7EE6-5239-97145455117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EFF37A9-BF17-25B3-F452-967C6BB0704C}"/>
              </a:ext>
            </a:extLst>
          </p:cNvPr>
          <p:cNvSpPr>
            <a:spLocks noGrp="1"/>
          </p:cNvSpPr>
          <p:nvPr>
            <p:ph type="title"/>
          </p:nvPr>
        </p:nvSpPr>
        <p:spPr/>
        <p:txBody>
          <a:bodyPr/>
          <a:lstStyle/>
          <a:p>
            <a:r>
              <a:rPr lang="en-US" b="1" dirty="0">
                <a:solidFill>
                  <a:srgbClr val="1B3D6D"/>
                </a:solidFill>
              </a:rPr>
              <a:t>Enrollment</a:t>
            </a:r>
          </a:p>
        </p:txBody>
      </p:sp>
      <p:sp>
        <p:nvSpPr>
          <p:cNvPr id="5" name="Content Placeholder 4">
            <a:extLst>
              <a:ext uri="{FF2B5EF4-FFF2-40B4-BE49-F238E27FC236}">
                <a16:creationId xmlns:a16="http://schemas.microsoft.com/office/drawing/2014/main" id="{2B102D2F-49FD-E553-A810-598A8C2003DD}"/>
              </a:ext>
            </a:extLst>
          </p:cNvPr>
          <p:cNvSpPr>
            <a:spLocks noGrp="1"/>
          </p:cNvSpPr>
          <p:nvPr>
            <p:ph idx="1"/>
          </p:nvPr>
        </p:nvSpPr>
        <p:spPr>
          <a:xfrm>
            <a:off x="822036" y="1295400"/>
            <a:ext cx="11156705" cy="5389420"/>
          </a:xfrm>
        </p:spPr>
        <p:txBody>
          <a:bodyPr>
            <a:normAutofit/>
          </a:bodyPr>
          <a:lstStyle/>
          <a:p>
            <a:pPr lvl="1">
              <a:lnSpc>
                <a:spcPct val="110000"/>
              </a:lnSpc>
              <a:spcBef>
                <a:spcPts val="0"/>
              </a:spcBef>
              <a:spcAft>
                <a:spcPts val="600"/>
              </a:spcAft>
            </a:pPr>
            <a:r>
              <a:rPr lang="en-US" sz="3200" dirty="0">
                <a:solidFill>
                  <a:schemeClr val="tx2">
                    <a:lumMod val="75000"/>
                  </a:schemeClr>
                </a:solidFill>
              </a:rPr>
              <a:t>For most veterans, entries into the VA health care system begins by applying for enrollment. </a:t>
            </a:r>
          </a:p>
          <a:p>
            <a:pPr lvl="1">
              <a:lnSpc>
                <a:spcPct val="110000"/>
              </a:lnSpc>
              <a:spcBef>
                <a:spcPts val="0"/>
              </a:spcBef>
              <a:spcAft>
                <a:spcPts val="600"/>
              </a:spcAft>
            </a:pPr>
            <a:r>
              <a:rPr lang="en-US" sz="3200" dirty="0">
                <a:solidFill>
                  <a:schemeClr val="tx2">
                    <a:lumMod val="75000"/>
                  </a:schemeClr>
                </a:solidFill>
              </a:rPr>
              <a:t>To apply, complete VA Form 10-10EZ, application for health benefits, which may be obtained from any </a:t>
            </a:r>
            <a:r>
              <a:rPr lang="en-US" sz="3200" b="1" dirty="0">
                <a:solidFill>
                  <a:srgbClr val="D72131"/>
                </a:solidFill>
              </a:rPr>
              <a:t>VA health care facilities </a:t>
            </a:r>
            <a:r>
              <a:rPr lang="en-US" sz="3200" dirty="0">
                <a:solidFill>
                  <a:schemeClr val="tx2">
                    <a:lumMod val="75000"/>
                  </a:schemeClr>
                </a:solidFill>
              </a:rPr>
              <a:t>or regional benefits office, online at: </a:t>
            </a:r>
            <a:r>
              <a:rPr lang="en-US" sz="3200" u="sng" dirty="0">
                <a:solidFill>
                  <a:srgbClr val="1B3D6D"/>
                </a:solidFill>
              </a:rPr>
              <a:t>http://www.VA.gov/10-10ez.htm</a:t>
            </a:r>
            <a:r>
              <a:rPr lang="en-US" sz="3200" dirty="0">
                <a:solidFill>
                  <a:schemeClr val="tx2">
                    <a:lumMod val="75000"/>
                  </a:schemeClr>
                </a:solidFill>
              </a:rPr>
              <a:t> </a:t>
            </a:r>
          </a:p>
          <a:p>
            <a:pPr lvl="1">
              <a:lnSpc>
                <a:spcPct val="110000"/>
              </a:lnSpc>
              <a:spcBef>
                <a:spcPts val="0"/>
              </a:spcBef>
              <a:spcAft>
                <a:spcPts val="600"/>
              </a:spcAft>
            </a:pPr>
            <a:r>
              <a:rPr lang="en-US" sz="3200" dirty="0">
                <a:solidFill>
                  <a:schemeClr val="tx2">
                    <a:lumMod val="75000"/>
                  </a:schemeClr>
                </a:solidFill>
              </a:rPr>
              <a:t>Or call 1-877-222-vets (8387).  </a:t>
            </a:r>
          </a:p>
          <a:p>
            <a:pPr lvl="1">
              <a:lnSpc>
                <a:spcPct val="110000"/>
              </a:lnSpc>
              <a:spcBef>
                <a:spcPts val="0"/>
              </a:spcBef>
              <a:spcAft>
                <a:spcPts val="600"/>
              </a:spcAft>
            </a:pPr>
            <a:r>
              <a:rPr lang="en-US" sz="3200" dirty="0">
                <a:solidFill>
                  <a:schemeClr val="tx2">
                    <a:lumMod val="75000"/>
                  </a:schemeClr>
                </a:solidFill>
              </a:rPr>
              <a:t>Once enrolled, veterans can receive health care at VA health care facilities anywhere in the country. </a:t>
            </a:r>
          </a:p>
        </p:txBody>
      </p:sp>
      <p:sp>
        <p:nvSpPr>
          <p:cNvPr id="6" name="TextBox 5">
            <a:extLst>
              <a:ext uri="{FF2B5EF4-FFF2-40B4-BE49-F238E27FC236}">
                <a16:creationId xmlns:a16="http://schemas.microsoft.com/office/drawing/2014/main" id="{E7734104-DCF1-6303-6802-CCB7D416BEA3}"/>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Tree>
    <p:extLst>
      <p:ext uri="{BB962C8B-B14F-4D97-AF65-F5344CB8AC3E}">
        <p14:creationId xmlns:p14="http://schemas.microsoft.com/office/powerpoint/2010/main" val="38785997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FA43FB3-4652-35C3-6672-ED3EFA6147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1B511A-93E5-58F4-6B0C-A056598D968B}"/>
              </a:ext>
            </a:extLst>
          </p:cNvPr>
          <p:cNvSpPr>
            <a:spLocks noGrp="1"/>
          </p:cNvSpPr>
          <p:nvPr>
            <p:ph type="title"/>
          </p:nvPr>
        </p:nvSpPr>
        <p:spPr>
          <a:xfrm>
            <a:off x="838200" y="365125"/>
            <a:ext cx="10972800" cy="1325563"/>
          </a:xfrm>
        </p:spPr>
        <p:txBody>
          <a:bodyPr>
            <a:normAutofit/>
          </a:bodyPr>
          <a:lstStyle/>
          <a:p>
            <a:r>
              <a:rPr lang="en-US" b="1" dirty="0">
                <a:solidFill>
                  <a:srgbClr val="1B3D6D"/>
                </a:solidFill>
              </a:rPr>
              <a:t>Important Documents to Expedite VA Benefits</a:t>
            </a:r>
          </a:p>
        </p:txBody>
      </p:sp>
      <p:sp>
        <p:nvSpPr>
          <p:cNvPr id="5" name="Content Placeholder 4">
            <a:extLst>
              <a:ext uri="{FF2B5EF4-FFF2-40B4-BE49-F238E27FC236}">
                <a16:creationId xmlns:a16="http://schemas.microsoft.com/office/drawing/2014/main" id="{9E72AADE-B255-C49C-F661-531E2DE90D3E}"/>
              </a:ext>
            </a:extLst>
          </p:cNvPr>
          <p:cNvSpPr>
            <a:spLocks noGrp="1"/>
          </p:cNvSpPr>
          <p:nvPr>
            <p:ph idx="1"/>
          </p:nvPr>
        </p:nvSpPr>
        <p:spPr>
          <a:xfrm>
            <a:off x="822036" y="1600200"/>
            <a:ext cx="11156705" cy="4892675"/>
          </a:xfrm>
        </p:spPr>
        <p:txBody>
          <a:bodyPr>
            <a:normAutofit/>
          </a:bodyPr>
          <a:lstStyle/>
          <a:p>
            <a:pPr lvl="1">
              <a:lnSpc>
                <a:spcPct val="110000"/>
              </a:lnSpc>
              <a:spcBef>
                <a:spcPts val="0"/>
              </a:spcBef>
              <a:spcAft>
                <a:spcPts val="1200"/>
              </a:spcAft>
            </a:pPr>
            <a:r>
              <a:rPr lang="en-US" sz="2600" dirty="0">
                <a:solidFill>
                  <a:schemeClr val="tx2">
                    <a:lumMod val="75000"/>
                  </a:schemeClr>
                </a:solidFill>
              </a:rPr>
              <a:t>In order to expedite delivery, Veterans seeking VA benefits for the first time you must submit a copy of your service discharge form </a:t>
            </a:r>
            <a:r>
              <a:rPr lang="en-US" sz="2600" b="1" dirty="0">
                <a:solidFill>
                  <a:schemeClr val="tx2">
                    <a:lumMod val="75000"/>
                  </a:schemeClr>
                </a:solidFill>
              </a:rPr>
              <a:t>(DD-214, DD-215, or World War II Veterans discharge form)</a:t>
            </a:r>
            <a:r>
              <a:rPr lang="en-US" sz="2600" dirty="0">
                <a:solidFill>
                  <a:schemeClr val="tx2">
                    <a:lumMod val="75000"/>
                  </a:schemeClr>
                </a:solidFill>
              </a:rPr>
              <a:t> </a:t>
            </a:r>
          </a:p>
          <a:p>
            <a:pPr lvl="1">
              <a:lnSpc>
                <a:spcPct val="110000"/>
              </a:lnSpc>
              <a:spcBef>
                <a:spcPts val="0"/>
              </a:spcBef>
              <a:spcAft>
                <a:spcPts val="1200"/>
              </a:spcAft>
            </a:pPr>
            <a:r>
              <a:rPr lang="en-US" sz="2600" dirty="0">
                <a:solidFill>
                  <a:schemeClr val="tx2">
                    <a:lumMod val="75000"/>
                  </a:schemeClr>
                </a:solidFill>
              </a:rPr>
              <a:t>The National Personnel Records Center (NPRC) has provided the following website for veterans to gain access to their DD-214 online </a:t>
            </a:r>
            <a:r>
              <a:rPr lang="en-US" sz="2600" u="sng" dirty="0">
                <a:solidFill>
                  <a:srgbClr val="1B3D6D"/>
                </a:solidFill>
              </a:rPr>
              <a:t>http://vetrecs.archives.gov/</a:t>
            </a:r>
          </a:p>
          <a:p>
            <a:pPr lvl="1">
              <a:lnSpc>
                <a:spcPct val="110000"/>
              </a:lnSpc>
              <a:spcBef>
                <a:spcPts val="0"/>
              </a:spcBef>
              <a:spcAft>
                <a:spcPts val="1200"/>
              </a:spcAft>
            </a:pPr>
            <a:r>
              <a:rPr lang="en-US" sz="2600" dirty="0">
                <a:solidFill>
                  <a:schemeClr val="tx2">
                    <a:lumMod val="75000"/>
                  </a:schemeClr>
                </a:solidFill>
              </a:rPr>
              <a:t>You also need a copy of your military medical records if you need to order them you can at  </a:t>
            </a:r>
            <a:r>
              <a:rPr lang="en-US" sz="2600" u="sng" dirty="0">
                <a:solidFill>
                  <a:srgbClr val="1B3D6D"/>
                </a:solidFill>
              </a:rPr>
              <a:t>www.nationalarchivesandrecordsadministration.gov</a:t>
            </a:r>
          </a:p>
          <a:p>
            <a:pPr lvl="1">
              <a:lnSpc>
                <a:spcPct val="110000"/>
              </a:lnSpc>
              <a:spcBef>
                <a:spcPts val="0"/>
              </a:spcBef>
              <a:spcAft>
                <a:spcPts val="1200"/>
              </a:spcAft>
            </a:pPr>
            <a:r>
              <a:rPr lang="en-US" sz="2600" dirty="0">
                <a:solidFill>
                  <a:schemeClr val="tx2">
                    <a:lumMod val="75000"/>
                  </a:schemeClr>
                </a:solidFill>
              </a:rPr>
              <a:t> You also need veteran’s marriage certificate, children’s birth certificates or adoption papers to determine children’s benefits. </a:t>
            </a:r>
          </a:p>
        </p:txBody>
      </p:sp>
      <p:sp>
        <p:nvSpPr>
          <p:cNvPr id="6" name="TextBox 5">
            <a:extLst>
              <a:ext uri="{FF2B5EF4-FFF2-40B4-BE49-F238E27FC236}">
                <a16:creationId xmlns:a16="http://schemas.microsoft.com/office/drawing/2014/main" id="{F7580401-B039-1964-0E6F-56A8E12D1366}"/>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Tree>
    <p:extLst>
      <p:ext uri="{BB962C8B-B14F-4D97-AF65-F5344CB8AC3E}">
        <p14:creationId xmlns:p14="http://schemas.microsoft.com/office/powerpoint/2010/main" val="33941922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565EDF2-FCA9-C04F-6291-DCDC4CD00A9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024298-594D-33BC-51CC-F1F7D5DC61E5}"/>
              </a:ext>
            </a:extLst>
          </p:cNvPr>
          <p:cNvSpPr>
            <a:spLocks noGrp="1"/>
          </p:cNvSpPr>
          <p:nvPr>
            <p:ph type="title"/>
          </p:nvPr>
        </p:nvSpPr>
        <p:spPr>
          <a:xfrm>
            <a:off x="838200" y="365125"/>
            <a:ext cx="10972800" cy="1325563"/>
          </a:xfrm>
        </p:spPr>
        <p:txBody>
          <a:bodyPr>
            <a:normAutofit/>
          </a:bodyPr>
          <a:lstStyle/>
          <a:p>
            <a:r>
              <a:rPr lang="en-US" b="1" dirty="0">
                <a:solidFill>
                  <a:srgbClr val="1B3D6D"/>
                </a:solidFill>
              </a:rPr>
              <a:t>Tip #1</a:t>
            </a:r>
          </a:p>
        </p:txBody>
      </p:sp>
      <p:sp>
        <p:nvSpPr>
          <p:cNvPr id="5" name="Content Placeholder 4">
            <a:extLst>
              <a:ext uri="{FF2B5EF4-FFF2-40B4-BE49-F238E27FC236}">
                <a16:creationId xmlns:a16="http://schemas.microsoft.com/office/drawing/2014/main" id="{E94A9F5A-B357-DF4B-47DC-3637F3E3D5FE}"/>
              </a:ext>
            </a:extLst>
          </p:cNvPr>
          <p:cNvSpPr>
            <a:spLocks noGrp="1"/>
          </p:cNvSpPr>
          <p:nvPr>
            <p:ph idx="1"/>
          </p:nvPr>
        </p:nvSpPr>
        <p:spPr>
          <a:xfrm>
            <a:off x="822036" y="1600200"/>
            <a:ext cx="11156705" cy="4892675"/>
          </a:xfrm>
        </p:spPr>
        <p:txBody>
          <a:bodyPr>
            <a:normAutofit/>
          </a:bodyPr>
          <a:lstStyle/>
          <a:p>
            <a:pPr marL="0" indent="0">
              <a:lnSpc>
                <a:spcPct val="110000"/>
              </a:lnSpc>
              <a:spcBef>
                <a:spcPts val="0"/>
              </a:spcBef>
              <a:buNone/>
            </a:pPr>
            <a:r>
              <a:rPr lang="en-US" sz="3000" dirty="0">
                <a:solidFill>
                  <a:schemeClr val="tx2">
                    <a:lumMod val="75000"/>
                  </a:schemeClr>
                </a:solidFill>
              </a:rPr>
              <a:t>Have a ”Well-grounded claim”  </a:t>
            </a:r>
            <a:r>
              <a:rPr lang="en-US" sz="3000" b="1" dirty="0">
                <a:solidFill>
                  <a:srgbClr val="D72131"/>
                </a:solidFill>
              </a:rPr>
              <a:t>with evidence of a medical condition</a:t>
            </a:r>
            <a:r>
              <a:rPr lang="en-US" sz="3000" dirty="0">
                <a:solidFill>
                  <a:schemeClr val="tx2">
                    <a:lumMod val="75000"/>
                  </a:schemeClr>
                </a:solidFill>
              </a:rPr>
              <a:t> that either started while you were in the military, or a pre-existing condition that was aggravated by your stint in the military. </a:t>
            </a:r>
          </a:p>
          <a:p>
            <a:pPr marL="0" indent="0">
              <a:lnSpc>
                <a:spcPct val="110000"/>
              </a:lnSpc>
              <a:spcBef>
                <a:spcPts val="0"/>
              </a:spcBef>
              <a:buNone/>
            </a:pPr>
            <a:endParaRPr lang="en-US" sz="3000" dirty="0">
              <a:solidFill>
                <a:schemeClr val="tx2">
                  <a:lumMod val="75000"/>
                </a:schemeClr>
              </a:solidFill>
            </a:endParaRPr>
          </a:p>
          <a:p>
            <a:pPr marL="0" indent="0">
              <a:lnSpc>
                <a:spcPct val="110000"/>
              </a:lnSpc>
              <a:spcBef>
                <a:spcPts val="0"/>
              </a:spcBef>
              <a:buNone/>
            </a:pPr>
            <a:r>
              <a:rPr lang="en-US" sz="3000" b="1" dirty="0">
                <a:solidFill>
                  <a:srgbClr val="D72131"/>
                </a:solidFill>
              </a:rPr>
              <a:t>Keep all records in a folder by oldest to newest, highlight and tab any condition mentioned in the claim. </a:t>
            </a:r>
          </a:p>
        </p:txBody>
      </p:sp>
      <p:sp>
        <p:nvSpPr>
          <p:cNvPr id="6" name="TextBox 5">
            <a:extLst>
              <a:ext uri="{FF2B5EF4-FFF2-40B4-BE49-F238E27FC236}">
                <a16:creationId xmlns:a16="http://schemas.microsoft.com/office/drawing/2014/main" id="{A9A01862-CE3A-1A96-F7C2-59A5C3170138}"/>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VETERANS BENEFITS</a:t>
            </a:r>
          </a:p>
        </p:txBody>
      </p:sp>
    </p:spTree>
    <p:extLst>
      <p:ext uri="{BB962C8B-B14F-4D97-AF65-F5344CB8AC3E}">
        <p14:creationId xmlns:p14="http://schemas.microsoft.com/office/powerpoint/2010/main" val="17349656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FAL">
      <a:dk1>
        <a:srgbClr val="262626"/>
      </a:dk1>
      <a:lt1>
        <a:srgbClr val="FFFFFF"/>
      </a:lt1>
      <a:dk2>
        <a:srgbClr val="3A3A3A"/>
      </a:dk2>
      <a:lt2>
        <a:srgbClr val="E8E8E8"/>
      </a:lt2>
      <a:accent1>
        <a:srgbClr val="1B3D6D"/>
      </a:accent1>
      <a:accent2>
        <a:srgbClr val="D72131"/>
      </a:accent2>
      <a:accent3>
        <a:srgbClr val="2A5FAC"/>
      </a:accent3>
      <a:accent4>
        <a:srgbClr val="6896DA"/>
      </a:accent4>
      <a:accent5>
        <a:srgbClr val="8C1621"/>
      </a:accent5>
      <a:accent6>
        <a:srgbClr val="E55563"/>
      </a:accent6>
      <a:hlink>
        <a:srgbClr val="1B3D6D"/>
      </a:hlink>
      <a:folHlink>
        <a:srgbClr val="8C1621"/>
      </a:folHlink>
    </a:clrScheme>
    <a:fontScheme name="FAL">
      <a:majorFont>
        <a:latin typeface="Calibri"/>
        <a:ea typeface=""/>
        <a:cs typeface=""/>
      </a:majorFont>
      <a:minorFont>
        <a:latin typeface="Calibri"/>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TotalTime>
  <Words>2549</Words>
  <Application>Microsoft Office PowerPoint</Application>
  <PresentationFormat>Widescreen</PresentationFormat>
  <Paragraphs>331</Paragraphs>
  <Slides>26</Slides>
  <Notes>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26</vt:i4>
      </vt:variant>
    </vt:vector>
  </HeadingPairs>
  <TitlesOfParts>
    <vt:vector size="33" baseType="lpstr">
      <vt:lpstr>Aptos</vt:lpstr>
      <vt:lpstr>Arial</vt:lpstr>
      <vt:lpstr>Calibri</vt:lpstr>
      <vt:lpstr>Calibri Light</vt:lpstr>
      <vt:lpstr>Office Theme</vt:lpstr>
      <vt:lpstr>Custom Design</vt:lpstr>
      <vt:lpstr>1_Office Theme</vt:lpstr>
      <vt:lpstr>PowerPoint Presentation</vt:lpstr>
      <vt:lpstr>PowerPoint Presentation</vt:lpstr>
      <vt:lpstr>Veterans Helping Veterans</vt:lpstr>
      <vt:lpstr>Veterans Helping Veterans</vt:lpstr>
      <vt:lpstr>Why there’s a need to help veterans…</vt:lpstr>
      <vt:lpstr>Basic Eligibility</vt:lpstr>
      <vt:lpstr>Enrollment</vt:lpstr>
      <vt:lpstr>Important Documents to Expedite VA Benefits</vt:lpstr>
      <vt:lpstr>Tip #1</vt:lpstr>
      <vt:lpstr>Tip #2</vt:lpstr>
      <vt:lpstr>Tip #3</vt:lpstr>
      <vt:lpstr>Tip #4</vt:lpstr>
      <vt:lpstr>Service-Connected Disability Compensation</vt:lpstr>
      <vt:lpstr>2025 VA Disability Compensation Rates</vt:lpstr>
      <vt:lpstr>Additional Allowances</vt:lpstr>
      <vt:lpstr>Post-Traumatic Stress Disorder</vt:lpstr>
      <vt:lpstr>Agent Orange Symptoms</vt:lpstr>
      <vt:lpstr>Agent Orange Symptoms</vt:lpstr>
      <vt:lpstr>Herbicide Tests and Storage in the U.S.</vt:lpstr>
      <vt:lpstr>Death and Burial Benefits Essential Planning Guide</vt:lpstr>
      <vt:lpstr>Florida Veterans’ Benefits Guide (2023)</vt:lpstr>
      <vt:lpstr>Veterans’ Preference</vt:lpstr>
      <vt:lpstr>Veteran Discounts and Deals</vt:lpstr>
      <vt:lpstr>Women Veterans</vt:lpstr>
      <vt:lpstr>PACT ACT</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Roberts</dc:creator>
  <cp:lastModifiedBy>Zahra Nathoo</cp:lastModifiedBy>
  <cp:revision>26</cp:revision>
  <dcterms:created xsi:type="dcterms:W3CDTF">2021-01-31T10:56:21Z</dcterms:created>
  <dcterms:modified xsi:type="dcterms:W3CDTF">2025-05-30T18:50:36Z</dcterms:modified>
</cp:coreProperties>
</file>