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262" r:id="rId4"/>
    <p:sldId id="263" r:id="rId5"/>
    <p:sldId id="265" r:id="rId6"/>
    <p:sldId id="266" r:id="rId7"/>
    <p:sldId id="275" r:id="rId8"/>
    <p:sldId id="270" r:id="rId9"/>
    <p:sldId id="279" r:id="rId10"/>
    <p:sldId id="267" r:id="rId11"/>
    <p:sldId id="288" r:id="rId12"/>
    <p:sldId id="268" r:id="rId13"/>
    <p:sldId id="269" r:id="rId14"/>
    <p:sldId id="273" r:id="rId15"/>
    <p:sldId id="271" r:id="rId16"/>
    <p:sldId id="272" r:id="rId17"/>
    <p:sldId id="278" r:id="rId18"/>
    <p:sldId id="274" r:id="rId19"/>
    <p:sldId id="257" r:id="rId20"/>
    <p:sldId id="261" r:id="rId21"/>
    <p:sldId id="259" r:id="rId22"/>
    <p:sldId id="283" r:id="rId23"/>
    <p:sldId id="285" r:id="rId24"/>
    <p:sldId id="276" r:id="rId25"/>
    <p:sldId id="282" r:id="rId26"/>
    <p:sldId id="289" r:id="rId27"/>
    <p:sldId id="290" r:id="rId28"/>
    <p:sldId id="291" r:id="rId29"/>
    <p:sldId id="292" r:id="rId30"/>
    <p:sldId id="293" r:id="rId31"/>
    <p:sldId id="294" r:id="rId32"/>
    <p:sldId id="281" r:id="rId33"/>
    <p:sldId id="27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131"/>
    <a:srgbClr val="1B3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11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91DFB7-893B-4416-B278-A94AE8917D2F}" type="datetimeFigureOut">
              <a:rPr lang="en-US" smtClean="0"/>
              <a:t>6/5/2025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FA1175-A615-4D41-AFF9-981BD354EF5C}" type="slidenum">
              <a:rPr lang="en-US" smtClean="0"/>
              <a:t>‹#›</a:t>
            </a:fld>
            <a:endParaRPr lang="en-US"/>
          </a:p>
        </p:txBody>
      </p:sp>
    </p:spTree>
    <p:extLst>
      <p:ext uri="{BB962C8B-B14F-4D97-AF65-F5344CB8AC3E}">
        <p14:creationId xmlns:p14="http://schemas.microsoft.com/office/powerpoint/2010/main" val="41892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a:t>
            </a:fld>
            <a:endParaRPr lang="en-US" dirty="0"/>
          </a:p>
        </p:txBody>
      </p:sp>
    </p:spTree>
    <p:extLst>
      <p:ext uri="{BB962C8B-B14F-4D97-AF65-F5344CB8AC3E}">
        <p14:creationId xmlns:p14="http://schemas.microsoft.com/office/powerpoint/2010/main" val="264848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4E50-221B-A684-2EDB-3E2BA695E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03BD9-C29A-5514-B874-B6F0C4681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48B65-9F25-448B-3B74-9BE9C1F5B5C5}"/>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22DB1A73-969F-E53B-955B-ACA3F47EE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44DAB-BB18-76CF-5946-E1E4517CF9A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130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DC68-A246-40A5-FBC5-C285FEE91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CF4A8-7FBC-78F9-ECED-348996929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9DD5A-BA3E-17ED-A33F-3968BFD2B461}"/>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6F0AD170-52EB-631B-797A-C54F638AE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21FBB-C4FF-4866-4102-5FE959CE549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54222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72D36-9A88-17B6-C2BF-B95F7790B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BF03E7-9C63-5B1F-A869-AF40F6751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A217-A8AA-DDFF-261F-F03E9709C3E4}"/>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D5B3B4DB-2D4A-FAC5-FCA4-29006B684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2570B-D225-5BA9-4C6D-39B7EDB07F9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87380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FD56-1680-FDC0-9888-A99F2E5EB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03449-48C4-9BC8-C64A-0860AF5895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F606D-454B-E492-718C-3C1DF4F36065}"/>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0DA2385C-0A32-EBC4-F6F6-A99EE6A2A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38BCF-9545-5026-49E1-8E9BA02548B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139496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D0DE-38FD-933F-1419-DF634F1A33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C5CE2-C795-35AA-A48F-29F481E82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C5C50-0173-1433-BE97-5A702A3DE5CE}"/>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C97FFB80-7911-64D5-D56C-11B3332D8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B3E94-8494-49C8-01A6-0085AC7DF2D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04623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D6E0-3A88-CA81-4541-CFAAA0ED5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89FAA-85CA-A7D0-7089-F8082D53E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40C698-101C-971E-6780-950DA6C95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1FD530-9804-15F2-C26D-914188FE7EB7}"/>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6" name="Footer Placeholder 5">
            <a:extLst>
              <a:ext uri="{FF2B5EF4-FFF2-40B4-BE49-F238E27FC236}">
                <a16:creationId xmlns:a16="http://schemas.microsoft.com/office/drawing/2014/main" id="{101CF3D8-BE80-2C09-67B3-114030F41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BCF17-1734-D2EA-C915-05CFAAD08A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26283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5AAB-97B2-3401-413A-CEDA7AE5E0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E182AF-BC25-E592-9EDA-ABCEA0F35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97B3A-EA99-FE05-3F33-1A8BED0CC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181B57-BFB3-3599-E148-7FF719030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220A0-5934-293C-5005-14FABFC52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C62C2-2A8E-F23D-9232-2CD42BEB23BF}"/>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8" name="Footer Placeholder 7">
            <a:extLst>
              <a:ext uri="{FF2B5EF4-FFF2-40B4-BE49-F238E27FC236}">
                <a16:creationId xmlns:a16="http://schemas.microsoft.com/office/drawing/2014/main" id="{84343C44-D7E0-DAC3-CDF8-EA6521741A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CCA17-3C63-CF28-F29C-AB46117ADA7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56942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182C-8BEF-64DD-AE91-DD80C4461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85934-22E1-1E03-2E2C-5592195BB67C}"/>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4" name="Footer Placeholder 3">
            <a:extLst>
              <a:ext uri="{FF2B5EF4-FFF2-40B4-BE49-F238E27FC236}">
                <a16:creationId xmlns:a16="http://schemas.microsoft.com/office/drawing/2014/main" id="{C6AAFA8C-B300-A857-9535-C1F6C8FB47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44A8E-8FC3-753F-8E45-A11CBD73375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00573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A5200-27C9-40B9-4E70-80E726ABC035}"/>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3" name="Footer Placeholder 2">
            <a:extLst>
              <a:ext uri="{FF2B5EF4-FFF2-40B4-BE49-F238E27FC236}">
                <a16:creationId xmlns:a16="http://schemas.microsoft.com/office/drawing/2014/main" id="{90C403D7-C957-5EE8-7F19-148A3221AF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6444D-DF62-AC33-A9D6-331E211F6BA1}"/>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7312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F532-CDAC-1AA4-7DB0-B8B7B8C6E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5F928-33AF-1A12-827C-90F28BAF0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4C03E-4694-2BE6-D97E-C8EB8671F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D2DB9-1E81-10B5-2752-D0D0D157B384}"/>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6" name="Footer Placeholder 5">
            <a:extLst>
              <a:ext uri="{FF2B5EF4-FFF2-40B4-BE49-F238E27FC236}">
                <a16:creationId xmlns:a16="http://schemas.microsoft.com/office/drawing/2014/main" id="{1C19B951-A593-7FF6-7802-D8C7CBB3A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A8D98-3F46-C974-FEE7-9A9DA2A9F40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11589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43B6-381F-013E-50E7-ACAE975F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70350-2793-EF86-3AFD-48D44FE33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F0576-3DDA-E8B1-71FD-D27C94C48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70045-C628-95E4-9B63-9CBDA08E9B31}"/>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6" name="Footer Placeholder 5">
            <a:extLst>
              <a:ext uri="{FF2B5EF4-FFF2-40B4-BE49-F238E27FC236}">
                <a16:creationId xmlns:a16="http://schemas.microsoft.com/office/drawing/2014/main" id="{565D6BBD-8F95-FE9D-602B-4E6FBAA37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9BC3C-8EFB-2B9C-C9C8-A77336454F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81211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FD978-C54F-2CCC-9EDD-BE2012279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7FFF5-9E98-E138-8C0B-E874D96BA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6395E-5D30-6DA1-AB8D-C2656D127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B6B83D85-5B89-14D7-8751-658B74E1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BF765-3095-467A-2CF5-E1A89C653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050CA4-9E91-4176-A207-6E02534EF798}" type="slidenum">
              <a:rPr lang="en-US" smtClean="0"/>
              <a:t>‹#›</a:t>
            </a:fld>
            <a:endParaRPr lang="en-US"/>
          </a:p>
        </p:txBody>
      </p:sp>
    </p:spTree>
    <p:extLst>
      <p:ext uri="{BB962C8B-B14F-4D97-AF65-F5344CB8AC3E}">
        <p14:creationId xmlns:p14="http://schemas.microsoft.com/office/powerpoint/2010/main" val="358601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oridalegion.org/departmen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WEEYCuGJmOw?start=1116&amp;feature=oembed"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WEEYCuGJmOw?si=884qys6199T_bKt-&amp;t=111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88D75-8B81-7AD5-EB29-EC0C5C3822AA}"/>
              </a:ext>
            </a:extLst>
          </p:cNvPr>
          <p:cNvSpPr txBox="1"/>
          <p:nvPr/>
        </p:nvSpPr>
        <p:spPr>
          <a:xfrm>
            <a:off x="7638473" y="1838390"/>
            <a:ext cx="4276436" cy="1938992"/>
          </a:xfrm>
          <a:prstGeom prst="rect">
            <a:avLst/>
          </a:prstGeom>
          <a:noFill/>
        </p:spPr>
        <p:txBody>
          <a:bodyPr wrap="square" rtlCol="0">
            <a:spAutoFit/>
          </a:bodyPr>
          <a:lstStyle/>
          <a:p>
            <a:r>
              <a:rPr lang="en-US" sz="4000" b="1" dirty="0">
                <a:solidFill>
                  <a:schemeClr val="bg1"/>
                </a:solidFill>
                <a:latin typeface="+mj-lt"/>
              </a:rPr>
              <a:t>Sgt-at-Arms, Color Guard, and Honor Guard Training</a:t>
            </a:r>
          </a:p>
        </p:txBody>
      </p:sp>
      <p:sp>
        <p:nvSpPr>
          <p:cNvPr id="5" name="TextBox 4">
            <a:extLst>
              <a:ext uri="{FF2B5EF4-FFF2-40B4-BE49-F238E27FC236}">
                <a16:creationId xmlns:a16="http://schemas.microsoft.com/office/drawing/2014/main" id="{BBE84E9E-49D5-6330-3872-2FDEE8A1B088}"/>
              </a:ext>
            </a:extLst>
          </p:cNvPr>
          <p:cNvSpPr txBox="1"/>
          <p:nvPr/>
        </p:nvSpPr>
        <p:spPr>
          <a:xfrm>
            <a:off x="7638473" y="3957781"/>
            <a:ext cx="4276436" cy="338554"/>
          </a:xfrm>
          <a:prstGeom prst="rect">
            <a:avLst/>
          </a:prstGeom>
          <a:noFill/>
        </p:spPr>
        <p:txBody>
          <a:bodyPr wrap="square" rtlCol="0">
            <a:spAutoFit/>
          </a:bodyPr>
          <a:lstStyle/>
          <a:p>
            <a:r>
              <a:rPr lang="en-US" sz="1600" dirty="0">
                <a:solidFill>
                  <a:schemeClr val="bg1"/>
                </a:solidFill>
              </a:rPr>
              <a:t>Instructor (s): Troy Horsley</a:t>
            </a:r>
          </a:p>
        </p:txBody>
      </p:sp>
      <p:sp>
        <p:nvSpPr>
          <p:cNvPr id="6" name="TextBox 5">
            <a:extLst>
              <a:ext uri="{FF2B5EF4-FFF2-40B4-BE49-F238E27FC236}">
                <a16:creationId xmlns:a16="http://schemas.microsoft.com/office/drawing/2014/main" id="{E2B49EAB-F31E-AFCA-EE00-E6CDADA87C52}"/>
              </a:ext>
            </a:extLst>
          </p:cNvPr>
          <p:cNvSpPr txBox="1"/>
          <p:nvPr/>
        </p:nvSpPr>
        <p:spPr>
          <a:xfrm>
            <a:off x="341745" y="4727507"/>
            <a:ext cx="6206836" cy="461665"/>
          </a:xfrm>
          <a:prstGeom prst="rect">
            <a:avLst/>
          </a:prstGeom>
          <a:noFill/>
        </p:spPr>
        <p:txBody>
          <a:bodyPr wrap="square" rtlCol="0">
            <a:spAutoFit/>
          </a:bodyPr>
          <a:lstStyle/>
          <a:p>
            <a:r>
              <a:rPr lang="en-US" sz="2400" cap="all" dirty="0">
                <a:solidFill>
                  <a:srgbClr val="1B3D6D"/>
                </a:solidFill>
              </a:rPr>
              <a:t>2025 Department of Florida</a:t>
            </a:r>
          </a:p>
        </p:txBody>
      </p:sp>
      <p:sp>
        <p:nvSpPr>
          <p:cNvPr id="7" name="TextBox 6">
            <a:extLst>
              <a:ext uri="{FF2B5EF4-FFF2-40B4-BE49-F238E27FC236}">
                <a16:creationId xmlns:a16="http://schemas.microsoft.com/office/drawing/2014/main" id="{358D9EA5-15F5-2A6D-D753-DD1572E5A6BC}"/>
              </a:ext>
            </a:extLst>
          </p:cNvPr>
          <p:cNvSpPr txBox="1"/>
          <p:nvPr/>
        </p:nvSpPr>
        <p:spPr>
          <a:xfrm>
            <a:off x="341745" y="4958339"/>
            <a:ext cx="11508509" cy="1015663"/>
          </a:xfrm>
          <a:prstGeom prst="rect">
            <a:avLst/>
          </a:prstGeom>
          <a:noFill/>
        </p:spPr>
        <p:txBody>
          <a:bodyPr wrap="square" rtlCol="0">
            <a:spAutoFit/>
          </a:bodyPr>
          <a:lstStyle/>
          <a:p>
            <a:r>
              <a:rPr lang="en-US" sz="6000" b="1" cap="all" dirty="0"/>
              <a:t>DEPARTMENT CONVENTION</a:t>
            </a:r>
          </a:p>
        </p:txBody>
      </p:sp>
      <p:sp>
        <p:nvSpPr>
          <p:cNvPr id="9" name="TextBox 8">
            <a:extLst>
              <a:ext uri="{FF2B5EF4-FFF2-40B4-BE49-F238E27FC236}">
                <a16:creationId xmlns:a16="http://schemas.microsoft.com/office/drawing/2014/main" id="{82A595B4-EF9F-1795-E757-40AFFA4F447D}"/>
              </a:ext>
            </a:extLst>
          </p:cNvPr>
          <p:cNvSpPr txBox="1"/>
          <p:nvPr/>
        </p:nvSpPr>
        <p:spPr>
          <a:xfrm>
            <a:off x="10002982" y="6228438"/>
            <a:ext cx="1911927" cy="307777"/>
          </a:xfrm>
          <a:prstGeom prst="rect">
            <a:avLst/>
          </a:prstGeom>
          <a:noFill/>
        </p:spPr>
        <p:txBody>
          <a:bodyPr wrap="square" rtlCol="0">
            <a:spAutoFit/>
          </a:bodyPr>
          <a:lstStyle/>
          <a:p>
            <a:pPr algn="r"/>
            <a:r>
              <a:rPr lang="en-US" sz="1400" dirty="0">
                <a:solidFill>
                  <a:srgbClr val="1B3D6D"/>
                </a:solidFill>
              </a:rPr>
              <a:t>www.floridalegion.org</a:t>
            </a:r>
          </a:p>
        </p:txBody>
      </p:sp>
      <p:pic>
        <p:nvPicPr>
          <p:cNvPr id="11" name="Picture 10" descr="A row of american flags&#10;&#10;Description automatically generated">
            <a:extLst>
              <a:ext uri="{FF2B5EF4-FFF2-40B4-BE49-F238E27FC236}">
                <a16:creationId xmlns:a16="http://schemas.microsoft.com/office/drawing/2014/main" id="{9D304170-AC0B-3006-1B73-99156C08010B}"/>
              </a:ext>
            </a:extLst>
          </p:cNvPr>
          <p:cNvPicPr>
            <a:picLocks noChangeAspect="1"/>
          </p:cNvPicPr>
          <p:nvPr/>
        </p:nvPicPr>
        <p:blipFill rotWithShape="1">
          <a:blip r:embed="rId4"/>
          <a:srcRect l="1351" t="657" r="1094" b="26431"/>
          <a:stretch/>
        </p:blipFill>
        <p:spPr>
          <a:xfrm>
            <a:off x="0" y="1524000"/>
            <a:ext cx="7333673" cy="3071813"/>
          </a:xfrm>
          <a:prstGeom prst="rect">
            <a:avLst/>
          </a:prstGeom>
        </p:spPr>
      </p:pic>
    </p:spTree>
    <p:extLst>
      <p:ext uri="{BB962C8B-B14F-4D97-AF65-F5344CB8AC3E}">
        <p14:creationId xmlns:p14="http://schemas.microsoft.com/office/powerpoint/2010/main" val="74056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Things to remember</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2400" dirty="0"/>
              <a:t>Traditional guidelines call for displaying the flag in public only from sunrise to sunset. However, the flag may be displayed at all times if it’s illuminated during darkness. The flag should not be subject to weather damage, so it should not be displayed during rain, snow and wind storms unless it is an all-weather flag. </a:t>
            </a:r>
          </a:p>
          <a:p>
            <a:endParaRPr lang="en-US" sz="2400" dirty="0"/>
          </a:p>
          <a:p>
            <a:r>
              <a:rPr lang="en-US" sz="2400" dirty="0"/>
              <a:t>It should be displayed often, but especially on national and state holidays and special occasions. The flag should be displayed on or near the main building of public institutions, schools during school days, and polling places on election days. It should be hoisted briskly and lowered ceremoniously</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5446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9F2DED-BECA-09A4-36D5-43EF97115C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725D1B-84D7-0F5B-0A0B-6E385035A53A}"/>
              </a:ext>
            </a:extLst>
          </p:cNvPr>
          <p:cNvSpPr>
            <a:spLocks noGrp="1"/>
          </p:cNvSpPr>
          <p:nvPr>
            <p:ph type="title"/>
          </p:nvPr>
        </p:nvSpPr>
        <p:spPr/>
        <p:txBody>
          <a:bodyPr/>
          <a:lstStyle/>
          <a:p>
            <a:r>
              <a:rPr lang="en-US" dirty="0"/>
              <a:t>		</a:t>
            </a:r>
            <a:r>
              <a:rPr lang="en-US" b="1" dirty="0">
                <a:solidFill>
                  <a:schemeClr val="accent1"/>
                </a:solidFill>
              </a:rPr>
              <a:t>2025 CHANGE TO FLAG CODE</a:t>
            </a:r>
          </a:p>
        </p:txBody>
      </p:sp>
      <p:sp>
        <p:nvSpPr>
          <p:cNvPr id="5" name="Content Placeholder 4">
            <a:extLst>
              <a:ext uri="{FF2B5EF4-FFF2-40B4-BE49-F238E27FC236}">
                <a16:creationId xmlns:a16="http://schemas.microsoft.com/office/drawing/2014/main" id="{C4AFE30E-B776-8FE8-A904-0147C3E55055}"/>
              </a:ext>
            </a:extLst>
          </p:cNvPr>
          <p:cNvSpPr>
            <a:spLocks noGrp="1"/>
          </p:cNvSpPr>
          <p:nvPr>
            <p:ph idx="1"/>
          </p:nvPr>
        </p:nvSpPr>
        <p:spPr/>
        <p:txBody>
          <a:bodyPr>
            <a:normAutofit/>
          </a:bodyPr>
          <a:lstStyle/>
          <a:p>
            <a:r>
              <a:rPr lang="en-US" sz="2400" i="0" dirty="0">
                <a:solidFill>
                  <a:srgbClr val="222222"/>
                </a:solidFill>
                <a:effectLst/>
                <a:latin typeface="Calibri" panose="020F0502020204030204" pitchFamily="34" charset="0"/>
                <a:cs typeface="Calibri" panose="020F0502020204030204" pitchFamily="34" charset="0"/>
              </a:rPr>
              <a:t>Pentagon drops ban on service members displaying US flags horizontally at big events</a:t>
            </a:r>
          </a:p>
          <a:p>
            <a:r>
              <a:rPr lang="en-US" sz="2400" i="0" dirty="0">
                <a:solidFill>
                  <a:srgbClr val="222222"/>
                </a:solidFill>
                <a:effectLst/>
                <a:latin typeface="Calibri" panose="020F0502020204030204" pitchFamily="34" charset="0"/>
                <a:cs typeface="Calibri" panose="020F0502020204030204" pitchFamily="34" charset="0"/>
              </a:rPr>
              <a:t>Under the old rules outlined on Feb. 10, 2023, uniformed service members were barred from participating directly in the “unfurling, holding, and/or carrying of giant horizontal U.S. flags.”</a:t>
            </a:r>
          </a:p>
          <a:p>
            <a:r>
              <a:rPr lang="en-US" sz="2400" i="0" dirty="0">
                <a:solidFill>
                  <a:srgbClr val="222222"/>
                </a:solidFill>
                <a:effectLst/>
                <a:latin typeface="Calibri" panose="020F0502020204030204" pitchFamily="34" charset="0"/>
                <a:cs typeface="Calibri" panose="020F0502020204030204" pitchFamily="34" charset="0"/>
              </a:rPr>
              <a:t>Defense Department personnel may now show the flag, regardless of its size or position, at eligible public sporting and other community events, provided that such displays are done in a respectful manner</a:t>
            </a:r>
            <a:endParaRPr lang="en-US" sz="2400" dirty="0">
              <a:latin typeface="Calibri" panose="020F0502020204030204" pitchFamily="34" charset="0"/>
              <a:cs typeface="Calibri" panose="020F0502020204030204" pitchFamily="34" charset="0"/>
            </a:endParaRP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C065E3B4-DEB2-4237-E356-7C2138A06554}"/>
              </a:ext>
            </a:extLst>
          </p:cNvPr>
          <p:cNvSpPr txBox="1"/>
          <p:nvPr/>
        </p:nvSpPr>
        <p:spPr>
          <a:xfrm rot="16200000">
            <a:off x="-2904835" y="3275112"/>
            <a:ext cx="65116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all" spc="0" normalizeH="0" baseline="0" noProof="0" dirty="0">
                <a:ln>
                  <a:noFill/>
                </a:ln>
                <a:solidFill>
                  <a:srgbClr val="FFFFFF"/>
                </a:solidFill>
                <a:effectLst/>
                <a:uLnTx/>
                <a:uFillTx/>
                <a:latin typeface="Calibri"/>
                <a:ea typeface="+mn-ea"/>
                <a:cs typeface="+mn-cs"/>
              </a:rPr>
              <a:t>Sgt-at-Arms, Color Guard, and Honor Guard Training</a:t>
            </a:r>
          </a:p>
        </p:txBody>
      </p:sp>
    </p:spTree>
    <p:extLst>
      <p:ext uri="{BB962C8B-B14F-4D97-AF65-F5344CB8AC3E}">
        <p14:creationId xmlns:p14="http://schemas.microsoft.com/office/powerpoint/2010/main" val="365357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Helpful reference</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3200" dirty="0"/>
              <a:t>US Flag Manual from Military Salute Project MSP-08</a:t>
            </a:r>
          </a:p>
          <a:p>
            <a:endParaRPr lang="en-US" sz="3200" dirty="0"/>
          </a:p>
          <a:p>
            <a:endParaRPr lang="en-US" sz="3200" dirty="0"/>
          </a:p>
          <a:p>
            <a:r>
              <a:rPr lang="en-US" sz="3200" dirty="0"/>
              <a:t>https://www.usmhc.org/Flag.php</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44898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t>			</a:t>
            </a:r>
            <a:r>
              <a:rPr lang="en-US" b="1" dirty="0">
                <a:solidFill>
                  <a:schemeClr val="accent1"/>
                </a:solidFill>
              </a:rPr>
              <a:t>Prior to your meeting</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2400" dirty="0"/>
              <a:t>The Sergeant-at-Arms should meet with the Commander prior to the meeting and see if any guests are expected, any special requirements he or she has to set the Meeting room up properly. Go over Escorting any special guests and how the room should be set up. It may need to be set up different from time to time and as Sergeant-at-Arms you have to Anticipate different things and what the Commander may be thinking of next during the meeting. Always get assistant Sergeant-at-Arms in order to help you setup and break down the room, identify guests and check membership cards. </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402065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chemeClr val="accent1"/>
                </a:solidFill>
              </a:rPr>
              <a:t>Make a Guest check list for legion officers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pPr marL="0" marR="0" algn="ctr">
              <a:spcBef>
                <a:spcPts val="0"/>
              </a:spcBef>
              <a:spcAft>
                <a:spcPts val="0"/>
              </a:spcAft>
            </a:pPr>
            <a:endParaRPr lang="en-US" sz="1800" b="1" dirty="0">
              <a:effectLst/>
              <a:ea typeface="Calibri" panose="020F0502020204030204" pitchFamily="34" charset="0"/>
            </a:endParaRPr>
          </a:p>
          <a:p>
            <a:pPr marL="0" marR="0" algn="ctr">
              <a:spcBef>
                <a:spcPts val="0"/>
              </a:spcBef>
              <a:spcAft>
                <a:spcPts val="0"/>
              </a:spcAft>
            </a:pPr>
            <a:endParaRPr lang="en-US" sz="1800" b="1" dirty="0">
              <a:ea typeface="Calibri" panose="020F0502020204030204" pitchFamily="34" charset="0"/>
            </a:endParaRPr>
          </a:p>
          <a:p>
            <a:pPr marL="0" marR="0" algn="ctr">
              <a:spcBef>
                <a:spcPts val="0"/>
              </a:spcBef>
              <a:spcAft>
                <a:spcPts val="0"/>
              </a:spcAft>
            </a:pPr>
            <a:endParaRPr lang="en-US" sz="1800" b="1" dirty="0">
              <a:effectLst/>
              <a:ea typeface="Calibri" panose="020F0502020204030204" pitchFamily="34" charset="0"/>
            </a:endParaRPr>
          </a:p>
          <a:p>
            <a:pPr marL="0" marR="0" algn="ctr">
              <a:spcBef>
                <a:spcPts val="0"/>
              </a:spcBef>
              <a:spcAft>
                <a:spcPts val="0"/>
              </a:spcAft>
            </a:pPr>
            <a:r>
              <a:rPr lang="en-US" sz="1800" b="1" dirty="0">
                <a:effectLst/>
                <a:ea typeface="Calibri" panose="020F0502020204030204" pitchFamily="34" charset="0"/>
              </a:rPr>
              <a:t>For department officers go to</a:t>
            </a:r>
          </a:p>
          <a:p>
            <a:pPr marL="0" marR="0" algn="ctr">
              <a:spcBef>
                <a:spcPts val="0"/>
              </a:spcBef>
              <a:spcAft>
                <a:spcPts val="0"/>
              </a:spcAft>
            </a:pPr>
            <a:r>
              <a:rPr lang="en-US" sz="1800" b="1" dirty="0">
                <a:effectLst/>
                <a:ea typeface="Calibri" panose="020F0502020204030204" pitchFamily="34" charset="0"/>
              </a:rPr>
              <a:t> </a:t>
            </a:r>
            <a:r>
              <a:rPr lang="en-US" sz="1600" dirty="0">
                <a:hlinkClick r:id="rId3">
                  <a:extLst>
                    <a:ext uri="{A12FA001-AC4F-418D-AE19-62706E023703}">
                      <ahyp:hlinkClr xmlns:ahyp="http://schemas.microsoft.com/office/drawing/2018/hyperlinkcolor" val="tx"/>
                    </a:ext>
                  </a:extLst>
                </a:hlinkClick>
              </a:rPr>
              <a:t>Department | Florida American Legion (floridalegion.org) </a:t>
            </a:r>
            <a:r>
              <a:rPr lang="en-US" sz="1800" b="1" dirty="0">
                <a:effectLst/>
                <a:ea typeface="Calibri" panose="020F0502020204030204" pitchFamily="34" charset="0"/>
              </a:rPr>
              <a:t>	</a:t>
            </a:r>
          </a:p>
          <a:p>
            <a:pPr marL="0" marR="0" algn="ctr">
              <a:spcBef>
                <a:spcPts val="0"/>
              </a:spcBef>
              <a:spcAft>
                <a:spcPts val="0"/>
              </a:spcAft>
            </a:pPr>
            <a:r>
              <a:rPr lang="en-US" sz="1800" b="1" dirty="0">
                <a:effectLst/>
                <a:ea typeface="Calibri" panose="020F0502020204030204" pitchFamily="34" charset="0"/>
              </a:rPr>
              <a:t>You will find officers/area/district commanders and chairs</a:t>
            </a:r>
          </a:p>
          <a:p>
            <a:pPr marL="0" marR="0" algn="ctr">
              <a:spcBef>
                <a:spcPts val="0"/>
              </a:spcBef>
              <a:spcAft>
                <a:spcPts val="0"/>
              </a:spcAft>
            </a:pPr>
            <a:endParaRPr lang="en-US" sz="1800" b="1" dirty="0">
              <a:ea typeface="Calibri" panose="020F0502020204030204" pitchFamily="34" charset="0"/>
            </a:endParaRPr>
          </a:p>
          <a:p>
            <a:pPr marL="0" marR="0" algn="ctr">
              <a:spcBef>
                <a:spcPts val="0"/>
              </a:spcBef>
              <a:spcAft>
                <a:spcPts val="0"/>
              </a:spcAft>
            </a:pPr>
            <a:r>
              <a:rPr lang="en-US" sz="1800" b="1" dirty="0">
                <a:ea typeface="Calibri" panose="020F0502020204030204" pitchFamily="34" charset="0"/>
              </a:rPr>
              <a:t>For national officers go to</a:t>
            </a:r>
          </a:p>
          <a:p>
            <a:pPr marL="0" marR="0" algn="ctr">
              <a:spcBef>
                <a:spcPts val="0"/>
              </a:spcBef>
              <a:spcAft>
                <a:spcPts val="0"/>
              </a:spcAft>
            </a:pPr>
            <a:r>
              <a:rPr lang="en-US" sz="1600" dirty="0"/>
              <a:t>https://www.legion.org/about/leadership</a:t>
            </a:r>
            <a:endParaRPr lang="en-US" sz="1600" dirty="0">
              <a:solidFill>
                <a:srgbClr val="000000"/>
              </a:solidFill>
              <a:effectLst/>
              <a:latin typeface="Times New Roman" panose="02020603050405020304" pitchFamily="18" charset="0"/>
              <a:ea typeface="Calibri" panose="020F0502020204030204" pitchFamily="34" charset="0"/>
            </a:endParaRP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15168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Guest introductions for meetings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2400" dirty="0">
                <a:effectLst/>
                <a:ea typeface="Calibri" panose="020F0502020204030204" pitchFamily="34" charset="0"/>
              </a:rPr>
              <a:t>American Legion officers are introduced in the order by which they were installed into office: sergeant-at-arms, historian, judge advocate, chaplain, treasurer or finance officer, vice commanders, and commander. As with all rules, there are some exceptions. If it is a function of both The American Legion and the American Legion Auxiliary, the Auxiliary officers, dignitaries, etc., are introduced first. A national executive committeeman (NEC) or alternate NEC (NECA) should be introduced immediately before the department commander.</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47317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Guest introductions for meetings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pPr marL="0" marR="0" algn="ctr">
              <a:spcBef>
                <a:spcPts val="0"/>
              </a:spcBef>
              <a:spcAft>
                <a:spcPts val="0"/>
              </a:spcAft>
            </a:pPr>
            <a:endParaRPr lang="en-US" sz="1800" dirty="0">
              <a:effectLst/>
              <a:ea typeface="Calibri" panose="020F0502020204030204" pitchFamily="34" charset="0"/>
            </a:endParaRPr>
          </a:p>
          <a:p>
            <a:pPr marL="0" marR="0" algn="ctr">
              <a:spcBef>
                <a:spcPts val="0"/>
              </a:spcBef>
              <a:spcAft>
                <a:spcPts val="0"/>
              </a:spcAft>
            </a:pPr>
            <a:endParaRPr lang="en-US" sz="1800" dirty="0">
              <a:ea typeface="Calibri" panose="020F0502020204030204" pitchFamily="34" charset="0"/>
            </a:endParaRPr>
          </a:p>
          <a:p>
            <a:pPr marL="0" marR="0" algn="ctr">
              <a:spcBef>
                <a:spcPts val="0"/>
              </a:spcBef>
              <a:spcAft>
                <a:spcPts val="0"/>
              </a:spcAft>
            </a:pPr>
            <a:endParaRPr lang="en-US" sz="1800" dirty="0">
              <a:effectLst/>
              <a:ea typeface="Calibri" panose="020F0502020204030204" pitchFamily="34" charset="0"/>
            </a:endParaRPr>
          </a:p>
          <a:p>
            <a:pPr marL="0" marR="0" algn="ctr">
              <a:spcBef>
                <a:spcPts val="0"/>
              </a:spcBef>
              <a:spcAft>
                <a:spcPts val="0"/>
              </a:spcAft>
            </a:pPr>
            <a:endParaRPr lang="en-US" sz="1800" dirty="0">
              <a:ea typeface="Calibri" panose="020F0502020204030204" pitchFamily="34" charset="0"/>
            </a:endParaRPr>
          </a:p>
          <a:p>
            <a:pPr marL="0" marR="0" algn="ctr">
              <a:spcBef>
                <a:spcPts val="0"/>
              </a:spcBef>
              <a:spcAft>
                <a:spcPts val="0"/>
              </a:spcAft>
            </a:pPr>
            <a:r>
              <a:rPr lang="en-US" sz="2400" dirty="0">
                <a:effectLst/>
                <a:ea typeface="Calibri" panose="020F0502020204030204" pitchFamily="34" charset="0"/>
              </a:rPr>
              <a:t>Order of Introduction</a:t>
            </a:r>
          </a:p>
          <a:p>
            <a:pPr marL="0" marR="0" algn="ctr">
              <a:spcBef>
                <a:spcPts val="0"/>
              </a:spcBef>
              <a:spcAft>
                <a:spcPts val="0"/>
              </a:spcAft>
            </a:pPr>
            <a:r>
              <a:rPr lang="en-US" sz="2400" dirty="0">
                <a:effectLst/>
                <a:ea typeface="Calibri" panose="020F0502020204030204" pitchFamily="34" charset="0"/>
              </a:rPr>
              <a:t>- Are generally done in order of rank within the organization, from low to high:</a:t>
            </a:r>
          </a:p>
          <a:p>
            <a:pPr marL="0" marR="0" algn="ctr">
              <a:spcBef>
                <a:spcPts val="0"/>
              </a:spcBef>
              <a:spcAft>
                <a:spcPts val="0"/>
              </a:spcAft>
            </a:pPr>
            <a:r>
              <a:rPr lang="en-US" sz="2400" dirty="0">
                <a:effectLst/>
                <a:ea typeface="Calibri" panose="020F0502020204030204" pitchFamily="34" charset="0"/>
              </a:rPr>
              <a:t>- Local dignitaries, non-American Legion guests </a:t>
            </a:r>
            <a:r>
              <a:rPr lang="en-US" sz="2400" dirty="0" err="1">
                <a:effectLst/>
                <a:ea typeface="Calibri" panose="020F0502020204030204" pitchFamily="34" charset="0"/>
              </a:rPr>
              <a:t>S.A.L</a:t>
            </a:r>
            <a:r>
              <a:rPr lang="en-US" sz="2400" dirty="0">
                <a:effectLst/>
                <a:ea typeface="Calibri" panose="020F0502020204030204" pitchFamily="34" charset="0"/>
              </a:rPr>
              <a:t>. Officers - Local, District, Department, National</a:t>
            </a:r>
          </a:p>
          <a:p>
            <a:pPr marL="0" marR="0" algn="ctr">
              <a:spcBef>
                <a:spcPts val="0"/>
              </a:spcBef>
              <a:spcAft>
                <a:spcPts val="0"/>
              </a:spcAft>
            </a:pPr>
            <a:r>
              <a:rPr lang="en-US" sz="2400" dirty="0">
                <a:effectLst/>
                <a:ea typeface="Calibri" panose="020F0502020204030204" pitchFamily="34" charset="0"/>
              </a:rPr>
              <a:t>- Auxiliary Officers -Local District, Department, National</a:t>
            </a:r>
          </a:p>
          <a:p>
            <a:pPr marL="0" marR="0" algn="ctr">
              <a:spcBef>
                <a:spcPts val="0"/>
              </a:spcBef>
              <a:spcAft>
                <a:spcPts val="0"/>
              </a:spcAft>
            </a:pPr>
            <a:r>
              <a:rPr lang="en-US" sz="2400" dirty="0">
                <a:effectLst/>
                <a:ea typeface="Calibri" panose="020F0502020204030204" pitchFamily="34" charset="0"/>
              </a:rPr>
              <a:t>- American Legion Officers -Local, District, Department, National American Legion</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23592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Guest Protocol</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pPr marL="0" marR="0" algn="ctr">
              <a:spcBef>
                <a:spcPts val="0"/>
              </a:spcBef>
              <a:spcAft>
                <a:spcPts val="0"/>
              </a:spcAft>
            </a:pPr>
            <a:endParaRPr lang="en-US" sz="1800" dirty="0">
              <a:effectLst/>
              <a:ea typeface="Calibri" panose="020F0502020204030204" pitchFamily="34" charset="0"/>
            </a:endParaRPr>
          </a:p>
          <a:p>
            <a:pPr marL="0" marR="0" algn="ctr">
              <a:spcBef>
                <a:spcPts val="0"/>
              </a:spcBef>
              <a:spcAft>
                <a:spcPts val="0"/>
              </a:spcAft>
            </a:pPr>
            <a:endParaRPr lang="en-US" sz="1800" dirty="0">
              <a:ea typeface="Calibri" panose="020F0502020204030204" pitchFamily="34" charset="0"/>
            </a:endParaRPr>
          </a:p>
          <a:p>
            <a:pPr marL="0" marR="0" algn="ctr">
              <a:spcBef>
                <a:spcPts val="0"/>
              </a:spcBef>
              <a:spcAft>
                <a:spcPts val="0"/>
              </a:spcAft>
            </a:pPr>
            <a:r>
              <a:rPr lang="en-US" sz="2400" dirty="0">
                <a:effectLst/>
                <a:ea typeface="Calibri" panose="020F0502020204030204" pitchFamily="34" charset="0"/>
              </a:rPr>
              <a:t>Department Officers present should be given special recognition and the opportunity to extend greeting. The highest office that is present during the meeting should be given the proper respect by first: 3 Raps of the Gavel to get everyone to standing at attention and then stating</a:t>
            </a:r>
          </a:p>
          <a:p>
            <a:pPr marL="0" marR="0" algn="ctr">
              <a:spcBef>
                <a:spcPts val="0"/>
              </a:spcBef>
              <a:spcAft>
                <a:spcPts val="0"/>
              </a:spcAft>
            </a:pPr>
            <a:r>
              <a:rPr lang="en-US" sz="2400" dirty="0">
                <a:effectLst/>
                <a:ea typeface="Calibri" panose="020F0502020204030204" pitchFamily="34" charset="0"/>
              </a:rPr>
              <a:t>the words:</a:t>
            </a:r>
          </a:p>
          <a:p>
            <a:pPr marL="0" marR="0" algn="ctr">
              <a:spcBef>
                <a:spcPts val="0"/>
              </a:spcBef>
              <a:spcAft>
                <a:spcPts val="0"/>
              </a:spcAft>
            </a:pPr>
            <a:r>
              <a:rPr lang="en-US" sz="2400" dirty="0">
                <a:effectLst/>
                <a:ea typeface="Calibri" panose="020F0502020204030204" pitchFamily="34" charset="0"/>
              </a:rPr>
              <a:t>"We are delighted to have our "Department Commander", Chris Hamrick, with us today, and</a:t>
            </a:r>
          </a:p>
          <a:p>
            <a:pPr marL="0" marR="0" algn="ctr">
              <a:spcBef>
                <a:spcPts val="0"/>
              </a:spcBef>
              <a:spcAft>
                <a:spcPts val="0"/>
              </a:spcAft>
            </a:pPr>
            <a:r>
              <a:rPr lang="en-US" sz="2400" dirty="0">
                <a:effectLst/>
                <a:ea typeface="Calibri" panose="020F0502020204030204" pitchFamily="34" charset="0"/>
              </a:rPr>
              <a:t>we would be happy to hear from him." The M of C or Commander introducing should</a:t>
            </a:r>
          </a:p>
          <a:p>
            <a:pPr marL="0" marR="0" algn="ctr">
              <a:spcBef>
                <a:spcPts val="0"/>
              </a:spcBef>
              <a:spcAft>
                <a:spcPts val="0"/>
              </a:spcAft>
            </a:pPr>
            <a:r>
              <a:rPr lang="en-US" sz="2400" dirty="0">
                <a:effectLst/>
                <a:ea typeface="Calibri" panose="020F0502020204030204" pitchFamily="34" charset="0"/>
              </a:rPr>
              <a:t>start the Dignitary Clap so others will join in; (the </a:t>
            </a:r>
            <a:r>
              <a:rPr lang="en-US" sz="2400" dirty="0" err="1">
                <a:effectLst/>
                <a:ea typeface="Calibri" panose="020F0502020204030204" pitchFamily="34" charset="0"/>
              </a:rPr>
              <a:t>Sergeant¬at-Arms</a:t>
            </a:r>
            <a:r>
              <a:rPr lang="en-US" sz="2400" dirty="0">
                <a:effectLst/>
                <a:ea typeface="Calibri" panose="020F0502020204030204" pitchFamily="34" charset="0"/>
              </a:rPr>
              <a:t> escorts him to the podium).</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26909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t>				</a:t>
            </a:r>
            <a:r>
              <a:rPr lang="en-US" b="1" dirty="0">
                <a:solidFill>
                  <a:schemeClr val="accent1"/>
                </a:solidFill>
              </a:rPr>
              <a:t>POW/MIA</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1800" b="1" kern="100" dirty="0">
                <a:effectLst/>
                <a:latin typeface="Cambria" panose="02040503050406030204" pitchFamily="18" charset="0"/>
                <a:ea typeface="Aptos" panose="020B0004020202020204" pitchFamily="34" charset="0"/>
                <a:cs typeface="Times New Roman" panose="02020603050405020304" pitchFamily="18" charset="0"/>
              </a:rPr>
              <a:t>Resolution 288, adopted at the Legion’s 67th National Convention, calls for a POW/MIA empty chair to be placed at all official meetings of The American Legion as a physical symbol of the many American POW/MIAs still unaccounted for from all wars and conflicts involving the United States of America. This is a reminder for all of us to spare no effort to secure the release of any American prisoners from captivity, the repatriation of the remains of those who died bravely in defense of liberty, and a full accounting of those missing. Let us rededicate ourselves to this vital endeavor.”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solidFill>
                <a:schemeClr val="tx2">
                  <a:lumMod val="75000"/>
                </a:schemeClr>
              </a:solidFill>
            </a:endParaRPr>
          </a:p>
          <a:p>
            <a:r>
              <a:rPr lang="en-US" sz="1800" dirty="0">
                <a:solidFill>
                  <a:schemeClr val="tx2">
                    <a:lumMod val="75000"/>
                  </a:schemeClr>
                </a:solidFill>
              </a:rPr>
              <a:t>Some post do the ceremony some do not</a:t>
            </a:r>
          </a:p>
          <a:p>
            <a:r>
              <a:rPr lang="en-US" sz="1800" dirty="0">
                <a:solidFill>
                  <a:schemeClr val="tx2">
                    <a:lumMod val="75000"/>
                  </a:schemeClr>
                </a:solidFill>
              </a:rPr>
              <a:t>Some posts Have SAA advance and place while being read during the opening</a:t>
            </a:r>
          </a:p>
          <a:p>
            <a:r>
              <a:rPr lang="en-US" sz="1800" dirty="0">
                <a:solidFill>
                  <a:schemeClr val="tx2">
                    <a:lumMod val="75000"/>
                  </a:schemeClr>
                </a:solidFill>
              </a:rPr>
              <a:t>Upon completion, observe a moment of silence</a:t>
            </a:r>
          </a:p>
          <a:p>
            <a:r>
              <a:rPr lang="en-US" sz="1800" dirty="0">
                <a:solidFill>
                  <a:schemeClr val="tx2">
                    <a:lumMod val="75000"/>
                  </a:schemeClr>
                </a:solidFill>
              </a:rPr>
              <a:t>During closing of meeting, all present join SAA rendering a slow salute</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98683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sz="4400" kern="0" dirty="0">
                <a:effectLst/>
                <a:latin typeface="Aptos" panose="020B0004020202020204" pitchFamily="34" charset="0"/>
                <a:ea typeface="Times New Roman" panose="02020603050405020304" pitchFamily="18" charset="0"/>
                <a:cs typeface="Aptos" panose="020B0004020202020204" pitchFamily="34" charset="0"/>
              </a:rPr>
              <a:t>                  </a:t>
            </a:r>
            <a:r>
              <a:rPr lang="en-US" b="1" dirty="0">
                <a:solidFill>
                  <a:srgbClr val="1B3D6D"/>
                </a:solidFill>
              </a:rPr>
              <a:t>Welcoming Committee </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3000" kern="0" dirty="0">
                <a:effectLst/>
                <a:latin typeface="Aptos" panose="020B0004020202020204" pitchFamily="34" charset="0"/>
                <a:ea typeface="Times New Roman" panose="02020603050405020304" pitchFamily="18" charset="0"/>
                <a:cs typeface="Aptos" panose="020B0004020202020204" pitchFamily="34" charset="0"/>
              </a:rPr>
              <a:t>The Importance of Having a Welcoming Committee for a POST</a:t>
            </a:r>
            <a:br>
              <a:rPr lang="en-US" sz="3000" kern="0" dirty="0">
                <a:effectLst/>
                <a:latin typeface="Aptos" panose="020B0004020202020204" pitchFamily="34" charset="0"/>
                <a:ea typeface="Times New Roman" panose="02020603050405020304" pitchFamily="18" charset="0"/>
                <a:cs typeface="Aptos" panose="020B0004020202020204" pitchFamily="34" charset="0"/>
              </a:rPr>
            </a:br>
            <a:br>
              <a:rPr lang="en-US" sz="3000" kern="0" dirty="0">
                <a:effectLst/>
                <a:latin typeface="Aptos" panose="020B0004020202020204" pitchFamily="34" charset="0"/>
                <a:ea typeface="Times New Roman" panose="02020603050405020304" pitchFamily="18" charset="0"/>
                <a:cs typeface="Aptos" panose="020B0004020202020204" pitchFamily="34" charset="0"/>
              </a:rPr>
            </a:br>
            <a:r>
              <a:rPr lang="en-US" sz="3000" kern="0" dirty="0">
                <a:effectLst/>
                <a:latin typeface="Aptos" panose="020B0004020202020204" pitchFamily="34" charset="0"/>
                <a:ea typeface="Times New Roman" panose="02020603050405020304" pitchFamily="18" charset="0"/>
                <a:cs typeface="Aptos" panose="020B0004020202020204" pitchFamily="34" charset="0"/>
              </a:rPr>
              <a:t>A welcoming committee is an integral part of any organization, especially for a POST. The role of this committee is often underestimated, but it is crucial for fostering community engagement, building trust, and establishing a positive first impression for newcomers. Here are several reasons why having a welcoming committee is important for a POST.</a:t>
            </a:r>
            <a:endParaRPr lang="en-US" sz="30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65534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SGT-AT ARMS resources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1800" dirty="0"/>
              <a:t>Officer Guide</a:t>
            </a:r>
          </a:p>
          <a:p>
            <a:endParaRPr lang="en-US" sz="1800" dirty="0"/>
          </a:p>
          <a:p>
            <a:r>
              <a:rPr lang="en-US" sz="1800" dirty="0"/>
              <a:t> Department of Florida SGT-At-Arms Protocol Manual</a:t>
            </a:r>
          </a:p>
          <a:p>
            <a:endParaRPr lang="en-US" sz="1800" dirty="0"/>
          </a:p>
          <a:p>
            <a:r>
              <a:rPr lang="en-US" sz="1800" dirty="0"/>
              <a:t>Flag Code of The United States Title 4 Chap 1</a:t>
            </a:r>
          </a:p>
          <a:p>
            <a:endParaRPr lang="en-US" sz="1800" dirty="0"/>
          </a:p>
          <a:p>
            <a:r>
              <a:rPr lang="en-US" sz="1800" dirty="0"/>
              <a:t>DOD Directive 1005.8- Provides Guidance for formations</a:t>
            </a:r>
          </a:p>
          <a:p>
            <a:pPr marL="0" indent="0">
              <a:buNone/>
            </a:pPr>
            <a:endParaRPr lang="en-US" sz="1800" dirty="0"/>
          </a:p>
          <a:p>
            <a:r>
              <a:rPr lang="en-US" sz="1800" dirty="0"/>
              <a:t>Guidelines for displaying Flag</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12504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Welcoming Committee </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dirty="0">
                <a:solidFill>
                  <a:schemeClr val="tx2">
                    <a:lumMod val="75000"/>
                  </a:schemeClr>
                </a:solidFill>
              </a:rPr>
              <a:t>1. First Impressions Matter</a:t>
            </a:r>
          </a:p>
          <a:p>
            <a:r>
              <a:rPr lang="en-US" dirty="0">
                <a:solidFill>
                  <a:schemeClr val="tx2">
                    <a:lumMod val="75000"/>
                  </a:schemeClr>
                </a:solidFill>
              </a:rPr>
              <a:t>2. Facilitates Smooth Transitions</a:t>
            </a:r>
          </a:p>
          <a:p>
            <a:r>
              <a:rPr lang="en-US" dirty="0">
                <a:solidFill>
                  <a:schemeClr val="tx2">
                    <a:lumMod val="75000"/>
                  </a:schemeClr>
                </a:solidFill>
              </a:rPr>
              <a:t>3. Promotes Inclusion and Belonging</a:t>
            </a:r>
          </a:p>
          <a:p>
            <a:r>
              <a:rPr lang="en-US" dirty="0">
                <a:solidFill>
                  <a:schemeClr val="tx2">
                    <a:lumMod val="75000"/>
                  </a:schemeClr>
                </a:solidFill>
              </a:rPr>
              <a:t>4. Encourages Engagement and Retention</a:t>
            </a:r>
          </a:p>
          <a:p>
            <a:r>
              <a:rPr lang="en-US" dirty="0">
                <a:solidFill>
                  <a:schemeClr val="tx2">
                    <a:lumMod val="75000"/>
                  </a:schemeClr>
                </a:solidFill>
              </a:rPr>
              <a:t>5. Creates a Culture of Hospitality</a:t>
            </a:r>
          </a:p>
          <a:p>
            <a:r>
              <a:rPr lang="en-US" dirty="0">
                <a:solidFill>
                  <a:schemeClr val="tx2">
                    <a:lumMod val="75000"/>
                  </a:schemeClr>
                </a:solidFill>
              </a:rPr>
              <a:t>6. Boosts Networking Opportunities</a:t>
            </a:r>
          </a:p>
          <a:p>
            <a:r>
              <a:rPr lang="en-US" dirty="0">
                <a:solidFill>
                  <a:schemeClr val="tx2">
                    <a:lumMod val="75000"/>
                  </a:schemeClr>
                </a:solidFill>
              </a:rPr>
              <a:t>7. Provides a Resource for New Members</a:t>
            </a:r>
          </a:p>
          <a:p>
            <a:r>
              <a:rPr lang="en-US" dirty="0">
                <a:solidFill>
                  <a:schemeClr val="tx2">
                    <a:lumMod val="75000"/>
                  </a:schemeClr>
                </a:solidFill>
              </a:rPr>
              <a:t>8. Strengthens the Organization’s Reputation</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107332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226002"/>
          </a:xfrm>
        </p:spPr>
        <p:txBody>
          <a:bodyPr>
            <a:normAutofit fontScale="90000"/>
          </a:bodyPr>
          <a:lstStyle/>
          <a:p>
            <a:br>
              <a:rPr lang="en-US" dirty="0">
                <a:solidFill>
                  <a:schemeClr val="tx2">
                    <a:lumMod val="75000"/>
                  </a:schemeClr>
                </a:solidFill>
              </a:rPr>
            </a:br>
            <a:br>
              <a:rPr lang="en-US" dirty="0">
                <a:solidFill>
                  <a:schemeClr val="tx2">
                    <a:lumMod val="75000"/>
                  </a:schemeClr>
                </a:solidFill>
              </a:rPr>
            </a:br>
            <a:br>
              <a:rPr lang="en-US" dirty="0">
                <a:solidFill>
                  <a:schemeClr val="tx2">
                    <a:lumMod val="75000"/>
                  </a:schemeClr>
                </a:solidFill>
              </a:rPr>
            </a:br>
            <a:r>
              <a:rPr lang="en-US" dirty="0">
                <a:solidFill>
                  <a:schemeClr val="tx2">
                    <a:lumMod val="75000"/>
                  </a:schemeClr>
                </a:solidFill>
              </a:rPr>
              <a:t>				</a:t>
            </a:r>
            <a:r>
              <a:rPr lang="en-US" b="1" dirty="0">
                <a:solidFill>
                  <a:schemeClr val="accent1"/>
                </a:solidFill>
              </a:rPr>
              <a:t>You Can Help</a:t>
            </a:r>
            <a:br>
              <a:rPr lang="en-US" dirty="0">
                <a:solidFill>
                  <a:schemeClr val="tx2">
                    <a:lumMod val="75000"/>
                  </a:schemeClr>
                </a:solidFill>
              </a:rPr>
            </a:br>
            <a:endParaRPr lang="en-US" b="1" dirty="0">
              <a:solidFill>
                <a:srgbClr val="1B3D6D"/>
              </a:solidFill>
            </a:endParaRP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Autofit/>
          </a:bodyPr>
          <a:lstStyle/>
          <a:p>
            <a:pPr marL="0" indent="0">
              <a:buNone/>
            </a:pPr>
            <a:r>
              <a:rPr lang="en-US" dirty="0">
                <a:solidFill>
                  <a:schemeClr val="tx2">
                    <a:lumMod val="75000"/>
                  </a:schemeClr>
                </a:solidFill>
              </a:rPr>
              <a:t>In a world where individuals seek meaningful connections and community involvement, the role of a welcoming committee in a POST cannot be overstated. It is the first line of communication that establishes trust, fosters inclusion, and encourages active participation. By creating an environment where new members feel genuinely welcome and supported, the welcoming committee not only enhances individual experiences but also contributes to the overall success and longevity of the organization. As such, investing time and resources into a welcoming committee should be a priority for any POST that wants to thrive in today's interconnected world.</a:t>
            </a:r>
          </a:p>
          <a:p>
            <a:endParaRPr lang="en-US" sz="29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69386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Honor/Color Guard</a:t>
            </a:r>
          </a:p>
        </p:txBody>
      </p:sp>
      <p:pic>
        <p:nvPicPr>
          <p:cNvPr id="2" name="Online Media 1" title="American Legion Color Guard from the 105th National Convention Held in New Orleans, Louisiana">
            <a:hlinkClick r:id="" action="ppaction://media"/>
            <a:extLst>
              <a:ext uri="{FF2B5EF4-FFF2-40B4-BE49-F238E27FC236}">
                <a16:creationId xmlns:a16="http://schemas.microsoft.com/office/drawing/2014/main" id="{27E5CA29-14C8-70E0-E368-70BC4F6B5512}"/>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6996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Honor/Color Guard</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3600" dirty="0">
                <a:solidFill>
                  <a:schemeClr val="tx2">
                    <a:lumMod val="75000"/>
                  </a:schemeClr>
                </a:solidFill>
                <a:hlinkClick r:id="rId3"/>
              </a:rPr>
              <a:t>https://youtu.be/WEEYCuGJmOw?si=884qys6199T_bKt-&amp;t=1116</a:t>
            </a:r>
            <a:endParaRPr lang="en-US" sz="3600" dirty="0">
              <a:solidFill>
                <a:schemeClr val="tx2">
                  <a:lumMod val="75000"/>
                </a:schemeClr>
              </a:solidFill>
            </a:endParaRPr>
          </a:p>
          <a:p>
            <a:endParaRPr lang="en-US" sz="3600" dirty="0">
              <a:solidFill>
                <a:schemeClr val="tx2">
                  <a:lumMod val="75000"/>
                </a:schemeClr>
              </a:solidFill>
            </a:endParaRPr>
          </a:p>
          <a:p>
            <a:r>
              <a:rPr lang="en-US" sz="3600" dirty="0">
                <a:solidFill>
                  <a:schemeClr val="tx2">
                    <a:lumMod val="75000"/>
                  </a:schemeClr>
                </a:solidFill>
              </a:rPr>
              <a:t>Start 18:36</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281918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Honor/Color Guard</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3600" dirty="0">
                <a:solidFill>
                  <a:schemeClr val="tx2">
                    <a:lumMod val="75000"/>
                  </a:schemeClr>
                </a:solidFill>
              </a:rPr>
              <a:t>There are five classes of competition: Advancing/Retiring Colors, Military, Military-Open, Open and JROTC Drill. To be considered for the National Commander’s Color Guard, units must compete in either Military or Military-Open and Advancing/Retiring Colors. Units can represent any part of the Legion Family or have a combination of members in the unit</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23332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Honor/Color Guard</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lnSpcReduction="10000"/>
          </a:bodyPr>
          <a:lstStyle/>
          <a:p>
            <a:r>
              <a:rPr lang="en-US" sz="3600" dirty="0">
                <a:solidFill>
                  <a:schemeClr val="tx2">
                    <a:lumMod val="75000"/>
                  </a:schemeClr>
                </a:solidFill>
              </a:rPr>
              <a:t>The inspection will certify that the required number of participants are available for </a:t>
            </a:r>
            <a:r>
              <a:rPr lang="en-US" sz="3600" dirty="0" err="1">
                <a:solidFill>
                  <a:schemeClr val="tx2">
                    <a:lumMod val="75000"/>
                  </a:schemeClr>
                </a:solidFill>
              </a:rPr>
              <a:t>competition,and</a:t>
            </a:r>
            <a:r>
              <a:rPr lang="en-US" sz="3600" dirty="0">
                <a:solidFill>
                  <a:schemeClr val="tx2">
                    <a:lumMod val="75000"/>
                  </a:schemeClr>
                </a:solidFill>
              </a:rPr>
              <a:t> to ensure personal appearances and condition of uniforms are both professional and identical. Uniforms should be in accordance with each director’s judgement of visual presentation. However, a general inspection of the members entering the competition area will take place and if an infraction is noticed, a penalty will be assessed.</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59293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59AAA-46AD-B531-452E-1D97AA3ACA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9A8A00-7E1C-95F3-F1C4-3CD88C88785D}"/>
              </a:ext>
            </a:extLst>
          </p:cNvPr>
          <p:cNvSpPr>
            <a:spLocks noGrp="1"/>
          </p:cNvSpPr>
          <p:nvPr>
            <p:ph type="title"/>
          </p:nvPr>
        </p:nvSpPr>
        <p:spPr/>
        <p:txBody>
          <a:bodyPr/>
          <a:lstStyle/>
          <a:p>
            <a:r>
              <a:rPr lang="en-US" b="1" dirty="0">
                <a:solidFill>
                  <a:srgbClr val="1B3D6D"/>
                </a:solidFill>
              </a:rPr>
              <a:t>		UNIFORM AND EQUIPMENT</a:t>
            </a:r>
            <a:br>
              <a:rPr lang="en-US" b="1" dirty="0">
                <a:solidFill>
                  <a:srgbClr val="1B3D6D"/>
                </a:solidFill>
              </a:rPr>
            </a:br>
            <a:endParaRPr lang="en-US" b="1" dirty="0">
              <a:solidFill>
                <a:srgbClr val="1B3D6D"/>
              </a:solidFill>
            </a:endParaRPr>
          </a:p>
        </p:txBody>
      </p:sp>
      <p:sp>
        <p:nvSpPr>
          <p:cNvPr id="5" name="Content Placeholder 4">
            <a:extLst>
              <a:ext uri="{FF2B5EF4-FFF2-40B4-BE49-F238E27FC236}">
                <a16:creationId xmlns:a16="http://schemas.microsoft.com/office/drawing/2014/main" id="{AE459AD8-00A6-9605-A654-C12604425058}"/>
              </a:ext>
            </a:extLst>
          </p:cNvPr>
          <p:cNvSpPr>
            <a:spLocks noGrp="1"/>
          </p:cNvSpPr>
          <p:nvPr>
            <p:ph idx="1"/>
          </p:nvPr>
        </p:nvSpPr>
        <p:spPr/>
        <p:txBody>
          <a:bodyPr>
            <a:normAutofit/>
          </a:bodyPr>
          <a:lstStyle/>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The style and color of uniform will be optional with each unit provided they are within the</a:t>
            </a:r>
          </a:p>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dignity and propriety required when carrying the National Colors. Headgear is required to be</a:t>
            </a:r>
          </a:p>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worn by all members of the unit. If the Color Guard does not wear Color Guard headgear</a:t>
            </a:r>
          </a:p>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specific to the Color Guard such as helmets or berets, members shall wear the official uniform</a:t>
            </a:r>
          </a:p>
          <a:p>
            <a:pPr algn="just" rtl="0">
              <a:lnSpc>
                <a:spcPts val="1425"/>
              </a:lnSpc>
              <a:buNone/>
            </a:pPr>
            <a:r>
              <a:rPr lang="en-US" sz="2000" b="0" i="0" dirty="0">
                <a:solidFill>
                  <a:srgbClr val="595959"/>
                </a:solidFill>
                <a:effectLst/>
                <a:latin typeface="Calibri" panose="020F0502020204030204" pitchFamily="34" charset="0"/>
                <a:cs typeface="Calibri" panose="020F0502020204030204" pitchFamily="34" charset="0"/>
              </a:rPr>
              <a:t>hat of the member’s organization within The American Legion Family.</a:t>
            </a:r>
          </a:p>
          <a:p>
            <a:pPr algn="just" rtl="0">
              <a:lnSpc>
                <a:spcPts val="1425"/>
              </a:lnSpc>
              <a:buNone/>
            </a:pPr>
            <a:endParaRPr lang="en-US" sz="2000" b="0" i="0" dirty="0">
              <a:solidFill>
                <a:srgbClr val="595959"/>
              </a:solidFill>
              <a:effectLst/>
              <a:latin typeface="Calibri" panose="020F0502020204030204" pitchFamily="34" charset="0"/>
              <a:cs typeface="Calibri" panose="020F0502020204030204" pitchFamily="34" charset="0"/>
            </a:endParaRPr>
          </a:p>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Required authorized equipment will consist of National Colors*, American Legion</a:t>
            </a:r>
          </a:p>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Organizational Banner, and at least two weapons.</a:t>
            </a:r>
          </a:p>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Additional authorized equipment, such as flags, sidearm, sabers and swords may be carried and</a:t>
            </a:r>
          </a:p>
          <a:p>
            <a:pPr algn="just" rtl="0">
              <a:lnSpc>
                <a:spcPts val="1425"/>
              </a:lnSpc>
              <a:buNone/>
            </a:pPr>
            <a:r>
              <a:rPr lang="en-US" sz="2000" b="0" i="0" dirty="0">
                <a:solidFill>
                  <a:srgbClr val="595959"/>
                </a:solidFill>
                <a:effectLst/>
                <a:latin typeface="Calibri" panose="020F0502020204030204" pitchFamily="34" charset="0"/>
                <a:cs typeface="Calibri" panose="020F0502020204030204" pitchFamily="34" charset="0"/>
              </a:rPr>
              <a:t>can be simulated. “Replica rifles” may be used, as long as they have the same weight as the real</a:t>
            </a:r>
          </a:p>
          <a:p>
            <a:pPr algn="just" rtl="0">
              <a:lnSpc>
                <a:spcPts val="1350"/>
              </a:lnSpc>
              <a:buNone/>
            </a:pPr>
            <a:r>
              <a:rPr lang="en-US" sz="2000" b="0" i="0" dirty="0">
                <a:solidFill>
                  <a:srgbClr val="595959"/>
                </a:solidFill>
                <a:effectLst/>
                <a:latin typeface="Calibri" panose="020F0502020204030204" pitchFamily="34" charset="0"/>
                <a:cs typeface="Calibri" panose="020F0502020204030204" pitchFamily="34" charset="0"/>
              </a:rPr>
              <a:t>rifle, plus the bolt </a:t>
            </a:r>
            <a:r>
              <a:rPr lang="en-US" sz="2000" b="0" i="0" dirty="0" err="1">
                <a:solidFill>
                  <a:srgbClr val="595959"/>
                </a:solidFill>
                <a:effectLst/>
                <a:latin typeface="Calibri" panose="020F0502020204030204" pitchFamily="34" charset="0"/>
                <a:cs typeface="Calibri" panose="020F0502020204030204" pitchFamily="34" charset="0"/>
              </a:rPr>
              <a:t>mechanism.</a:t>
            </a:r>
            <a:r>
              <a:rPr lang="en-US" sz="2000" b="1" i="0" dirty="0" err="1">
                <a:solidFill>
                  <a:srgbClr val="595959"/>
                </a:solidFill>
                <a:effectLst/>
                <a:latin typeface="Calibri" panose="020F0502020204030204" pitchFamily="34" charset="0"/>
                <a:cs typeface="Calibri" panose="020F0502020204030204" pitchFamily="34" charset="0"/>
              </a:rPr>
              <a:t>“Simulated</a:t>
            </a:r>
            <a:r>
              <a:rPr lang="en-US" sz="2000" b="1" i="0" dirty="0">
                <a:solidFill>
                  <a:srgbClr val="595959"/>
                </a:solidFill>
                <a:effectLst/>
                <a:latin typeface="Calibri" panose="020F0502020204030204" pitchFamily="34" charset="0"/>
                <a:cs typeface="Calibri" panose="020F0502020204030204" pitchFamily="34" charset="0"/>
              </a:rPr>
              <a:t> rifles” (rifles of lesser weight with or without</a:t>
            </a:r>
          </a:p>
          <a:p>
            <a:pPr algn="just" rtl="0">
              <a:lnSpc>
                <a:spcPts val="1350"/>
              </a:lnSpc>
            </a:pPr>
            <a:r>
              <a:rPr lang="en-US" sz="2000" b="1" i="0" dirty="0">
                <a:solidFill>
                  <a:srgbClr val="595959"/>
                </a:solidFill>
                <a:effectLst/>
                <a:latin typeface="Calibri" panose="020F0502020204030204" pitchFamily="34" charset="0"/>
                <a:cs typeface="Calibri" panose="020F0502020204030204" pitchFamily="34" charset="0"/>
              </a:rPr>
              <a:t>simulated bolt mechanism) should not be used</a:t>
            </a:r>
          </a:p>
        </p:txBody>
      </p:sp>
      <p:sp>
        <p:nvSpPr>
          <p:cNvPr id="6" name="TextBox 5">
            <a:extLst>
              <a:ext uri="{FF2B5EF4-FFF2-40B4-BE49-F238E27FC236}">
                <a16:creationId xmlns:a16="http://schemas.microsoft.com/office/drawing/2014/main" id="{F406A4CE-AE25-EC42-F2E4-EF10AE9313E6}"/>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160885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24B738-770D-6206-AA72-774904D86E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0748AC-9834-8796-0F92-45974BD90809}"/>
              </a:ext>
            </a:extLst>
          </p:cNvPr>
          <p:cNvSpPr>
            <a:spLocks noGrp="1"/>
          </p:cNvSpPr>
          <p:nvPr>
            <p:ph type="title"/>
          </p:nvPr>
        </p:nvSpPr>
        <p:spPr/>
        <p:txBody>
          <a:bodyPr>
            <a:normAutofit fontScale="90000"/>
          </a:bodyPr>
          <a:lstStyle/>
          <a:p>
            <a:r>
              <a:rPr lang="en-US" b="1" dirty="0">
                <a:solidFill>
                  <a:srgbClr val="1B3D6D"/>
                </a:solidFill>
              </a:rPr>
              <a:t>		</a:t>
            </a:r>
            <a:br>
              <a:rPr lang="en-US" b="1" dirty="0">
                <a:solidFill>
                  <a:srgbClr val="1B3D6D"/>
                </a:solidFill>
              </a:rPr>
            </a:br>
            <a:r>
              <a:rPr lang="en-US" b="1" dirty="0">
                <a:solidFill>
                  <a:srgbClr val="1B3D6D"/>
                </a:solidFill>
              </a:rPr>
              <a:t>                   POST AND RETRIEVE</a:t>
            </a:r>
            <a:br>
              <a:rPr lang="en-US" b="1" dirty="0">
                <a:solidFill>
                  <a:srgbClr val="1B3D6D"/>
                </a:solidFill>
              </a:rPr>
            </a:br>
            <a:endParaRPr lang="en-US" b="1" dirty="0">
              <a:solidFill>
                <a:srgbClr val="1B3D6D"/>
              </a:solidFill>
            </a:endParaRPr>
          </a:p>
        </p:txBody>
      </p:sp>
      <p:sp>
        <p:nvSpPr>
          <p:cNvPr id="5" name="Content Placeholder 4">
            <a:extLst>
              <a:ext uri="{FF2B5EF4-FFF2-40B4-BE49-F238E27FC236}">
                <a16:creationId xmlns:a16="http://schemas.microsoft.com/office/drawing/2014/main" id="{CC601B52-8677-7F37-8956-AEAF5B447409}"/>
              </a:ext>
            </a:extLst>
          </p:cNvPr>
          <p:cNvSpPr>
            <a:spLocks noGrp="1"/>
          </p:cNvSpPr>
          <p:nvPr>
            <p:ph idx="1"/>
          </p:nvPr>
        </p:nvSpPr>
        <p:spPr/>
        <p:txBody>
          <a:bodyPr>
            <a:normAutofit/>
          </a:bodyPr>
          <a:lstStyle/>
          <a:p>
            <a:pPr algn="just">
              <a:lnSpc>
                <a:spcPts val="1350"/>
              </a:lnSpc>
              <a:buNone/>
            </a:pPr>
            <a:r>
              <a:rPr lang="en-US" sz="2000" b="0" i="0" dirty="0">
                <a:effectLst/>
              </a:rPr>
              <a:t>This maneuver includes the U.S. Flag and The American Legion organizational banner. The</a:t>
            </a:r>
          </a:p>
          <a:p>
            <a:pPr algn="just">
              <a:lnSpc>
                <a:spcPts val="1350"/>
              </a:lnSpc>
              <a:buNone/>
            </a:pPr>
            <a:r>
              <a:rPr lang="en-US" sz="2000" b="0" i="0" dirty="0">
                <a:effectLst/>
              </a:rPr>
              <a:t>U.S. Flag is to be posted to the right of the Saluting Point with its front facing the field.</a:t>
            </a:r>
          </a:p>
          <a:p>
            <a:pPr algn="just">
              <a:lnSpc>
                <a:spcPts val="1350"/>
              </a:lnSpc>
              <a:buNone/>
            </a:pPr>
            <a:r>
              <a:rPr lang="en-US" sz="2000" b="0" i="0" dirty="0">
                <a:effectLst/>
              </a:rPr>
              <a:t>Colors must be properly guarded at all times; for guarding purposes, weapons shall at all times</a:t>
            </a:r>
          </a:p>
          <a:p>
            <a:pPr algn="just">
              <a:lnSpc>
                <a:spcPts val="1350"/>
              </a:lnSpc>
              <a:buNone/>
            </a:pPr>
            <a:r>
              <a:rPr lang="en-US" sz="2000" b="0" i="0" dirty="0">
                <a:effectLst/>
              </a:rPr>
              <a:t>be in the possession of the guarding member. During the ceremony of Posting and Retrieving,</a:t>
            </a:r>
          </a:p>
          <a:p>
            <a:pPr algn="just">
              <a:lnSpc>
                <a:spcPts val="1350"/>
              </a:lnSpc>
              <a:buNone/>
            </a:pPr>
            <a:r>
              <a:rPr lang="en-US" sz="2000" b="0" i="0" dirty="0">
                <a:effectLst/>
              </a:rPr>
              <a:t>two (2) salutes are required, to be executed simultaneously by all members; one directly</a:t>
            </a:r>
          </a:p>
          <a:p>
            <a:pPr algn="just">
              <a:lnSpc>
                <a:spcPts val="1350"/>
              </a:lnSpc>
              <a:buNone/>
            </a:pPr>
            <a:r>
              <a:rPr lang="en-US" sz="2000" b="0" i="0" dirty="0">
                <a:effectLst/>
              </a:rPr>
              <a:t>following posting and one salute directly prior to retrieving colors. A color is deemed posted</a:t>
            </a:r>
          </a:p>
          <a:p>
            <a:pPr algn="just">
              <a:lnSpc>
                <a:spcPts val="1350"/>
              </a:lnSpc>
              <a:buNone/>
            </a:pPr>
            <a:r>
              <a:rPr lang="en-US" sz="2000" b="0" i="0" dirty="0">
                <a:effectLst/>
              </a:rPr>
              <a:t>immediately upon the release of the pike. A color is deemed retrieved upon the intentional grasp</a:t>
            </a:r>
          </a:p>
          <a:p>
            <a:pPr algn="just">
              <a:lnSpc>
                <a:spcPts val="1350"/>
              </a:lnSpc>
              <a:buNone/>
            </a:pPr>
            <a:r>
              <a:rPr lang="en-US" sz="2000" b="0" i="0" dirty="0">
                <a:effectLst/>
              </a:rPr>
              <a:t>of the pike. The U.S. Flag and Banner may be posted simultaneously, if not so posted the U.S.</a:t>
            </a:r>
          </a:p>
          <a:p>
            <a:pPr algn="just">
              <a:lnSpc>
                <a:spcPts val="1350"/>
              </a:lnSpc>
              <a:buNone/>
            </a:pPr>
            <a:r>
              <a:rPr lang="en-US" sz="2000" b="0" i="0" dirty="0">
                <a:effectLst/>
              </a:rPr>
              <a:t>Flag must be posted last. The U.S. Flag and Banner may be retrieved simultaneously. However,</a:t>
            </a:r>
          </a:p>
          <a:p>
            <a:pPr marL="0" indent="0" algn="just">
              <a:lnSpc>
                <a:spcPts val="1350"/>
              </a:lnSpc>
              <a:buNone/>
            </a:pPr>
            <a:r>
              <a:rPr lang="en-US" sz="2000" b="0" i="0" dirty="0">
                <a:effectLst/>
              </a:rPr>
              <a:t>if not so retrieved, the U.S. Flag must be retrieved first.</a:t>
            </a:r>
          </a:p>
        </p:txBody>
      </p:sp>
      <p:sp>
        <p:nvSpPr>
          <p:cNvPr id="6" name="TextBox 5">
            <a:extLst>
              <a:ext uri="{FF2B5EF4-FFF2-40B4-BE49-F238E27FC236}">
                <a16:creationId xmlns:a16="http://schemas.microsoft.com/office/drawing/2014/main" id="{BE13E9F0-38DC-70A4-F952-5D537B2B274C}"/>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299089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4C61D1-A832-B838-A5C7-1C93C0EC0E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484924-B265-E0A8-5D05-5ACFAFE44506}"/>
              </a:ext>
            </a:extLst>
          </p:cNvPr>
          <p:cNvSpPr>
            <a:spLocks noGrp="1"/>
          </p:cNvSpPr>
          <p:nvPr>
            <p:ph type="title"/>
          </p:nvPr>
        </p:nvSpPr>
        <p:spPr/>
        <p:txBody>
          <a:bodyPr>
            <a:normAutofit fontScale="90000"/>
          </a:bodyPr>
          <a:lstStyle/>
          <a:p>
            <a:r>
              <a:rPr lang="en-US" b="1" dirty="0">
                <a:solidFill>
                  <a:srgbClr val="1B3D6D"/>
                </a:solidFill>
              </a:rPr>
              <a:t>		</a:t>
            </a:r>
            <a:br>
              <a:rPr lang="en-US" b="1" dirty="0">
                <a:solidFill>
                  <a:srgbClr val="1B3D6D"/>
                </a:solidFill>
              </a:rPr>
            </a:br>
            <a:r>
              <a:rPr lang="en-US" b="1" dirty="0">
                <a:solidFill>
                  <a:srgbClr val="1B3D6D"/>
                </a:solidFill>
              </a:rPr>
              <a:t>                   POSTING (ADVANCING) COLORS</a:t>
            </a:r>
            <a:br>
              <a:rPr lang="en-US" b="1" dirty="0">
                <a:solidFill>
                  <a:srgbClr val="1B3D6D"/>
                </a:solidFill>
              </a:rPr>
            </a:br>
            <a:endParaRPr lang="en-US" b="1" dirty="0">
              <a:solidFill>
                <a:srgbClr val="1B3D6D"/>
              </a:solidFill>
            </a:endParaRPr>
          </a:p>
        </p:txBody>
      </p:sp>
      <p:sp>
        <p:nvSpPr>
          <p:cNvPr id="5" name="Content Placeholder 4">
            <a:extLst>
              <a:ext uri="{FF2B5EF4-FFF2-40B4-BE49-F238E27FC236}">
                <a16:creationId xmlns:a16="http://schemas.microsoft.com/office/drawing/2014/main" id="{0D8E0A2F-FBFA-58BB-3104-2771D518D537}"/>
              </a:ext>
            </a:extLst>
          </p:cNvPr>
          <p:cNvSpPr>
            <a:spLocks noGrp="1"/>
          </p:cNvSpPr>
          <p:nvPr>
            <p:ph idx="1"/>
          </p:nvPr>
        </p:nvSpPr>
        <p:spPr/>
        <p:txBody>
          <a:bodyPr>
            <a:normAutofit/>
          </a:bodyPr>
          <a:lstStyle/>
          <a:p>
            <a:pPr algn="just" rtl="0">
              <a:lnSpc>
                <a:spcPts val="1350"/>
              </a:lnSpc>
              <a:buNone/>
            </a:pPr>
            <a:r>
              <a:rPr lang="en-US" sz="1800" b="0" i="0" dirty="0">
                <a:effectLst/>
              </a:rPr>
              <a:t>Color Guard consisting of a minimum number of four (4) is formed at the rear of the room/hall</a:t>
            </a:r>
          </a:p>
          <a:p>
            <a:pPr algn="just" rtl="0">
              <a:lnSpc>
                <a:spcPts val="1425"/>
              </a:lnSpc>
              <a:buNone/>
            </a:pPr>
            <a:r>
              <a:rPr lang="en-US" sz="1800" b="0" i="0" dirty="0">
                <a:effectLst/>
              </a:rPr>
              <a:t>in a rank or file, whichever may suit the situation best, formation facing the Commander’s</a:t>
            </a:r>
          </a:p>
          <a:p>
            <a:pPr algn="just" rtl="0">
              <a:lnSpc>
                <a:spcPts val="1425"/>
              </a:lnSpc>
              <a:buNone/>
            </a:pPr>
            <a:r>
              <a:rPr lang="en-US" sz="1800" b="0" i="0" dirty="0">
                <a:effectLst/>
              </a:rPr>
              <a:t>station.</a:t>
            </a:r>
          </a:p>
          <a:p>
            <a:pPr algn="just" rtl="0">
              <a:lnSpc>
                <a:spcPts val="1350"/>
              </a:lnSpc>
              <a:buNone/>
            </a:pPr>
            <a:endParaRPr lang="en-US" sz="1800" b="0" i="0" dirty="0">
              <a:effectLst/>
            </a:endParaRPr>
          </a:p>
          <a:p>
            <a:pPr algn="just" rtl="0">
              <a:lnSpc>
                <a:spcPts val="1350"/>
              </a:lnSpc>
              <a:buNone/>
            </a:pPr>
            <a:r>
              <a:rPr lang="en-US" sz="1800" b="0" i="0" dirty="0">
                <a:effectLst/>
              </a:rPr>
              <a:t>In forming a rank, the National Color is to the right of the Post Color and the two Guards are on</a:t>
            </a:r>
          </a:p>
          <a:p>
            <a:pPr algn="just" rtl="0">
              <a:lnSpc>
                <a:spcPts val="1350"/>
              </a:lnSpc>
              <a:buNone/>
            </a:pPr>
            <a:r>
              <a:rPr lang="en-US" sz="1800" b="0" i="0" dirty="0">
                <a:effectLst/>
              </a:rPr>
              <a:t>the respective flanks. In forming a file, the National Color is second in file, preceded by a Rifle</a:t>
            </a:r>
          </a:p>
          <a:p>
            <a:pPr algn="just" rtl="0">
              <a:lnSpc>
                <a:spcPts val="1350"/>
              </a:lnSpc>
              <a:buNone/>
            </a:pPr>
            <a:r>
              <a:rPr lang="en-US" sz="1800" b="0" i="0" dirty="0">
                <a:effectLst/>
              </a:rPr>
              <a:t>Guard and followed respectively by the Post Color and a Rifle Guard.</a:t>
            </a:r>
          </a:p>
          <a:p>
            <a:pPr algn="just" rtl="0">
              <a:lnSpc>
                <a:spcPts val="1350"/>
              </a:lnSpc>
              <a:buNone/>
            </a:pPr>
            <a:endParaRPr lang="en-US" sz="1800" b="0" i="0" dirty="0">
              <a:effectLst/>
            </a:endParaRPr>
          </a:p>
          <a:p>
            <a:pPr algn="just" rtl="0">
              <a:lnSpc>
                <a:spcPts val="1350"/>
              </a:lnSpc>
              <a:buNone/>
            </a:pPr>
            <a:r>
              <a:rPr lang="en-US" sz="1800" b="0" i="0" dirty="0">
                <a:effectLst/>
              </a:rPr>
              <a:t>To properly form the Guard, the following sequence of Commands may be used: “Fall In”-</a:t>
            </a:r>
          </a:p>
          <a:p>
            <a:pPr algn="just" rtl="0">
              <a:lnSpc>
                <a:spcPts val="1425"/>
              </a:lnSpc>
              <a:buNone/>
            </a:pPr>
            <a:r>
              <a:rPr lang="en-US" sz="1800" b="0" i="0" dirty="0">
                <a:effectLst/>
              </a:rPr>
              <a:t>“Dress Right Dress”-“Ready Front”-“Right or Left Shoulder Arms”-(Color bearers should</a:t>
            </a:r>
          </a:p>
          <a:p>
            <a:pPr algn="just" rtl="0">
              <a:lnSpc>
                <a:spcPts val="1425"/>
              </a:lnSpc>
              <a:buNone/>
            </a:pPr>
            <a:r>
              <a:rPr lang="en-US" sz="1800" b="0" i="0" dirty="0">
                <a:effectLst/>
              </a:rPr>
              <a:t>assume the position of carry or any other suitable position at this command) “Forward March.”</a:t>
            </a:r>
          </a:p>
          <a:p>
            <a:pPr marL="0" indent="0" algn="just" rtl="0">
              <a:lnSpc>
                <a:spcPts val="1350"/>
              </a:lnSpc>
              <a:buNone/>
            </a:pPr>
            <a:r>
              <a:rPr lang="en-US" sz="1800" b="0" i="0" dirty="0">
                <a:effectLst/>
              </a:rPr>
              <a:t>The above-mentioned commands put the Guard in a forward motion.</a:t>
            </a:r>
          </a:p>
          <a:p>
            <a:pPr algn="just">
              <a:lnSpc>
                <a:spcPts val="1350"/>
              </a:lnSpc>
              <a:buNone/>
            </a:pPr>
            <a:endParaRPr lang="en-US" sz="2400" dirty="0">
              <a:latin typeface="Calibri" panose="020F0502020204030204" pitchFamily="34" charset="0"/>
              <a:cs typeface="Calibri" panose="020F0502020204030204" pitchFamily="34" charset="0"/>
            </a:endParaRPr>
          </a:p>
          <a:p>
            <a:pPr algn="just">
              <a:lnSpc>
                <a:spcPts val="1350"/>
              </a:lnSpc>
              <a:buNone/>
            </a:pPr>
            <a:endParaRPr lang="en-US" sz="2400" i="0" dirty="0">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022237-3C60-C890-1A19-9AB8F74EBA6D}"/>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426861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1E6C67-1084-99B0-7B66-F08428C4E6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2EC6C0-8FFD-C10D-8CF4-BC32C5B4BE77}"/>
              </a:ext>
            </a:extLst>
          </p:cNvPr>
          <p:cNvSpPr>
            <a:spLocks noGrp="1"/>
          </p:cNvSpPr>
          <p:nvPr>
            <p:ph type="title"/>
          </p:nvPr>
        </p:nvSpPr>
        <p:spPr/>
        <p:txBody>
          <a:bodyPr>
            <a:normAutofit fontScale="90000"/>
          </a:bodyPr>
          <a:lstStyle/>
          <a:p>
            <a:r>
              <a:rPr lang="en-US" b="1" dirty="0">
                <a:solidFill>
                  <a:srgbClr val="1B3D6D"/>
                </a:solidFill>
              </a:rPr>
              <a:t>		</a:t>
            </a:r>
            <a:br>
              <a:rPr lang="en-US" b="1" dirty="0">
                <a:solidFill>
                  <a:srgbClr val="1B3D6D"/>
                </a:solidFill>
              </a:rPr>
            </a:br>
            <a:r>
              <a:rPr lang="en-US" b="1" dirty="0">
                <a:solidFill>
                  <a:srgbClr val="1B3D6D"/>
                </a:solidFill>
              </a:rPr>
              <a:t>                   POSTING (ADVANCING) COLORS</a:t>
            </a:r>
            <a:br>
              <a:rPr lang="en-US" b="1" dirty="0">
                <a:solidFill>
                  <a:srgbClr val="1B3D6D"/>
                </a:solidFill>
              </a:rPr>
            </a:br>
            <a:endParaRPr lang="en-US" b="1" dirty="0">
              <a:solidFill>
                <a:srgbClr val="1B3D6D"/>
              </a:solidFill>
            </a:endParaRPr>
          </a:p>
        </p:txBody>
      </p:sp>
      <p:sp>
        <p:nvSpPr>
          <p:cNvPr id="5" name="Content Placeholder 4">
            <a:extLst>
              <a:ext uri="{FF2B5EF4-FFF2-40B4-BE49-F238E27FC236}">
                <a16:creationId xmlns:a16="http://schemas.microsoft.com/office/drawing/2014/main" id="{FA7C3A29-81C8-146B-B356-15D444DE855A}"/>
              </a:ext>
            </a:extLst>
          </p:cNvPr>
          <p:cNvSpPr>
            <a:spLocks noGrp="1"/>
          </p:cNvSpPr>
          <p:nvPr>
            <p:ph idx="1"/>
          </p:nvPr>
        </p:nvSpPr>
        <p:spPr/>
        <p:txBody>
          <a:bodyPr>
            <a:normAutofit/>
          </a:bodyPr>
          <a:lstStyle/>
          <a:p>
            <a:pPr algn="just">
              <a:lnSpc>
                <a:spcPts val="1425"/>
              </a:lnSpc>
              <a:buNone/>
            </a:pPr>
            <a:r>
              <a:rPr lang="en-US" sz="2000" b="0" i="0" dirty="0">
                <a:effectLst/>
              </a:rPr>
              <a:t>Upon arriving at a position in front of the Commander’s station, the following commands may</a:t>
            </a:r>
          </a:p>
          <a:p>
            <a:pPr algn="just">
              <a:lnSpc>
                <a:spcPts val="1425"/>
              </a:lnSpc>
              <a:buNone/>
            </a:pPr>
            <a:r>
              <a:rPr lang="en-US" sz="2000" b="0" i="0" dirty="0">
                <a:effectLst/>
              </a:rPr>
              <a:t>be used: “Guard Halt-Post Colors” (The National Color bearer steps off in the direction of the</a:t>
            </a:r>
          </a:p>
          <a:p>
            <a:pPr algn="just">
              <a:lnSpc>
                <a:spcPts val="1425"/>
              </a:lnSpc>
              <a:buNone/>
            </a:pPr>
            <a:r>
              <a:rPr lang="en-US" sz="2000" b="0" i="0" dirty="0">
                <a:effectLst/>
              </a:rPr>
              <a:t>Flag receptacle to the right of the Commander’s station, halting and facing front upon arriving in</a:t>
            </a:r>
          </a:p>
          <a:p>
            <a:pPr algn="just">
              <a:lnSpc>
                <a:spcPts val="1350"/>
              </a:lnSpc>
              <a:buNone/>
            </a:pPr>
            <a:r>
              <a:rPr lang="en-US" sz="2000" b="0" i="0" dirty="0">
                <a:effectLst/>
              </a:rPr>
              <a:t>front of same). The Post Color bearer follows the same procedure to the Flag receptacle to the</a:t>
            </a:r>
          </a:p>
          <a:p>
            <a:pPr algn="just">
              <a:lnSpc>
                <a:spcPts val="1425"/>
              </a:lnSpc>
              <a:buNone/>
            </a:pPr>
            <a:r>
              <a:rPr lang="en-US" sz="2000" b="0" i="0" dirty="0">
                <a:effectLst/>
              </a:rPr>
              <a:t>left of the Commander’s station. During this procedure the Rifle Guards will assume the</a:t>
            </a:r>
          </a:p>
          <a:p>
            <a:pPr algn="just">
              <a:lnSpc>
                <a:spcPts val="1350"/>
              </a:lnSpc>
              <a:buNone/>
            </a:pPr>
            <a:r>
              <a:rPr lang="en-US" sz="2000" b="0" i="0" dirty="0">
                <a:effectLst/>
              </a:rPr>
              <a:t>position of Port Arms. The next command may be “Place Colors.” Colors may be placed by</a:t>
            </a:r>
          </a:p>
          <a:p>
            <a:pPr algn="just">
              <a:lnSpc>
                <a:spcPts val="1350"/>
              </a:lnSpc>
              <a:buNone/>
            </a:pPr>
            <a:r>
              <a:rPr lang="en-US" sz="2000" b="0" i="0" dirty="0">
                <a:effectLst/>
              </a:rPr>
              <a:t>stepping forward with one foot and placing Colors into the receptacles, making sure any top</a:t>
            </a:r>
          </a:p>
          <a:p>
            <a:pPr algn="just">
              <a:lnSpc>
                <a:spcPts val="1350"/>
              </a:lnSpc>
              <a:buNone/>
            </a:pPr>
            <a:r>
              <a:rPr lang="en-US" sz="2000" b="0" i="0" dirty="0">
                <a:effectLst/>
              </a:rPr>
              <a:t>ornament on each respective color is facing the assemblage. It must be remembered that the</a:t>
            </a:r>
          </a:p>
          <a:p>
            <a:pPr algn="just">
              <a:lnSpc>
                <a:spcPts val="1350"/>
              </a:lnSpc>
              <a:buNone/>
            </a:pPr>
            <a:r>
              <a:rPr lang="en-US" sz="2000" b="0" i="0" dirty="0">
                <a:effectLst/>
              </a:rPr>
              <a:t>Colors may be posted simultaneously, or the Post Color is posted first followed by the National</a:t>
            </a:r>
          </a:p>
          <a:p>
            <a:pPr algn="just">
              <a:lnSpc>
                <a:spcPts val="1350"/>
              </a:lnSpc>
              <a:buNone/>
            </a:pPr>
            <a:r>
              <a:rPr lang="en-US" sz="2000" b="0" i="0" dirty="0">
                <a:effectLst/>
              </a:rPr>
              <a:t>Color. The Color Bearers then return to the position of attention. The next command may be</a:t>
            </a:r>
          </a:p>
          <a:p>
            <a:pPr algn="just">
              <a:lnSpc>
                <a:spcPts val="1425"/>
              </a:lnSpc>
              <a:buNone/>
            </a:pPr>
            <a:r>
              <a:rPr lang="en-US" sz="2000" b="0" i="0" dirty="0">
                <a:effectLst/>
              </a:rPr>
              <a:t>“Present Arms.” The Rifle Guards should render the prescribed salute with their pieces and the</a:t>
            </a:r>
          </a:p>
          <a:p>
            <a:pPr algn="just">
              <a:lnSpc>
                <a:spcPts val="1350"/>
              </a:lnSpc>
              <a:buNone/>
            </a:pPr>
            <a:r>
              <a:rPr lang="en-US" sz="2000" b="0" i="0" dirty="0">
                <a:effectLst/>
              </a:rPr>
              <a:t>Color Bearers should render a right hand salute. (Post Color Bearer should either face the</a:t>
            </a:r>
          </a:p>
          <a:p>
            <a:pPr algn="just">
              <a:lnSpc>
                <a:spcPts val="1350"/>
              </a:lnSpc>
            </a:pPr>
            <a:r>
              <a:rPr lang="en-US" sz="2000" b="0" i="0" dirty="0">
                <a:effectLst/>
              </a:rPr>
              <a:t>National Color or turn toward the American Flag while executing the salute).</a:t>
            </a:r>
          </a:p>
          <a:p>
            <a:pPr algn="just">
              <a:lnSpc>
                <a:spcPts val="1350"/>
              </a:lnSpc>
              <a:buNone/>
            </a:pPr>
            <a:endParaRPr lang="en-US" sz="2400" i="0" dirty="0">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856CA4C-C006-44EB-2557-916BA3FEBA52}"/>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66180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Officers Guide</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1800" dirty="0"/>
              <a:t>Arrange Meeting Hall</a:t>
            </a:r>
          </a:p>
          <a:p>
            <a:r>
              <a:rPr lang="en-US" sz="1800" dirty="0"/>
              <a:t>Assist Post Commander &amp; Adjutant</a:t>
            </a:r>
          </a:p>
          <a:p>
            <a:r>
              <a:rPr lang="en-US" sz="1800" dirty="0"/>
              <a:t>Lead Color Guard Detail</a:t>
            </a:r>
          </a:p>
          <a:p>
            <a:r>
              <a:rPr lang="en-US" sz="1800" dirty="0"/>
              <a:t>Flag Etiquette</a:t>
            </a:r>
          </a:p>
          <a:p>
            <a:r>
              <a:rPr lang="en-US" sz="1800" dirty="0"/>
              <a:t>Post Color Guard Detail</a:t>
            </a:r>
          </a:p>
          <a:p>
            <a:r>
              <a:rPr lang="en-US" sz="1800" dirty="0"/>
              <a:t>Burial Detail</a:t>
            </a:r>
          </a:p>
          <a:p>
            <a:r>
              <a:rPr lang="en-US" sz="1800" dirty="0"/>
              <a:t>Other Pageantry</a:t>
            </a:r>
          </a:p>
          <a:p>
            <a:r>
              <a:rPr lang="en-US" sz="1800" dirty="0"/>
              <a:t>Chair Welcome Committee</a:t>
            </a:r>
          </a:p>
          <a:p>
            <a:r>
              <a:rPr lang="en-US" sz="1800" dirty="0"/>
              <a:t>Encourage Members To Attend Meetings</a:t>
            </a:r>
          </a:p>
          <a:p>
            <a:r>
              <a:rPr lang="en-US" sz="1800" dirty="0"/>
              <a:t>Advise Commander on Who Should Be Acknowledged</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44708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F7DC25-9265-20D6-6D93-DD9754993D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AD0920-5FF1-215E-BB32-3A1CF41D01E0}"/>
              </a:ext>
            </a:extLst>
          </p:cNvPr>
          <p:cNvSpPr>
            <a:spLocks noGrp="1"/>
          </p:cNvSpPr>
          <p:nvPr>
            <p:ph type="title"/>
          </p:nvPr>
        </p:nvSpPr>
        <p:spPr/>
        <p:txBody>
          <a:bodyPr>
            <a:normAutofit fontScale="90000"/>
          </a:bodyPr>
          <a:lstStyle/>
          <a:p>
            <a:r>
              <a:rPr lang="en-US" b="1" dirty="0">
                <a:solidFill>
                  <a:srgbClr val="1B3D6D"/>
                </a:solidFill>
              </a:rPr>
              <a:t>		</a:t>
            </a:r>
            <a:br>
              <a:rPr lang="en-US" b="1" dirty="0">
                <a:solidFill>
                  <a:srgbClr val="1B3D6D"/>
                </a:solidFill>
              </a:rPr>
            </a:br>
            <a:r>
              <a:rPr lang="en-US" b="1" dirty="0">
                <a:solidFill>
                  <a:srgbClr val="1B3D6D"/>
                </a:solidFill>
              </a:rPr>
              <a:t>                   POSTING (ADVANCING) COLORS</a:t>
            </a:r>
            <a:br>
              <a:rPr lang="en-US" b="1" dirty="0">
                <a:solidFill>
                  <a:srgbClr val="1B3D6D"/>
                </a:solidFill>
              </a:rPr>
            </a:br>
            <a:endParaRPr lang="en-US" b="1" dirty="0">
              <a:solidFill>
                <a:srgbClr val="1B3D6D"/>
              </a:solidFill>
            </a:endParaRPr>
          </a:p>
        </p:txBody>
      </p:sp>
      <p:sp>
        <p:nvSpPr>
          <p:cNvPr id="5" name="Content Placeholder 4">
            <a:extLst>
              <a:ext uri="{FF2B5EF4-FFF2-40B4-BE49-F238E27FC236}">
                <a16:creationId xmlns:a16="http://schemas.microsoft.com/office/drawing/2014/main" id="{4E4B5A61-A64D-1B04-BAEE-64F7D366C138}"/>
              </a:ext>
            </a:extLst>
          </p:cNvPr>
          <p:cNvSpPr>
            <a:spLocks noGrp="1"/>
          </p:cNvSpPr>
          <p:nvPr>
            <p:ph idx="1"/>
          </p:nvPr>
        </p:nvSpPr>
        <p:spPr/>
        <p:txBody>
          <a:bodyPr>
            <a:normAutofit/>
          </a:bodyPr>
          <a:lstStyle/>
          <a:p>
            <a:pPr algn="just" rtl="0">
              <a:lnSpc>
                <a:spcPts val="1425"/>
              </a:lnSpc>
              <a:spcAft>
                <a:spcPts val="1875"/>
              </a:spcAft>
              <a:buNone/>
            </a:pPr>
            <a:r>
              <a:rPr lang="en-US" sz="2400" b="0" i="0" dirty="0">
                <a:solidFill>
                  <a:srgbClr val="595959"/>
                </a:solidFill>
                <a:effectLst/>
              </a:rPr>
              <a:t>The next command sequence may be “Right Shoulder Arms” (Color Bearers recovering from hand salute on same), “Assemble March” (Color Bearers may face the center and step off respectively in the direction from which they came and assume their positions in the formation facing the rear of the competition area. </a:t>
            </a:r>
          </a:p>
          <a:p>
            <a:pPr algn="just" rtl="0">
              <a:lnSpc>
                <a:spcPts val="1425"/>
              </a:lnSpc>
              <a:spcAft>
                <a:spcPts val="1875"/>
              </a:spcAft>
              <a:buNone/>
            </a:pPr>
            <a:r>
              <a:rPr lang="en-US" sz="2400" b="0" i="0" dirty="0">
                <a:solidFill>
                  <a:srgbClr val="595959"/>
                </a:solidFill>
                <a:effectLst/>
              </a:rPr>
              <a:t>The Rifle Guards may execute an about-face on command and be prepared to move out on the next command with Guard intact).</a:t>
            </a:r>
          </a:p>
          <a:p>
            <a:pPr algn="just" rtl="0">
              <a:lnSpc>
                <a:spcPts val="1425"/>
              </a:lnSpc>
              <a:spcAft>
                <a:spcPts val="1875"/>
              </a:spcAft>
              <a:buNone/>
            </a:pPr>
            <a:r>
              <a:rPr lang="en-US" sz="2400" b="0" i="0" dirty="0">
                <a:solidFill>
                  <a:srgbClr val="595959"/>
                </a:solidFill>
                <a:effectLst/>
              </a:rPr>
              <a:t>The next command may be “Forward March” and upon arriving at the starting point, the Guard should be halted with the command of “Guard Halt” and then the Guard may be given “Fall Out.”</a:t>
            </a:r>
          </a:p>
        </p:txBody>
      </p:sp>
      <p:sp>
        <p:nvSpPr>
          <p:cNvPr id="6" name="TextBox 5">
            <a:extLst>
              <a:ext uri="{FF2B5EF4-FFF2-40B4-BE49-F238E27FC236}">
                <a16:creationId xmlns:a16="http://schemas.microsoft.com/office/drawing/2014/main" id="{DD08BAF6-C4C7-CA0A-DE3B-7069E8835FE0}"/>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257337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2D5F2F-DD0A-539A-11B7-CAD0CE01FF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03EBCF-E5DA-1BC3-3B57-8951843950B1}"/>
              </a:ext>
            </a:extLst>
          </p:cNvPr>
          <p:cNvSpPr>
            <a:spLocks noGrp="1"/>
          </p:cNvSpPr>
          <p:nvPr>
            <p:ph type="title"/>
          </p:nvPr>
        </p:nvSpPr>
        <p:spPr/>
        <p:txBody>
          <a:bodyPr>
            <a:normAutofit fontScale="90000"/>
          </a:bodyPr>
          <a:lstStyle/>
          <a:p>
            <a:r>
              <a:rPr lang="en-US" b="1" dirty="0">
                <a:solidFill>
                  <a:srgbClr val="1B3D6D"/>
                </a:solidFill>
              </a:rPr>
              <a:t>		</a:t>
            </a:r>
            <a:br>
              <a:rPr lang="en-US" b="1" dirty="0">
                <a:solidFill>
                  <a:srgbClr val="1B3D6D"/>
                </a:solidFill>
              </a:rPr>
            </a:br>
            <a:r>
              <a:rPr lang="en-US" b="1" dirty="0">
                <a:solidFill>
                  <a:srgbClr val="1B3D6D"/>
                </a:solidFill>
              </a:rPr>
              <a:t>                   RETRIEVING COLORS</a:t>
            </a:r>
            <a:br>
              <a:rPr lang="en-US" b="1" dirty="0">
                <a:solidFill>
                  <a:srgbClr val="1B3D6D"/>
                </a:solidFill>
              </a:rPr>
            </a:br>
            <a:endParaRPr lang="en-US" b="1" dirty="0">
              <a:solidFill>
                <a:srgbClr val="1B3D6D"/>
              </a:solidFill>
            </a:endParaRPr>
          </a:p>
        </p:txBody>
      </p:sp>
      <p:sp>
        <p:nvSpPr>
          <p:cNvPr id="5" name="Content Placeholder 4">
            <a:extLst>
              <a:ext uri="{FF2B5EF4-FFF2-40B4-BE49-F238E27FC236}">
                <a16:creationId xmlns:a16="http://schemas.microsoft.com/office/drawing/2014/main" id="{7DD83B2D-B216-C692-4467-F21BBD38C6E9}"/>
              </a:ext>
            </a:extLst>
          </p:cNvPr>
          <p:cNvSpPr>
            <a:spLocks noGrp="1"/>
          </p:cNvSpPr>
          <p:nvPr>
            <p:ph idx="1"/>
          </p:nvPr>
        </p:nvSpPr>
        <p:spPr/>
        <p:txBody>
          <a:bodyPr>
            <a:normAutofit/>
          </a:bodyPr>
          <a:lstStyle/>
          <a:p>
            <a:pPr algn="just" rtl="0">
              <a:lnSpc>
                <a:spcPts val="1350"/>
              </a:lnSpc>
              <a:buNone/>
            </a:pPr>
            <a:r>
              <a:rPr lang="en-US" sz="2000" b="0" i="0" dirty="0">
                <a:solidFill>
                  <a:srgbClr val="595959"/>
                </a:solidFill>
                <a:effectLst/>
              </a:rPr>
              <a:t>Retrieving the Colors may be executed in nearly the same manner except substituting the</a:t>
            </a:r>
          </a:p>
          <a:p>
            <a:pPr algn="just" rtl="0">
              <a:lnSpc>
                <a:spcPts val="1425"/>
              </a:lnSpc>
              <a:buNone/>
            </a:pPr>
            <a:r>
              <a:rPr lang="en-US" sz="2000" b="0" i="0" dirty="0">
                <a:solidFill>
                  <a:srgbClr val="595959"/>
                </a:solidFill>
                <a:effectLst/>
              </a:rPr>
              <a:t>command of “Retrieve Colors” for “Post Colors,” and giving the command “Present Arms”</a:t>
            </a:r>
          </a:p>
          <a:p>
            <a:pPr algn="just" rtl="0">
              <a:lnSpc>
                <a:spcPts val="1350"/>
              </a:lnSpc>
              <a:buNone/>
            </a:pPr>
            <a:r>
              <a:rPr lang="en-US" sz="2000" b="0" i="0" dirty="0">
                <a:solidFill>
                  <a:srgbClr val="595959"/>
                </a:solidFill>
                <a:effectLst/>
              </a:rPr>
              <a:t>upon the Color Bearers arrival in front of their respective colors (Color Bearers will salute at this</a:t>
            </a:r>
          </a:p>
          <a:p>
            <a:pPr algn="just" rtl="0">
              <a:lnSpc>
                <a:spcPts val="1350"/>
              </a:lnSpc>
              <a:buNone/>
            </a:pPr>
            <a:r>
              <a:rPr lang="en-US" sz="2000" b="0" i="0" dirty="0">
                <a:solidFill>
                  <a:srgbClr val="595959"/>
                </a:solidFill>
                <a:effectLst/>
              </a:rPr>
              <a:t>time).</a:t>
            </a:r>
          </a:p>
          <a:p>
            <a:pPr algn="just" rtl="0">
              <a:lnSpc>
                <a:spcPts val="1425"/>
              </a:lnSpc>
              <a:buNone/>
            </a:pPr>
            <a:r>
              <a:rPr lang="en-US" sz="2000" b="0" i="0" dirty="0">
                <a:solidFill>
                  <a:srgbClr val="595959"/>
                </a:solidFill>
                <a:effectLst/>
              </a:rPr>
              <a:t>The next sequence of commands may be “Right Shoulder Arms” (Color bearers will assume</a:t>
            </a:r>
          </a:p>
          <a:p>
            <a:pPr algn="just" rtl="0">
              <a:lnSpc>
                <a:spcPts val="1425"/>
              </a:lnSpc>
              <a:buNone/>
            </a:pPr>
            <a:r>
              <a:rPr lang="en-US" sz="2000" b="0" i="0" dirty="0">
                <a:solidFill>
                  <a:srgbClr val="595959"/>
                </a:solidFill>
                <a:effectLst/>
              </a:rPr>
              <a:t>position of attention) “Take Colors” (Color Bearers putting one foot forward to take Colors and</a:t>
            </a:r>
          </a:p>
          <a:p>
            <a:pPr algn="just" rtl="0">
              <a:lnSpc>
                <a:spcPts val="1350"/>
              </a:lnSpc>
              <a:buNone/>
            </a:pPr>
            <a:r>
              <a:rPr lang="en-US" sz="2000" b="0" i="0" dirty="0">
                <a:solidFill>
                  <a:srgbClr val="595959"/>
                </a:solidFill>
                <a:effectLst/>
              </a:rPr>
              <a:t>assuming position of attention, after securing same). It must be remembered that the Colors may</a:t>
            </a:r>
          </a:p>
          <a:p>
            <a:pPr algn="just" rtl="0">
              <a:lnSpc>
                <a:spcPts val="1350"/>
              </a:lnSpc>
              <a:buNone/>
            </a:pPr>
            <a:r>
              <a:rPr lang="en-US" sz="2000" b="0" i="0" dirty="0">
                <a:solidFill>
                  <a:srgbClr val="595959"/>
                </a:solidFill>
                <a:effectLst/>
              </a:rPr>
              <a:t>be retrieved simultaneously, or the National Color is retrieved first followed by the Post Color.</a:t>
            </a:r>
          </a:p>
          <a:p>
            <a:pPr algn="just" rtl="0">
              <a:lnSpc>
                <a:spcPts val="1425"/>
              </a:lnSpc>
              <a:buNone/>
            </a:pPr>
            <a:r>
              <a:rPr lang="en-US" sz="2000" b="0" i="0" dirty="0">
                <a:solidFill>
                  <a:srgbClr val="595959"/>
                </a:solidFill>
                <a:effectLst/>
              </a:rPr>
              <a:t>The next commands may be “Assemble, March” (Color Bearers executing same marching as in</a:t>
            </a:r>
          </a:p>
          <a:p>
            <a:pPr algn="just" rtl="0">
              <a:lnSpc>
                <a:spcPts val="1350"/>
              </a:lnSpc>
              <a:buNone/>
            </a:pPr>
            <a:r>
              <a:rPr lang="en-US" sz="2000" b="0" i="0" dirty="0">
                <a:solidFill>
                  <a:srgbClr val="595959"/>
                </a:solidFill>
                <a:effectLst/>
              </a:rPr>
              <a:t>returning from Posting). The Rifle Guards will execute about-face after Colors have arrived in</a:t>
            </a:r>
          </a:p>
          <a:p>
            <a:pPr algn="just" rtl="0">
              <a:lnSpc>
                <a:spcPts val="1350"/>
              </a:lnSpc>
              <a:buNone/>
            </a:pPr>
            <a:r>
              <a:rPr lang="en-US" sz="2000" b="0" i="0" dirty="0">
                <a:solidFill>
                  <a:srgbClr val="595959"/>
                </a:solidFill>
                <a:effectLst/>
              </a:rPr>
              <a:t>respective positions. The Guard may be retired in the same manner as it was in Posting, with the</a:t>
            </a:r>
          </a:p>
          <a:p>
            <a:pPr marL="0" indent="0" algn="just" rtl="0">
              <a:lnSpc>
                <a:spcPts val="1350"/>
              </a:lnSpc>
              <a:buNone/>
            </a:pPr>
            <a:r>
              <a:rPr lang="en-US" sz="2000" b="0" i="0" dirty="0">
                <a:solidFill>
                  <a:srgbClr val="595959"/>
                </a:solidFill>
                <a:effectLst/>
              </a:rPr>
              <a:t>exception of the last command, which should be “Dismissed.”</a:t>
            </a:r>
          </a:p>
        </p:txBody>
      </p:sp>
      <p:sp>
        <p:nvSpPr>
          <p:cNvPr id="6" name="TextBox 5">
            <a:extLst>
              <a:ext uri="{FF2B5EF4-FFF2-40B4-BE49-F238E27FC236}">
                <a16:creationId xmlns:a16="http://schemas.microsoft.com/office/drawing/2014/main" id="{A48AFE8E-DCC7-A93B-55A6-924A1511B946}"/>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4060043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Honor/Color Guard</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endParaRPr lang="en-US" sz="2400" b="0" i="0" dirty="0">
              <a:solidFill>
                <a:srgbClr val="009933"/>
              </a:solidFill>
              <a:effectLst/>
              <a:latin typeface="arial" panose="020B0604020202020204" pitchFamily="34" charset="0"/>
            </a:endParaRPr>
          </a:p>
          <a:p>
            <a:endParaRPr lang="en-US" sz="2400" dirty="0">
              <a:solidFill>
                <a:srgbClr val="009933"/>
              </a:solidFill>
              <a:latin typeface="arial" panose="020B0604020202020204" pitchFamily="34" charset="0"/>
            </a:endParaRPr>
          </a:p>
          <a:p>
            <a:pPr marL="0" indent="0">
              <a:buNone/>
            </a:pPr>
            <a:endParaRPr lang="en-US" sz="2400" dirty="0">
              <a:solidFill>
                <a:srgbClr val="009933"/>
              </a:solidFill>
              <a:latin typeface="arial" panose="020B0604020202020204" pitchFamily="34" charset="0"/>
            </a:endParaRPr>
          </a:p>
          <a:p>
            <a:pPr marL="0" indent="0">
              <a:buNone/>
            </a:pPr>
            <a:r>
              <a:rPr lang="en-US" sz="2400" b="0" i="0" dirty="0">
                <a:effectLst/>
                <a:latin typeface="arial" panose="020B0604020202020204" pitchFamily="34" charset="0"/>
              </a:rPr>
              <a:t>         www.legion.org › Color-Guard-Application-Advancing-Retiring</a:t>
            </a:r>
          </a:p>
          <a:p>
            <a:endParaRPr lang="en-US" sz="2400" dirty="0">
              <a:latin typeface="arial" panose="020B0604020202020204" pitchFamily="34" charset="0"/>
            </a:endParaRPr>
          </a:p>
          <a:p>
            <a:pPr marL="0" indent="0">
              <a:buNone/>
            </a:pPr>
            <a:r>
              <a:rPr lang="en-US" sz="2400" dirty="0">
                <a:latin typeface="arial" panose="020B0604020202020204" pitchFamily="34" charset="0"/>
              </a:rPr>
              <a:t>Usually required mid to late July after approval from Department of Florida</a:t>
            </a:r>
            <a:endParaRPr lang="en-US" sz="3600" dirty="0"/>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561177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t>				</a:t>
            </a:r>
            <a:r>
              <a:rPr lang="en-US" b="1" dirty="0">
                <a:solidFill>
                  <a:schemeClr val="accent1"/>
                </a:solidFill>
              </a:rPr>
              <a:t>Questions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pPr marL="0" indent="0">
              <a:buNone/>
            </a:pPr>
            <a:r>
              <a:rPr lang="en-US" sz="6600" dirty="0">
                <a:solidFill>
                  <a:schemeClr val="tx2">
                    <a:lumMod val="75000"/>
                  </a:schemeClr>
                </a:solidFill>
              </a:rPr>
              <a:t>			Thank You </a:t>
            </a:r>
          </a:p>
          <a:p>
            <a:pPr marL="0" indent="0">
              <a:buNone/>
            </a:pPr>
            <a:r>
              <a:rPr lang="en-US" sz="6600" dirty="0">
                <a:solidFill>
                  <a:schemeClr val="tx2">
                    <a:lumMod val="75000"/>
                  </a:schemeClr>
                </a:solidFill>
              </a:rPr>
              <a:t>			for attending</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196801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normAutofit/>
          </a:bodyPr>
          <a:lstStyle/>
          <a:p>
            <a:r>
              <a:rPr lang="en-US" b="1" dirty="0">
                <a:solidFill>
                  <a:schemeClr val="accent1"/>
                </a:solidFill>
              </a:rPr>
              <a:t>AMERICAN LEGION DEPARTMENT OF FLORIDA SGT-AT-ARMS 	PROTOCOL MANUAL</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fontScale="85000" lnSpcReduction="20000"/>
          </a:bodyPr>
          <a:lstStyle/>
          <a:p>
            <a:endParaRPr lang="en-US" sz="1800" b="1" dirty="0"/>
          </a:p>
          <a:p>
            <a:r>
              <a:rPr lang="en-US" sz="1800" dirty="0"/>
              <a:t>SGT-AT-ARMS DUTIES</a:t>
            </a:r>
          </a:p>
          <a:p>
            <a:r>
              <a:rPr lang="en-US" sz="1800" dirty="0"/>
              <a:t>THE AMERICAN LEGION CAP</a:t>
            </a:r>
          </a:p>
          <a:p>
            <a:r>
              <a:rPr lang="en-US" sz="1800" dirty="0"/>
              <a:t>HALLOWED GROUND</a:t>
            </a:r>
          </a:p>
          <a:p>
            <a:r>
              <a:rPr lang="en-US" sz="1800" dirty="0"/>
              <a:t>PREAMBLE OF THE AMERICAN LEGION</a:t>
            </a:r>
          </a:p>
          <a:p>
            <a:r>
              <a:rPr lang="en-US" sz="1800" dirty="0"/>
              <a:t>THE MEANING OF THE PLEDGE OF ALLEGIANCE</a:t>
            </a:r>
          </a:p>
          <a:p>
            <a:r>
              <a:rPr lang="en-US" sz="1800" dirty="0"/>
              <a:t>POW/MIA REMEMBRANCES</a:t>
            </a:r>
          </a:p>
          <a:p>
            <a:r>
              <a:rPr lang="en-US" sz="1800" dirty="0"/>
              <a:t>HISTORY OF THE AMERICAN FLAG</a:t>
            </a:r>
          </a:p>
          <a:p>
            <a:r>
              <a:rPr lang="en-US" sz="1800" dirty="0"/>
              <a:t>HISTORY OF PLEDGE OF ALLEGIANCE</a:t>
            </a:r>
          </a:p>
          <a:p>
            <a:r>
              <a:rPr lang="en-US" sz="1800" dirty="0"/>
              <a:t>LEGION UNIFORMS; CORDS &amp; BRAIDS</a:t>
            </a:r>
          </a:p>
          <a:p>
            <a:r>
              <a:rPr lang="en-US" sz="1800" dirty="0"/>
              <a:t>ORIGIN OF FLAG DAY</a:t>
            </a:r>
          </a:p>
          <a:p>
            <a:r>
              <a:rPr lang="en-US" sz="1800" dirty="0"/>
              <a:t>PROPER FLAG DISPOSAL CEREMONY</a:t>
            </a:r>
          </a:p>
          <a:p>
            <a:r>
              <a:rPr lang="en-US" sz="1800" dirty="0"/>
              <a:t>PROPER FLAG DISPLAY ON VEHICLES &amp; BIKES</a:t>
            </a:r>
          </a:p>
          <a:p>
            <a:r>
              <a:rPr lang="en-US" sz="1800" dirty="0"/>
              <a:t>MILITARY FUNERAL FLAG PROTOCOL</a:t>
            </a:r>
          </a:p>
          <a:p>
            <a:r>
              <a:rPr lang="en-US" sz="1800" dirty="0"/>
              <a:t>AMERICAN LEGION PROTOCOL</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
        <p:nvSpPr>
          <p:cNvPr id="2" name="Title 1">
            <a:extLst>
              <a:ext uri="{FF2B5EF4-FFF2-40B4-BE49-F238E27FC236}">
                <a16:creationId xmlns:a16="http://schemas.microsoft.com/office/drawing/2014/main" id="{9917CEB1-8885-B198-806D-E122BD3FF6BC}"/>
              </a:ext>
            </a:extLst>
          </p:cNvPr>
          <p:cNvSpPr txBox="1">
            <a:spLocks/>
          </p:cNvSpPr>
          <p:nvPr/>
        </p:nvSpPr>
        <p:spPr>
          <a:xfrm>
            <a:off x="381000" y="381000"/>
            <a:ext cx="8077200" cy="1524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endParaRPr lang="en-US" b="1" dirty="0"/>
          </a:p>
        </p:txBody>
      </p:sp>
    </p:spTree>
    <p:extLst>
      <p:ext uri="{BB962C8B-B14F-4D97-AF65-F5344CB8AC3E}">
        <p14:creationId xmlns:p14="http://schemas.microsoft.com/office/powerpoint/2010/main" val="131371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Flag Code Title 4 </a:t>
            </a:r>
            <a:r>
              <a:rPr lang="en-US" b="1" dirty="0" err="1">
                <a:solidFill>
                  <a:schemeClr val="accent1"/>
                </a:solidFill>
              </a:rPr>
              <a:t>U.S.C</a:t>
            </a:r>
            <a:r>
              <a:rPr lang="en-US" b="1" dirty="0">
                <a:solidFill>
                  <a:schemeClr val="accent1"/>
                </a:solidFill>
              </a:rPr>
              <a:t> 5 code  Chap 1 </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1800" dirty="0"/>
              <a:t>Flag Stars Advertising/Mutilation of flag</a:t>
            </a:r>
          </a:p>
          <a:p>
            <a:r>
              <a:rPr lang="en-US" sz="1800" dirty="0"/>
              <a:t>Pledge of Allegiance</a:t>
            </a:r>
          </a:p>
          <a:p>
            <a:r>
              <a:rPr lang="en-US" sz="1800" dirty="0"/>
              <a:t>Display and use of flags by civilians</a:t>
            </a:r>
          </a:p>
          <a:p>
            <a:r>
              <a:rPr lang="en-US" sz="1800" dirty="0"/>
              <a:t>Time and occasions for display</a:t>
            </a:r>
          </a:p>
          <a:p>
            <a:r>
              <a:rPr lang="en-US" sz="1800" dirty="0"/>
              <a:t>Position and manner of display</a:t>
            </a:r>
          </a:p>
          <a:p>
            <a:r>
              <a:rPr lang="en-US" sz="1800" dirty="0"/>
              <a:t>Respect for flag</a:t>
            </a:r>
          </a:p>
          <a:p>
            <a:r>
              <a:rPr lang="en-US" sz="1800" dirty="0"/>
              <a:t>Conduct during hoisting, lowering and passing flag</a:t>
            </a:r>
          </a:p>
          <a:p>
            <a:r>
              <a:rPr lang="en-US" sz="1800" dirty="0"/>
              <a:t>Modification of rules and customs by president</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90199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Guidelines for Displaying the flag</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r>
              <a:rPr lang="en-US" sz="4000" dirty="0"/>
              <a:t>Public Law 94-344, known as the Federal Flag Code, contains rules for handling and displaying the U.S. flag. While the federal code contains no penalties for misusing the flag, states have their own flag codes and may impose penalties. The language of the federal code makes clear that the flag is a living symbol. </a:t>
            </a: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81900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Half Staff Notification's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endParaRPr lang="en-US" sz="1800" dirty="0">
              <a:solidFill>
                <a:schemeClr val="tx2">
                  <a:lumMod val="75000"/>
                </a:schemeClr>
              </a:solidFill>
            </a:endParaRPr>
          </a:p>
          <a:p>
            <a:pPr marL="0" indent="0">
              <a:buNone/>
            </a:pPr>
            <a:r>
              <a:rPr lang="en-US" sz="3600" dirty="0">
                <a:solidFill>
                  <a:schemeClr val="tx2">
                    <a:lumMod val="75000"/>
                  </a:schemeClr>
                </a:solidFill>
              </a:rPr>
              <a:t>					Email</a:t>
            </a:r>
          </a:p>
          <a:p>
            <a:pPr marL="0" indent="0">
              <a:buNone/>
            </a:pPr>
            <a:r>
              <a:rPr lang="en-US" sz="3600" dirty="0">
                <a:solidFill>
                  <a:schemeClr val="tx2">
                    <a:lumMod val="75000"/>
                  </a:schemeClr>
                </a:solidFill>
              </a:rPr>
              <a:t>							  							Starsandstripesdaily.org</a:t>
            </a:r>
          </a:p>
          <a:p>
            <a:pPr marL="0" indent="0">
              <a:buNone/>
            </a:pPr>
            <a:r>
              <a:rPr lang="en-US" sz="3600" dirty="0">
                <a:solidFill>
                  <a:schemeClr val="tx2">
                    <a:lumMod val="75000"/>
                  </a:schemeClr>
                </a:solidFill>
              </a:rPr>
              <a:t> </a:t>
            </a:r>
          </a:p>
          <a:p>
            <a:pPr marL="0" indent="0">
              <a:buNone/>
            </a:pPr>
            <a:r>
              <a:rPr lang="en-US" sz="3600" dirty="0">
                <a:solidFill>
                  <a:schemeClr val="tx2">
                    <a:lumMod val="75000"/>
                  </a:schemeClr>
                </a:solidFill>
              </a:rPr>
              <a:t>			Txt the word Flag to 534466</a:t>
            </a:r>
          </a:p>
          <a:p>
            <a:pPr marL="0" indent="0">
              <a:buNone/>
            </a:pPr>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63860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dirty="0"/>
              <a:t>				</a:t>
            </a:r>
            <a:r>
              <a:rPr lang="en-US" b="1" dirty="0">
                <a:solidFill>
                  <a:schemeClr val="accent1"/>
                </a:solidFill>
              </a:rPr>
              <a:t>Flag Flying order</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pic>
        <p:nvPicPr>
          <p:cNvPr id="2" name="Content Placeholder 1">
            <a:extLst>
              <a:ext uri="{FF2B5EF4-FFF2-40B4-BE49-F238E27FC236}">
                <a16:creationId xmlns:a16="http://schemas.microsoft.com/office/drawing/2014/main" id="{7144605E-503D-CC79-812F-4606DC8A4D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018" y="1825625"/>
            <a:ext cx="10099964" cy="4351338"/>
          </a:xfrm>
          <a:prstGeom prst="rect">
            <a:avLst/>
          </a:prstGeom>
        </p:spPr>
      </p:pic>
    </p:spTree>
    <p:extLst>
      <p:ext uri="{BB962C8B-B14F-4D97-AF65-F5344CB8AC3E}">
        <p14:creationId xmlns:p14="http://schemas.microsoft.com/office/powerpoint/2010/main" val="395697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Answers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pPr algn="l">
              <a:buFont typeface="Arial" panose="020B0604020202020204" pitchFamily="34" charset="0"/>
              <a:buChar char="•"/>
            </a:pPr>
            <a:endParaRPr lang="en-US" sz="1200" dirty="0">
              <a:solidFill>
                <a:srgbClr val="001D35"/>
              </a:solidFill>
              <a:latin typeface="Google Sans"/>
            </a:endParaRPr>
          </a:p>
          <a:p>
            <a:pPr algn="l"/>
            <a:r>
              <a:rPr lang="en-US" sz="1600" b="1" i="0" dirty="0">
                <a:solidFill>
                  <a:srgbClr val="000000"/>
                </a:solidFill>
                <a:effectLst/>
                <a:latin typeface="+mj-lt"/>
              </a:rPr>
              <a:t>Public Law No: 116-67 (11/07/2019) </a:t>
            </a:r>
            <a:r>
              <a:rPr lang="en-US" sz="1600" b="1" i="0" dirty="0">
                <a:solidFill>
                  <a:srgbClr val="333333"/>
                </a:solidFill>
                <a:effectLst/>
                <a:latin typeface="+mj-lt"/>
              </a:rPr>
              <a:t>National POW/MIA Flag Act</a:t>
            </a:r>
            <a:endParaRPr lang="en-US" sz="1600" b="0" i="0" dirty="0">
              <a:solidFill>
                <a:srgbClr val="333333"/>
              </a:solidFill>
              <a:effectLst/>
              <a:latin typeface="+mj-lt"/>
            </a:endParaRPr>
          </a:p>
          <a:p>
            <a:pPr algn="l"/>
            <a:r>
              <a:rPr lang="en-US" sz="1600" b="0" i="0" dirty="0">
                <a:solidFill>
                  <a:srgbClr val="333333"/>
                </a:solidFill>
                <a:effectLst/>
                <a:latin typeface="+mj-lt"/>
              </a:rPr>
              <a:t>The bill changes the days on which the POW/MIA flag is required to be displayed at specified locations to all days on which the U.S. flag is displayed. (Current law requires the POW/MIA flag to be displayed only on Armed Forces Day, Memorial Day, Flag Day, Independence Day, National POW/MIA Recognition Day, and Veterans Day.)</a:t>
            </a:r>
          </a:p>
          <a:p>
            <a:pPr algn="l"/>
            <a:endParaRPr lang="en-US" sz="1600" b="0" i="0" dirty="0">
              <a:solidFill>
                <a:srgbClr val="333333"/>
              </a:solidFill>
              <a:effectLst/>
              <a:latin typeface="+mj-lt"/>
            </a:endParaRPr>
          </a:p>
          <a:p>
            <a:pPr fontAlgn="ctr"/>
            <a:r>
              <a:rPr lang="en-US" sz="1600" dirty="0">
                <a:solidFill>
                  <a:srgbClr val="001D35"/>
                </a:solidFill>
                <a:latin typeface="+mj-lt"/>
              </a:rPr>
              <a:t>The order in which the POW/MIA flag is displayed depends on the number of flagpoles and the flags being flown with it: </a:t>
            </a:r>
          </a:p>
          <a:p>
            <a:r>
              <a:rPr lang="en-US" sz="1600" b="1" dirty="0">
                <a:solidFill>
                  <a:srgbClr val="001D35"/>
                </a:solidFill>
                <a:latin typeface="+mj-lt"/>
              </a:rPr>
              <a:t>Single flagpole- </a:t>
            </a:r>
            <a:r>
              <a:rPr lang="en-US" sz="1600" dirty="0">
                <a:solidFill>
                  <a:srgbClr val="001D35"/>
                </a:solidFill>
                <a:latin typeface="+mj-lt"/>
              </a:rPr>
              <a:t>The POW/MIA flag is flown directly below the US flag, and is no larger than the US flag </a:t>
            </a:r>
          </a:p>
          <a:p>
            <a:r>
              <a:rPr lang="en-US" sz="1600" b="1" dirty="0">
                <a:solidFill>
                  <a:srgbClr val="001D35"/>
                </a:solidFill>
                <a:latin typeface="+mj-lt"/>
              </a:rPr>
              <a:t>Two flagpoles-</a:t>
            </a:r>
            <a:r>
              <a:rPr lang="en-US" sz="1600" dirty="0">
                <a:solidFill>
                  <a:srgbClr val="001D35"/>
                </a:solidFill>
                <a:latin typeface="+mj-lt"/>
              </a:rPr>
              <a:t>The POW/MIA flag is flown under the US flag, and the state flag is flown on the other pole </a:t>
            </a:r>
          </a:p>
          <a:p>
            <a:r>
              <a:rPr lang="en-US" sz="1600" b="1" dirty="0">
                <a:solidFill>
                  <a:srgbClr val="001D35"/>
                </a:solidFill>
                <a:latin typeface="+mj-lt"/>
              </a:rPr>
              <a:t>Three flagpoles-</a:t>
            </a:r>
            <a:r>
              <a:rPr lang="en-US" sz="1600" dirty="0">
                <a:solidFill>
                  <a:srgbClr val="001D35"/>
                </a:solidFill>
                <a:latin typeface="+mj-lt"/>
              </a:rPr>
              <a:t>The US flag is flown on the right pole, the POW/MIA flag is flown on the middle pole, and the state flag is flown on the left pole</a:t>
            </a:r>
          </a:p>
          <a:p>
            <a:pPr algn="l">
              <a:buFont typeface="Arial" panose="020B0604020202020204" pitchFamily="34" charset="0"/>
              <a:buChar char="•"/>
            </a:pPr>
            <a:endParaRPr lang="en-US" sz="1600" b="0" i="0" dirty="0">
              <a:solidFill>
                <a:srgbClr val="001D35"/>
              </a:solidFill>
              <a:effectLst/>
              <a:latin typeface="+mj-lt"/>
            </a:endParaRPr>
          </a:p>
          <a:p>
            <a:pPr algn="l">
              <a:buFont typeface="Arial" panose="020B0604020202020204" pitchFamily="34" charset="0"/>
              <a:buChar char="•"/>
            </a:pPr>
            <a:r>
              <a:rPr lang="en-US" sz="1600" b="0" i="0" dirty="0">
                <a:solidFill>
                  <a:srgbClr val="000000"/>
                </a:solidFill>
                <a:effectLst/>
                <a:latin typeface="+mj-lt"/>
              </a:rPr>
              <a:t>During war, the Coast Guard flag flies between the Navy and the Air Force, matching the date of origin or birthday rule. </a:t>
            </a:r>
            <a:endParaRPr lang="en-US" sz="1600" b="0" i="0" dirty="0">
              <a:solidFill>
                <a:srgbClr val="001D35"/>
              </a:solidFill>
              <a:effectLst/>
              <a:latin typeface="+mj-lt"/>
            </a:endParaRP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Sgt-at-Arms, Color Guard, and Honor Guard Training</a:t>
            </a:r>
          </a:p>
        </p:txBody>
      </p:sp>
    </p:spTree>
    <p:extLst>
      <p:ext uri="{BB962C8B-B14F-4D97-AF65-F5344CB8AC3E}">
        <p14:creationId xmlns:p14="http://schemas.microsoft.com/office/powerpoint/2010/main" val="3728521116"/>
      </p:ext>
    </p:extLst>
  </p:cSld>
  <p:clrMapOvr>
    <a:masterClrMapping/>
  </p:clrMapOvr>
</p:sld>
</file>

<file path=ppt/theme/theme1.xml><?xml version="1.0" encoding="utf-8"?>
<a:theme xmlns:a="http://schemas.openxmlformats.org/drawingml/2006/main" name="Office Theme">
  <a:themeElements>
    <a:clrScheme name="FAL">
      <a:dk1>
        <a:srgbClr val="262626"/>
      </a:dk1>
      <a:lt1>
        <a:srgbClr val="FFFFFF"/>
      </a:lt1>
      <a:dk2>
        <a:srgbClr val="3A3A3A"/>
      </a:dk2>
      <a:lt2>
        <a:srgbClr val="E8E8E8"/>
      </a:lt2>
      <a:accent1>
        <a:srgbClr val="1B3D6D"/>
      </a:accent1>
      <a:accent2>
        <a:srgbClr val="D72131"/>
      </a:accent2>
      <a:accent3>
        <a:srgbClr val="2A5FAC"/>
      </a:accent3>
      <a:accent4>
        <a:srgbClr val="6896DA"/>
      </a:accent4>
      <a:accent5>
        <a:srgbClr val="8C1621"/>
      </a:accent5>
      <a:accent6>
        <a:srgbClr val="E55563"/>
      </a:accent6>
      <a:hlink>
        <a:srgbClr val="1B3D6D"/>
      </a:hlink>
      <a:folHlink>
        <a:srgbClr val="8C1621"/>
      </a:folHlink>
    </a:clrScheme>
    <a:fontScheme name="FAL">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522</TotalTime>
  <Words>3266</Words>
  <Application>Microsoft Office PowerPoint</Application>
  <PresentationFormat>Widescreen</PresentationFormat>
  <Paragraphs>257</Paragraphs>
  <Slides>33</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Arial</vt:lpstr>
      <vt:lpstr>Arial</vt:lpstr>
      <vt:lpstr>Calibri</vt:lpstr>
      <vt:lpstr>Cambria</vt:lpstr>
      <vt:lpstr>Google Sans</vt:lpstr>
      <vt:lpstr>Times New Roman</vt:lpstr>
      <vt:lpstr>Office Theme</vt:lpstr>
      <vt:lpstr>PowerPoint Presentation</vt:lpstr>
      <vt:lpstr>  SGT-AT ARMS resources</vt:lpstr>
      <vt:lpstr>                          Officers Guide</vt:lpstr>
      <vt:lpstr>AMERICAN LEGION DEPARTMENT OF FLORIDA SGT-AT-ARMS  PROTOCOL MANUAL</vt:lpstr>
      <vt:lpstr> Flag Code Title 4 U.S.C 5 code  Chap 1 </vt:lpstr>
      <vt:lpstr> Guidelines for Displaying the flag</vt:lpstr>
      <vt:lpstr>        Half Staff Notification's</vt:lpstr>
      <vt:lpstr>    Flag Flying order</vt:lpstr>
      <vt:lpstr>                                 Answers</vt:lpstr>
      <vt:lpstr>   Things to remember</vt:lpstr>
      <vt:lpstr>  2025 CHANGE TO FLAG CODE</vt:lpstr>
      <vt:lpstr>   Helpful reference</vt:lpstr>
      <vt:lpstr>   Prior to your meeting</vt:lpstr>
      <vt:lpstr>Make a Guest check list for legion officers</vt:lpstr>
      <vt:lpstr>  Guest introductions for meetings</vt:lpstr>
      <vt:lpstr>  Guest introductions for meetings</vt:lpstr>
      <vt:lpstr>    Guest Protocol</vt:lpstr>
      <vt:lpstr>    POW/MIA</vt:lpstr>
      <vt:lpstr>                  Welcoming Committee </vt:lpstr>
      <vt:lpstr>                 Welcoming Committee </vt:lpstr>
      <vt:lpstr>       You Can Help </vt:lpstr>
      <vt:lpstr>   Honor/Color Guard</vt:lpstr>
      <vt:lpstr>   Honor/Color Guard</vt:lpstr>
      <vt:lpstr>   Honor/Color Guard</vt:lpstr>
      <vt:lpstr>   Honor/Color Guard</vt:lpstr>
      <vt:lpstr>  UNIFORM AND EQUIPMENT </vt:lpstr>
      <vt:lpstr>                      POST AND RETRIEVE </vt:lpstr>
      <vt:lpstr>                      POSTING (ADVANCING) COLORS </vt:lpstr>
      <vt:lpstr>                      POSTING (ADVANCING) COLORS </vt:lpstr>
      <vt:lpstr>                      POSTING (ADVANCING) COLORS </vt:lpstr>
      <vt:lpstr>                      RETRIEVING COLORS </vt:lpstr>
      <vt:lpstr>   Honor/Color Guard</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Kolze</dc:creator>
  <cp:lastModifiedBy>Zahra Nathoo</cp:lastModifiedBy>
  <cp:revision>17</cp:revision>
  <cp:lastPrinted>2025-06-05T14:49:08Z</cp:lastPrinted>
  <dcterms:created xsi:type="dcterms:W3CDTF">2024-08-19T13:25:53Z</dcterms:created>
  <dcterms:modified xsi:type="dcterms:W3CDTF">2025-06-05T16:08:56Z</dcterms:modified>
</cp:coreProperties>
</file>