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6" r:id="rId4"/>
    <p:sldId id="259" r:id="rId5"/>
    <p:sldId id="260" r:id="rId6"/>
    <p:sldId id="268" r:id="rId7"/>
    <p:sldId id="273" r:id="rId8"/>
    <p:sldId id="261" r:id="rId9"/>
    <p:sldId id="262" r:id="rId10"/>
    <p:sldId id="265" r:id="rId11"/>
    <p:sldId id="272" r:id="rId12"/>
    <p:sldId id="269" r:id="rId13"/>
    <p:sldId id="277"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D6D"/>
    <a:srgbClr val="D72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1DFB7-893B-4416-B278-A94AE8917D2F}" type="datetimeFigureOut">
              <a:rPr lang="en-US" smtClean="0"/>
              <a:t>6/5/2025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FA1175-A615-4D41-AFF9-981BD354EF5C}" type="slidenum">
              <a:rPr lang="en-US" smtClean="0"/>
              <a:t>‹#›</a:t>
            </a:fld>
            <a:endParaRPr lang="en-US"/>
          </a:p>
        </p:txBody>
      </p:sp>
    </p:spTree>
    <p:extLst>
      <p:ext uri="{BB962C8B-B14F-4D97-AF65-F5344CB8AC3E}">
        <p14:creationId xmlns:p14="http://schemas.microsoft.com/office/powerpoint/2010/main" val="418929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1175-A615-4D41-AFF9-981BD354EF5C}" type="slidenum">
              <a:rPr lang="en-US" smtClean="0"/>
              <a:t>1</a:t>
            </a:fld>
            <a:endParaRPr lang="en-US"/>
          </a:p>
        </p:txBody>
      </p:sp>
    </p:spTree>
    <p:extLst>
      <p:ext uri="{BB962C8B-B14F-4D97-AF65-F5344CB8AC3E}">
        <p14:creationId xmlns:p14="http://schemas.microsoft.com/office/powerpoint/2010/main" val="2648484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5"/>
          </p:nvPr>
        </p:nvSpPr>
        <p:spPr/>
        <p:txBody>
          <a:bodyPr/>
          <a:lstStyle/>
          <a:p>
            <a:fld id="{25FA1175-A615-4D41-AFF9-981BD354EF5C}" type="slidenum">
              <a:rPr lang="en-US" smtClean="0"/>
              <a:t>3</a:t>
            </a:fld>
            <a:endParaRPr lang="en-US"/>
          </a:p>
        </p:txBody>
      </p:sp>
    </p:spTree>
    <p:extLst>
      <p:ext uri="{BB962C8B-B14F-4D97-AF65-F5344CB8AC3E}">
        <p14:creationId xmlns:p14="http://schemas.microsoft.com/office/powerpoint/2010/main" val="11876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4E50-221B-A684-2EDB-3E2BA695E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A03BD9-C29A-5514-B874-B6F0C4681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B48B65-9F25-448B-3B74-9BE9C1F5B5C5}"/>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5" name="Footer Placeholder 4">
            <a:extLst>
              <a:ext uri="{FF2B5EF4-FFF2-40B4-BE49-F238E27FC236}">
                <a16:creationId xmlns:a16="http://schemas.microsoft.com/office/drawing/2014/main" id="{22DB1A73-969F-E53B-955B-ACA3F47EE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44DAB-BB18-76CF-5946-E1E4517CF9AF}"/>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91302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CDC68-A246-40A5-FBC5-C285FEE916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4CF4A8-7FBC-78F9-ECED-348996929F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9DD5A-BA3E-17ED-A33F-3968BFD2B461}"/>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5" name="Footer Placeholder 4">
            <a:extLst>
              <a:ext uri="{FF2B5EF4-FFF2-40B4-BE49-F238E27FC236}">
                <a16:creationId xmlns:a16="http://schemas.microsoft.com/office/drawing/2014/main" id="{6F0AD170-52EB-631B-797A-C54F638AE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21FBB-C4FF-4866-4102-5FE959CE549B}"/>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54222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F72D36-9A88-17B6-C2BF-B95F7790B8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BF03E7-9C63-5B1F-A869-AF40F67512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1A217-A8AA-DDFF-261F-F03E9709C3E4}"/>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5" name="Footer Placeholder 4">
            <a:extLst>
              <a:ext uri="{FF2B5EF4-FFF2-40B4-BE49-F238E27FC236}">
                <a16:creationId xmlns:a16="http://schemas.microsoft.com/office/drawing/2014/main" id="{D5B3B4DB-2D4A-FAC5-FCA4-29006B684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2570B-D225-5BA9-4C6D-39B7EDB07F9F}"/>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87380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FD56-1680-FDC0-9888-A99F2E5EB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03449-48C4-9BC8-C64A-0860AF5895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F606D-454B-E492-718C-3C1DF4F36065}"/>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5" name="Footer Placeholder 4">
            <a:extLst>
              <a:ext uri="{FF2B5EF4-FFF2-40B4-BE49-F238E27FC236}">
                <a16:creationId xmlns:a16="http://schemas.microsoft.com/office/drawing/2014/main" id="{0DA2385C-0A32-EBC4-F6F6-A99EE6A2A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38BCF-9545-5026-49E1-8E9BA02548B8}"/>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139496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D0DE-38FD-933F-1419-DF634F1A33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2C5CE2-C795-35AA-A48F-29F481E824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C5C50-0173-1433-BE97-5A702A3DE5CE}"/>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5" name="Footer Placeholder 4">
            <a:extLst>
              <a:ext uri="{FF2B5EF4-FFF2-40B4-BE49-F238E27FC236}">
                <a16:creationId xmlns:a16="http://schemas.microsoft.com/office/drawing/2014/main" id="{C97FFB80-7911-64D5-D56C-11B3332D8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B3E94-8494-49C8-01A6-0085AC7DF2D8}"/>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04623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D6E0-3A88-CA81-4541-CFAAA0ED5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789FAA-85CA-A7D0-7089-F8082D53E2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40C698-101C-971E-6780-950DA6C955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1FD530-9804-15F2-C26D-914188FE7EB7}"/>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6" name="Footer Placeholder 5">
            <a:extLst>
              <a:ext uri="{FF2B5EF4-FFF2-40B4-BE49-F238E27FC236}">
                <a16:creationId xmlns:a16="http://schemas.microsoft.com/office/drawing/2014/main" id="{101CF3D8-BE80-2C09-67B3-114030F41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BCF17-1734-D2EA-C915-05CFAAD08AD6}"/>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26283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5AAB-97B2-3401-413A-CEDA7AE5E0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E182AF-BC25-E592-9EDA-ABCEA0F35D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997B3A-EA99-FE05-3F33-1A8BED0CCD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181B57-BFB3-3599-E148-7FF7190305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220A0-5934-293C-5005-14FABFC52A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C62C2-2A8E-F23D-9232-2CD42BEB23BF}"/>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8" name="Footer Placeholder 7">
            <a:extLst>
              <a:ext uri="{FF2B5EF4-FFF2-40B4-BE49-F238E27FC236}">
                <a16:creationId xmlns:a16="http://schemas.microsoft.com/office/drawing/2014/main" id="{84343C44-D7E0-DAC3-CDF8-EA6521741A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ACCA17-3C63-CF28-F29C-AB46117ADA75}"/>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56942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182C-8BEF-64DD-AE91-DD80C4461B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785934-22E1-1E03-2E2C-5592195BB67C}"/>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4" name="Footer Placeholder 3">
            <a:extLst>
              <a:ext uri="{FF2B5EF4-FFF2-40B4-BE49-F238E27FC236}">
                <a16:creationId xmlns:a16="http://schemas.microsoft.com/office/drawing/2014/main" id="{C6AAFA8C-B300-A857-9535-C1F6C8FB47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844A8E-8FC3-753F-8E45-A11CBD733755}"/>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00573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A5200-27C9-40B9-4E70-80E726ABC035}"/>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3" name="Footer Placeholder 2">
            <a:extLst>
              <a:ext uri="{FF2B5EF4-FFF2-40B4-BE49-F238E27FC236}">
                <a16:creationId xmlns:a16="http://schemas.microsoft.com/office/drawing/2014/main" id="{90C403D7-C957-5EE8-7F19-148A3221AF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E6444D-DF62-AC33-A9D6-331E211F6BA1}"/>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97312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F532-CDAC-1AA4-7DB0-B8B7B8C6E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15F928-33AF-1A12-827C-90F28BAF0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C4C03E-4694-2BE6-D97E-C8EB8671F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D2DB9-1E81-10B5-2752-D0D0D157B384}"/>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6" name="Footer Placeholder 5">
            <a:extLst>
              <a:ext uri="{FF2B5EF4-FFF2-40B4-BE49-F238E27FC236}">
                <a16:creationId xmlns:a16="http://schemas.microsoft.com/office/drawing/2014/main" id="{1C19B951-A593-7FF6-7802-D8C7CBB3A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A8D98-3F46-C974-FEE7-9A9DA2A9F40B}"/>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11589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343B6-381F-013E-50E7-ACAE975F4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970350-2793-EF86-3AFD-48D44FE33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FF0576-3DDA-E8B1-71FD-D27C94C48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870045-C628-95E4-9B63-9CBDA08E9B31}"/>
              </a:ext>
            </a:extLst>
          </p:cNvPr>
          <p:cNvSpPr>
            <a:spLocks noGrp="1"/>
          </p:cNvSpPr>
          <p:nvPr>
            <p:ph type="dt" sz="half" idx="10"/>
          </p:nvPr>
        </p:nvSpPr>
        <p:spPr/>
        <p:txBody>
          <a:bodyPr/>
          <a:lstStyle/>
          <a:p>
            <a:fld id="{96788B9D-8A5D-48CA-9255-A5D6B9E68861}" type="datetimeFigureOut">
              <a:rPr lang="en-US" smtClean="0"/>
              <a:t>6/5/2025</a:t>
            </a:fld>
            <a:endParaRPr lang="en-US"/>
          </a:p>
        </p:txBody>
      </p:sp>
      <p:sp>
        <p:nvSpPr>
          <p:cNvPr id="6" name="Footer Placeholder 5">
            <a:extLst>
              <a:ext uri="{FF2B5EF4-FFF2-40B4-BE49-F238E27FC236}">
                <a16:creationId xmlns:a16="http://schemas.microsoft.com/office/drawing/2014/main" id="{565D6BBD-8F95-FE9D-602B-4E6FBAA37E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9BC3C-8EFB-2B9C-C9C8-A77336454FD6}"/>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81211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FD978-C54F-2CCC-9EDD-BE2012279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47FFF5-9E98-E138-8C0B-E874D96BA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6395E-5D30-6DA1-AB8D-C2656D1277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788B9D-8A5D-48CA-9255-A5D6B9E68861}" type="datetimeFigureOut">
              <a:rPr lang="en-US" smtClean="0"/>
              <a:t>6/5/2025</a:t>
            </a:fld>
            <a:endParaRPr lang="en-US"/>
          </a:p>
        </p:txBody>
      </p:sp>
      <p:sp>
        <p:nvSpPr>
          <p:cNvPr id="5" name="Footer Placeholder 4">
            <a:extLst>
              <a:ext uri="{FF2B5EF4-FFF2-40B4-BE49-F238E27FC236}">
                <a16:creationId xmlns:a16="http://schemas.microsoft.com/office/drawing/2014/main" id="{B6B83D85-5B89-14D7-8751-658B74E1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ABF765-3095-467A-2CF5-E1A89C6538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050CA4-9E91-4176-A207-6E02534EF798}" type="slidenum">
              <a:rPr lang="en-US" smtClean="0"/>
              <a:t>‹#›</a:t>
            </a:fld>
            <a:endParaRPr lang="en-US"/>
          </a:p>
        </p:txBody>
      </p:sp>
    </p:spTree>
    <p:extLst>
      <p:ext uri="{BB962C8B-B14F-4D97-AF65-F5344CB8AC3E}">
        <p14:creationId xmlns:p14="http://schemas.microsoft.com/office/powerpoint/2010/main" val="3586017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188D75-8B81-7AD5-EB29-EC0C5C3822AA}"/>
              </a:ext>
            </a:extLst>
          </p:cNvPr>
          <p:cNvSpPr txBox="1"/>
          <p:nvPr/>
        </p:nvSpPr>
        <p:spPr>
          <a:xfrm>
            <a:off x="7638473" y="1838390"/>
            <a:ext cx="4276436" cy="1332031"/>
          </a:xfrm>
          <a:prstGeom prst="rect">
            <a:avLst/>
          </a:prstGeom>
          <a:noFill/>
        </p:spPr>
        <p:txBody>
          <a:bodyPr wrap="square" rtlCol="0">
            <a:spAutoFit/>
          </a:bodyPr>
          <a:lstStyle/>
          <a:p>
            <a:pPr>
              <a:lnSpc>
                <a:spcPts val="4800"/>
              </a:lnSpc>
            </a:pPr>
            <a:r>
              <a:rPr lang="en-US" sz="4800" b="1" dirty="0">
                <a:solidFill>
                  <a:schemeClr val="bg1"/>
                </a:solidFill>
                <a:latin typeface="+mj-lt"/>
              </a:rPr>
              <a:t>Judge Advocate</a:t>
            </a:r>
          </a:p>
          <a:p>
            <a:pPr>
              <a:lnSpc>
                <a:spcPts val="4800"/>
              </a:lnSpc>
            </a:pPr>
            <a:r>
              <a:rPr lang="en-US" sz="4800" b="1" dirty="0">
                <a:solidFill>
                  <a:schemeClr val="bg1"/>
                </a:solidFill>
                <a:latin typeface="+mj-lt"/>
              </a:rPr>
              <a:t>Training</a:t>
            </a:r>
          </a:p>
        </p:txBody>
      </p:sp>
      <p:sp>
        <p:nvSpPr>
          <p:cNvPr id="5" name="TextBox 4">
            <a:extLst>
              <a:ext uri="{FF2B5EF4-FFF2-40B4-BE49-F238E27FC236}">
                <a16:creationId xmlns:a16="http://schemas.microsoft.com/office/drawing/2014/main" id="{BBE84E9E-49D5-6330-3872-2FDEE8A1B088}"/>
              </a:ext>
            </a:extLst>
          </p:cNvPr>
          <p:cNvSpPr txBox="1"/>
          <p:nvPr/>
        </p:nvSpPr>
        <p:spPr>
          <a:xfrm>
            <a:off x="7573818" y="3401253"/>
            <a:ext cx="4618182" cy="830997"/>
          </a:xfrm>
          <a:prstGeom prst="rect">
            <a:avLst/>
          </a:prstGeom>
          <a:noFill/>
        </p:spPr>
        <p:txBody>
          <a:bodyPr wrap="square" rtlCol="0">
            <a:spAutoFit/>
          </a:bodyPr>
          <a:lstStyle/>
          <a:p>
            <a:r>
              <a:rPr lang="en-US" sz="1600" dirty="0">
                <a:solidFill>
                  <a:schemeClr val="bg1"/>
                </a:solidFill>
              </a:rPr>
              <a:t>Instructors: </a:t>
            </a:r>
          </a:p>
          <a:p>
            <a:r>
              <a:rPr lang="en-US" sz="1600" dirty="0">
                <a:solidFill>
                  <a:schemeClr val="bg1"/>
                </a:solidFill>
              </a:rPr>
              <a:t>Judge Advocate David Pleasanton, Esq. </a:t>
            </a:r>
          </a:p>
          <a:p>
            <a:r>
              <a:rPr lang="en-US" sz="1600" dirty="0">
                <a:solidFill>
                  <a:schemeClr val="bg1"/>
                </a:solidFill>
              </a:rPr>
              <a:t>Assistant Judge Advocate Curtis McNeil, Esq.</a:t>
            </a:r>
          </a:p>
        </p:txBody>
      </p:sp>
      <p:sp>
        <p:nvSpPr>
          <p:cNvPr id="6" name="TextBox 5">
            <a:extLst>
              <a:ext uri="{FF2B5EF4-FFF2-40B4-BE49-F238E27FC236}">
                <a16:creationId xmlns:a16="http://schemas.microsoft.com/office/drawing/2014/main" id="{E2B49EAB-F31E-AFCA-EE00-E6CDADA87C52}"/>
              </a:ext>
            </a:extLst>
          </p:cNvPr>
          <p:cNvSpPr txBox="1"/>
          <p:nvPr/>
        </p:nvSpPr>
        <p:spPr>
          <a:xfrm>
            <a:off x="341745" y="4727507"/>
            <a:ext cx="6206836" cy="461665"/>
          </a:xfrm>
          <a:prstGeom prst="rect">
            <a:avLst/>
          </a:prstGeom>
          <a:noFill/>
        </p:spPr>
        <p:txBody>
          <a:bodyPr wrap="square" rtlCol="0">
            <a:spAutoFit/>
          </a:bodyPr>
          <a:lstStyle/>
          <a:p>
            <a:r>
              <a:rPr lang="en-US" sz="2400" cap="all" dirty="0">
                <a:solidFill>
                  <a:srgbClr val="1B3D6D"/>
                </a:solidFill>
              </a:rPr>
              <a:t>2025 Department of Florida</a:t>
            </a:r>
          </a:p>
        </p:txBody>
      </p:sp>
      <p:sp>
        <p:nvSpPr>
          <p:cNvPr id="7" name="TextBox 6">
            <a:extLst>
              <a:ext uri="{FF2B5EF4-FFF2-40B4-BE49-F238E27FC236}">
                <a16:creationId xmlns:a16="http://schemas.microsoft.com/office/drawing/2014/main" id="{358D9EA5-15F5-2A6D-D753-DD1572E5A6BC}"/>
              </a:ext>
            </a:extLst>
          </p:cNvPr>
          <p:cNvSpPr txBox="1"/>
          <p:nvPr/>
        </p:nvSpPr>
        <p:spPr>
          <a:xfrm>
            <a:off x="341745" y="4958339"/>
            <a:ext cx="11508509" cy="923330"/>
          </a:xfrm>
          <a:prstGeom prst="rect">
            <a:avLst/>
          </a:prstGeom>
          <a:noFill/>
        </p:spPr>
        <p:txBody>
          <a:bodyPr wrap="square" rtlCol="0">
            <a:spAutoFit/>
          </a:bodyPr>
          <a:lstStyle/>
          <a:p>
            <a:r>
              <a:rPr lang="en-US" sz="5400" b="1" cap="all" dirty="0"/>
              <a:t>Department Convention</a:t>
            </a:r>
          </a:p>
        </p:txBody>
      </p:sp>
      <p:sp>
        <p:nvSpPr>
          <p:cNvPr id="9" name="TextBox 8">
            <a:extLst>
              <a:ext uri="{FF2B5EF4-FFF2-40B4-BE49-F238E27FC236}">
                <a16:creationId xmlns:a16="http://schemas.microsoft.com/office/drawing/2014/main" id="{82A595B4-EF9F-1795-E757-40AFFA4F447D}"/>
              </a:ext>
            </a:extLst>
          </p:cNvPr>
          <p:cNvSpPr txBox="1"/>
          <p:nvPr/>
        </p:nvSpPr>
        <p:spPr>
          <a:xfrm>
            <a:off x="10002982" y="6228438"/>
            <a:ext cx="1911927" cy="307777"/>
          </a:xfrm>
          <a:prstGeom prst="rect">
            <a:avLst/>
          </a:prstGeom>
          <a:noFill/>
        </p:spPr>
        <p:txBody>
          <a:bodyPr wrap="square" rtlCol="0">
            <a:spAutoFit/>
          </a:bodyPr>
          <a:lstStyle/>
          <a:p>
            <a:pPr algn="r"/>
            <a:r>
              <a:rPr lang="en-US" sz="1400" dirty="0">
                <a:solidFill>
                  <a:srgbClr val="1B3D6D"/>
                </a:solidFill>
              </a:rPr>
              <a:t>www.floridalegion.org</a:t>
            </a:r>
          </a:p>
        </p:txBody>
      </p:sp>
      <p:pic>
        <p:nvPicPr>
          <p:cNvPr id="2" name="Picture 1">
            <a:extLst>
              <a:ext uri="{FF2B5EF4-FFF2-40B4-BE49-F238E27FC236}">
                <a16:creationId xmlns:a16="http://schemas.microsoft.com/office/drawing/2014/main" id="{9D304170-AC0B-3006-1B73-99156C08010B}"/>
              </a:ext>
            </a:extLst>
          </p:cNvPr>
          <p:cNvPicPr>
            <a:picLocks noChangeAspect="1"/>
          </p:cNvPicPr>
          <p:nvPr/>
        </p:nvPicPr>
        <p:blipFill>
          <a:blip r:embed="rId4">
            <a:extLst>
              <a:ext uri="{28A0092B-C50C-407E-A947-70E740481C1C}">
                <a14:useLocalDpi xmlns:a14="http://schemas.microsoft.com/office/drawing/2010/main" val="0"/>
              </a:ext>
            </a:extLst>
          </a:blip>
          <a:srcRect t="73" b="73"/>
          <a:stretch/>
        </p:blipFill>
        <p:spPr>
          <a:xfrm>
            <a:off x="1" y="1527048"/>
            <a:ext cx="7278624" cy="3061369"/>
          </a:xfrm>
          <a:prstGeom prst="rect">
            <a:avLst/>
          </a:prstGeom>
        </p:spPr>
      </p:pic>
    </p:spTree>
    <p:extLst>
      <p:ext uri="{BB962C8B-B14F-4D97-AF65-F5344CB8AC3E}">
        <p14:creationId xmlns:p14="http://schemas.microsoft.com/office/powerpoint/2010/main" val="740565921"/>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Victim Statement</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JUDGE ADVOCATE TRAINING</a:t>
            </a:r>
          </a:p>
        </p:txBody>
      </p:sp>
      <p:sp>
        <p:nvSpPr>
          <p:cNvPr id="3" name="Content Placeholder 2">
            <a:extLst>
              <a:ext uri="{FF2B5EF4-FFF2-40B4-BE49-F238E27FC236}">
                <a16:creationId xmlns:a16="http://schemas.microsoft.com/office/drawing/2014/main" id="{6854B615-6A8A-2081-C882-1154169D2EC2}"/>
              </a:ext>
            </a:extLst>
          </p:cNvPr>
          <p:cNvSpPr>
            <a:spLocks noGrp="1"/>
          </p:cNvSpPr>
          <p:nvPr>
            <p:ph idx="1"/>
          </p:nvPr>
        </p:nvSpPr>
        <p:spPr>
          <a:xfrm>
            <a:off x="838200" y="1825625"/>
            <a:ext cx="11021840" cy="4351338"/>
          </a:xfrm>
        </p:spPr>
        <p:txBody>
          <a:bodyPr>
            <a:normAutofit lnSpcReduction="10000"/>
          </a:bodyPr>
          <a:lstStyle/>
          <a:p>
            <a:pPr marL="0" marR="0">
              <a:lnSpc>
                <a:spcPct val="115000"/>
              </a:lnSpc>
              <a:spcBef>
                <a:spcPts val="0"/>
              </a:spcBef>
              <a:spcAft>
                <a:spcPts val="600"/>
              </a:spcAft>
            </a:pPr>
            <a:r>
              <a:rPr lang="en-US" sz="2800" u="sng" kern="100" dirty="0">
                <a:effectLst/>
                <a:ea typeface="Aptos" panose="020B0004020202020204" pitchFamily="34" charset="0"/>
                <a:cs typeface="Times New Roman" panose="02020603050405020304" pitchFamily="18" charset="0"/>
              </a:rPr>
              <a:t>Bob Butthead</a:t>
            </a:r>
            <a:r>
              <a:rPr lang="en-US" sz="2800" kern="100" dirty="0">
                <a:effectLst/>
                <a:ea typeface="Aptos" panose="020B0004020202020204" pitchFamily="34" charset="0"/>
                <a:cs typeface="Times New Roman" panose="02020603050405020304" pitchFamily="18" charset="0"/>
              </a:rPr>
              <a:t> (Statement)</a:t>
            </a:r>
          </a:p>
          <a:p>
            <a:pPr marL="342900" marR="0" lvl="0" indent="-342900">
              <a:lnSpc>
                <a:spcPct val="115000"/>
              </a:lnSpc>
              <a:spcBef>
                <a:spcPts val="0"/>
              </a:spcBef>
              <a:spcAft>
                <a:spcPts val="600"/>
              </a:spcAft>
              <a:buFont typeface="+mj-lt"/>
              <a:buAutoNum type="arabicParenR"/>
            </a:pPr>
            <a:r>
              <a:rPr lang="en-US" sz="2800" kern="100" dirty="0">
                <a:effectLst/>
                <a:ea typeface="Aptos" panose="020B0004020202020204" pitchFamily="34" charset="0"/>
                <a:cs typeface="Times New Roman" panose="02020603050405020304" pitchFamily="18" charset="0"/>
              </a:rPr>
              <a:t>Member of Post ABC. </a:t>
            </a:r>
          </a:p>
          <a:p>
            <a:pPr marL="342900" marR="0" lvl="0" indent="-342900">
              <a:lnSpc>
                <a:spcPct val="115000"/>
              </a:lnSpc>
              <a:spcBef>
                <a:spcPts val="0"/>
              </a:spcBef>
              <a:spcAft>
                <a:spcPts val="600"/>
              </a:spcAft>
              <a:buFont typeface="+mj-lt"/>
              <a:buAutoNum type="arabicParenR"/>
            </a:pPr>
            <a:r>
              <a:rPr lang="en-US" sz="2800" kern="100" dirty="0">
                <a:effectLst/>
                <a:ea typeface="Aptos" panose="020B0004020202020204" pitchFamily="34" charset="0"/>
                <a:cs typeface="Times New Roman" panose="02020603050405020304" pitchFamily="18" charset="0"/>
              </a:rPr>
              <a:t>Injured leg while in active duty. </a:t>
            </a:r>
          </a:p>
          <a:p>
            <a:pPr marL="342900" marR="0" lvl="0" indent="-342900">
              <a:lnSpc>
                <a:spcPct val="115000"/>
              </a:lnSpc>
              <a:spcBef>
                <a:spcPts val="0"/>
              </a:spcBef>
              <a:spcAft>
                <a:spcPts val="600"/>
              </a:spcAft>
              <a:buFont typeface="+mj-lt"/>
              <a:buAutoNum type="arabicParenR"/>
            </a:pPr>
            <a:r>
              <a:rPr lang="en-US" sz="2800" kern="100" dirty="0">
                <a:effectLst/>
                <a:ea typeface="Aptos" panose="020B0004020202020204" pitchFamily="34" charset="0"/>
                <a:cs typeface="Times New Roman" panose="02020603050405020304" pitchFamily="18" charset="0"/>
              </a:rPr>
              <a:t>Can walk with the use of crutches or a walker. </a:t>
            </a:r>
          </a:p>
          <a:p>
            <a:pPr marL="342900" marR="0" lvl="0" indent="-342900">
              <a:lnSpc>
                <a:spcPct val="115000"/>
              </a:lnSpc>
              <a:spcBef>
                <a:spcPts val="0"/>
              </a:spcBef>
              <a:spcAft>
                <a:spcPts val="600"/>
              </a:spcAft>
              <a:buFont typeface="+mj-lt"/>
              <a:buAutoNum type="arabicParenR"/>
            </a:pPr>
            <a:r>
              <a:rPr lang="en-US" sz="2800" kern="100" dirty="0">
                <a:effectLst/>
                <a:ea typeface="Aptos" panose="020B0004020202020204" pitchFamily="34" charset="0"/>
                <a:cs typeface="Times New Roman" panose="02020603050405020304" pitchFamily="18" charset="0"/>
              </a:rPr>
              <a:t>Usually uses a wheelchair. </a:t>
            </a:r>
          </a:p>
          <a:p>
            <a:pPr marL="342900" marR="0" lvl="0" indent="-342900">
              <a:lnSpc>
                <a:spcPct val="115000"/>
              </a:lnSpc>
              <a:spcBef>
                <a:spcPts val="0"/>
              </a:spcBef>
              <a:spcAft>
                <a:spcPts val="600"/>
              </a:spcAft>
              <a:buFont typeface="+mj-lt"/>
              <a:buAutoNum type="arabicParenR"/>
            </a:pPr>
            <a:r>
              <a:rPr lang="en-US" sz="2800" kern="100" dirty="0">
                <a:effectLst/>
                <a:ea typeface="Aptos" panose="020B0004020202020204" pitchFamily="34" charset="0"/>
                <a:cs typeface="Times New Roman" panose="02020603050405020304" pitchFamily="18" charset="0"/>
              </a:rPr>
              <a:t>Arrived at Post ABC on June 8, 2024. </a:t>
            </a:r>
          </a:p>
          <a:p>
            <a:pPr marL="342900" marR="0" lvl="0" indent="-342900">
              <a:lnSpc>
                <a:spcPct val="115000"/>
              </a:lnSpc>
              <a:spcBef>
                <a:spcPts val="0"/>
              </a:spcBef>
              <a:spcAft>
                <a:spcPts val="600"/>
              </a:spcAft>
              <a:buFont typeface="+mj-lt"/>
              <a:buAutoNum type="arabicParenR"/>
            </a:pPr>
            <a:r>
              <a:rPr lang="en-US" sz="2800" kern="100" dirty="0">
                <a:effectLst/>
                <a:ea typeface="Aptos" panose="020B0004020202020204" pitchFamily="34" charset="0"/>
                <a:cs typeface="Times New Roman" panose="02020603050405020304" pitchFamily="18" charset="0"/>
              </a:rPr>
              <a:t>Drank Shirley Temple’s. </a:t>
            </a:r>
          </a:p>
          <a:p>
            <a:pPr marL="342900" marR="0" lvl="0" indent="-342900">
              <a:lnSpc>
                <a:spcPct val="115000"/>
              </a:lnSpc>
              <a:spcBef>
                <a:spcPts val="0"/>
              </a:spcBef>
              <a:spcAft>
                <a:spcPts val="600"/>
              </a:spcAft>
              <a:buFont typeface="+mj-lt"/>
              <a:buAutoNum type="arabicParenR"/>
            </a:pPr>
            <a:r>
              <a:rPr lang="en-US" sz="2800" kern="100" dirty="0">
                <a:effectLst/>
                <a:ea typeface="Aptos" panose="020B0004020202020204" pitchFamily="34" charset="0"/>
                <a:cs typeface="Times New Roman" panose="02020603050405020304" pitchFamily="18" charset="0"/>
              </a:rPr>
              <a:t>Other people at the bar teased him. </a:t>
            </a:r>
            <a:endParaRPr lang="en-US" dirty="0"/>
          </a:p>
        </p:txBody>
      </p:sp>
    </p:spTree>
    <p:extLst>
      <p:ext uri="{BB962C8B-B14F-4D97-AF65-F5344CB8AC3E}">
        <p14:creationId xmlns:p14="http://schemas.microsoft.com/office/powerpoint/2010/main" val="2338246030"/>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6"/>
            <a:ext cx="10515600" cy="1110590"/>
          </a:xfrm>
        </p:spPr>
        <p:txBody>
          <a:bodyPr/>
          <a:lstStyle/>
          <a:p>
            <a:r>
              <a:rPr lang="en-US" b="1" dirty="0">
                <a:solidFill>
                  <a:srgbClr val="1B3D6D"/>
                </a:solidFill>
              </a:rPr>
              <a:t>Victim Statement Continued</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JUDGE ADVOCATE TRAINING</a:t>
            </a:r>
          </a:p>
        </p:txBody>
      </p:sp>
      <p:sp>
        <p:nvSpPr>
          <p:cNvPr id="3" name="Content Placeholder 2">
            <a:extLst>
              <a:ext uri="{FF2B5EF4-FFF2-40B4-BE49-F238E27FC236}">
                <a16:creationId xmlns:a16="http://schemas.microsoft.com/office/drawing/2014/main" id="{D56D795B-7C63-EE81-5F84-71C29F3D7BEF}"/>
              </a:ext>
            </a:extLst>
          </p:cNvPr>
          <p:cNvSpPr>
            <a:spLocks noGrp="1"/>
          </p:cNvSpPr>
          <p:nvPr>
            <p:ph idx="1"/>
          </p:nvPr>
        </p:nvSpPr>
        <p:spPr>
          <a:xfrm>
            <a:off x="765047" y="1475716"/>
            <a:ext cx="11131205" cy="4705628"/>
          </a:xfrm>
        </p:spPr>
        <p:txBody>
          <a:bodyPr>
            <a:normAutofit fontScale="92500"/>
          </a:bodyPr>
          <a:lstStyle/>
          <a:p>
            <a:pPr marL="514350" marR="0" lvl="0" indent="-514350">
              <a:lnSpc>
                <a:spcPct val="115000"/>
              </a:lnSpc>
              <a:spcBef>
                <a:spcPts val="0"/>
              </a:spcBef>
              <a:spcAft>
                <a:spcPts val="600"/>
              </a:spcAft>
              <a:buFont typeface="+mj-lt"/>
              <a:buAutoNum type="arabicParenR" startAt="8"/>
            </a:pPr>
            <a:r>
              <a:rPr lang="en-US" sz="2400" kern="100" dirty="0">
                <a:effectLst/>
                <a:ea typeface="Aptos" panose="020B0004020202020204" pitchFamily="34" charset="0"/>
                <a:cs typeface="Times New Roman" panose="02020603050405020304" pitchFamily="18" charset="0"/>
              </a:rPr>
              <a:t>Started drinking Bud Light. </a:t>
            </a:r>
          </a:p>
          <a:p>
            <a:pPr marL="342900" marR="0" lvl="0" indent="-342900">
              <a:lnSpc>
                <a:spcPct val="115000"/>
              </a:lnSpc>
              <a:spcBef>
                <a:spcPts val="0"/>
              </a:spcBef>
              <a:spcAft>
                <a:spcPts val="600"/>
              </a:spcAft>
              <a:buFont typeface="+mj-lt"/>
              <a:buAutoNum type="arabicParenR" startAt="8"/>
            </a:pPr>
            <a:r>
              <a:rPr lang="en-US" sz="2400" kern="100" dirty="0">
                <a:effectLst/>
                <a:ea typeface="Aptos" panose="020B0004020202020204" pitchFamily="34" charset="0"/>
                <a:cs typeface="Times New Roman" panose="02020603050405020304" pitchFamily="18" charset="0"/>
              </a:rPr>
              <a:t> I Got up to leave at bout 6 PM. </a:t>
            </a:r>
          </a:p>
          <a:p>
            <a:pPr marL="342900" marR="0" lvl="0" indent="-342900">
              <a:lnSpc>
                <a:spcPct val="115000"/>
              </a:lnSpc>
              <a:spcBef>
                <a:spcPts val="0"/>
              </a:spcBef>
              <a:spcAft>
                <a:spcPts val="600"/>
              </a:spcAft>
              <a:buFont typeface="+mj-lt"/>
              <a:buAutoNum type="arabicParenR" startAt="8"/>
            </a:pPr>
            <a:r>
              <a:rPr lang="en-US" sz="2400" kern="100" dirty="0">
                <a:effectLst/>
                <a:ea typeface="Aptos" panose="020B0004020202020204" pitchFamily="34" charset="0"/>
                <a:cs typeface="Times New Roman" panose="02020603050405020304" pitchFamily="18" charset="0"/>
              </a:rPr>
              <a:t> Walking to the door on my crutches, I lost my balance. </a:t>
            </a:r>
          </a:p>
          <a:p>
            <a:pPr marL="342900" marR="0" lvl="0" indent="-342900">
              <a:lnSpc>
                <a:spcPct val="115000"/>
              </a:lnSpc>
              <a:spcBef>
                <a:spcPts val="0"/>
              </a:spcBef>
              <a:spcAft>
                <a:spcPts val="600"/>
              </a:spcAft>
              <a:buFont typeface="+mj-lt"/>
              <a:buAutoNum type="arabicParenR" startAt="8"/>
            </a:pPr>
            <a:r>
              <a:rPr lang="en-US" sz="2400" kern="100" dirty="0">
                <a:effectLst/>
                <a:ea typeface="Aptos" panose="020B0004020202020204" pitchFamily="34" charset="0"/>
                <a:cs typeface="Times New Roman" panose="02020603050405020304" pitchFamily="18" charset="0"/>
              </a:rPr>
              <a:t> Bumped into the table. </a:t>
            </a:r>
          </a:p>
          <a:p>
            <a:pPr marL="342900" marR="0" lvl="0" indent="-342900">
              <a:lnSpc>
                <a:spcPct val="115000"/>
              </a:lnSpc>
              <a:spcBef>
                <a:spcPts val="0"/>
              </a:spcBef>
              <a:spcAft>
                <a:spcPts val="600"/>
              </a:spcAft>
              <a:buFont typeface="+mj-lt"/>
              <a:buAutoNum type="arabicParenR" startAt="8"/>
            </a:pPr>
            <a:r>
              <a:rPr lang="en-US" sz="2400" kern="100" dirty="0">
                <a:effectLst/>
                <a:ea typeface="Aptos" panose="020B0004020202020204" pitchFamily="34" charset="0"/>
                <a:cs typeface="Times New Roman" panose="02020603050405020304" pitchFamily="18" charset="0"/>
              </a:rPr>
              <a:t>  I apologized and started for the door. </a:t>
            </a:r>
          </a:p>
          <a:p>
            <a:pPr marL="342900" marR="0" lvl="0" indent="-342900">
              <a:lnSpc>
                <a:spcPct val="115000"/>
              </a:lnSpc>
              <a:spcBef>
                <a:spcPts val="0"/>
              </a:spcBef>
              <a:spcAft>
                <a:spcPts val="600"/>
              </a:spcAft>
              <a:buFont typeface="+mj-lt"/>
              <a:buAutoNum type="arabicParenR" startAt="8"/>
            </a:pPr>
            <a:r>
              <a:rPr lang="en-US" sz="2400" kern="100" dirty="0">
                <a:effectLst/>
                <a:ea typeface="Aptos" panose="020B0004020202020204" pitchFamily="34" charset="0"/>
                <a:cs typeface="Times New Roman" panose="02020603050405020304" pitchFamily="18" charset="0"/>
              </a:rPr>
              <a:t>  Lady accused me of being drunk. </a:t>
            </a:r>
          </a:p>
          <a:p>
            <a:pPr marL="342900" marR="0" lvl="0" indent="-342900">
              <a:lnSpc>
                <a:spcPct val="115000"/>
              </a:lnSpc>
              <a:spcBef>
                <a:spcPts val="0"/>
              </a:spcBef>
              <a:spcAft>
                <a:spcPts val="600"/>
              </a:spcAft>
              <a:buFont typeface="+mj-lt"/>
              <a:buAutoNum type="arabicParenR" startAt="8"/>
            </a:pPr>
            <a:r>
              <a:rPr lang="en-US" sz="2400" kern="100" dirty="0">
                <a:effectLst/>
                <a:ea typeface="Aptos" panose="020B0004020202020204" pitchFamily="34" charset="0"/>
                <a:cs typeface="Times New Roman" panose="02020603050405020304" pitchFamily="18" charset="0"/>
              </a:rPr>
              <a:t>  She said I drink too much and should watch where I was going. </a:t>
            </a:r>
          </a:p>
          <a:p>
            <a:pPr marL="342900" marR="0" lvl="0" indent="-342900">
              <a:lnSpc>
                <a:spcPct val="115000"/>
              </a:lnSpc>
              <a:spcBef>
                <a:spcPts val="0"/>
              </a:spcBef>
              <a:spcAft>
                <a:spcPts val="600"/>
              </a:spcAft>
              <a:buFont typeface="+mj-lt"/>
              <a:buAutoNum type="arabicParenR" startAt="8"/>
            </a:pPr>
            <a:r>
              <a:rPr lang="en-US" sz="2400" kern="100" dirty="0">
                <a:effectLst/>
                <a:ea typeface="Aptos" panose="020B0004020202020204" pitchFamily="34" charset="0"/>
                <a:cs typeface="Times New Roman" panose="02020603050405020304" pitchFamily="18" charset="0"/>
              </a:rPr>
              <a:t>  I told her I might be drunk, but she was ugly. The difference is I will be sober tomorrow morning, but you will still be ugly. She threw a drink on me. I turn back around. </a:t>
            </a:r>
          </a:p>
          <a:p>
            <a:pPr marL="342900" marR="0" lvl="0" indent="-342900">
              <a:lnSpc>
                <a:spcPct val="115000"/>
              </a:lnSpc>
              <a:spcBef>
                <a:spcPts val="0"/>
              </a:spcBef>
              <a:spcAft>
                <a:spcPts val="600"/>
              </a:spcAft>
              <a:buFont typeface="+mj-lt"/>
              <a:buAutoNum type="arabicParenR" startAt="8"/>
            </a:pPr>
            <a:r>
              <a:rPr lang="en-US" sz="2400" kern="100" dirty="0">
                <a:effectLst/>
                <a:ea typeface="Aptos" panose="020B0004020202020204" pitchFamily="34" charset="0"/>
                <a:cs typeface="Times New Roman" panose="02020603050405020304" pitchFamily="18" charset="0"/>
              </a:rPr>
              <a:t>  I was shoved to the ground by Commander Badass.</a:t>
            </a:r>
            <a:endParaRPr lang="en-US" sz="2400" dirty="0"/>
          </a:p>
        </p:txBody>
      </p:sp>
    </p:spTree>
    <p:extLst>
      <p:ext uri="{BB962C8B-B14F-4D97-AF65-F5344CB8AC3E}">
        <p14:creationId xmlns:p14="http://schemas.microsoft.com/office/powerpoint/2010/main" val="84134184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Witness Statement</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JUDGE ADVOCATE TRAINING</a:t>
            </a:r>
          </a:p>
        </p:txBody>
      </p:sp>
      <p:sp>
        <p:nvSpPr>
          <p:cNvPr id="3" name="Content Placeholder 2">
            <a:extLst>
              <a:ext uri="{FF2B5EF4-FFF2-40B4-BE49-F238E27FC236}">
                <a16:creationId xmlns:a16="http://schemas.microsoft.com/office/drawing/2014/main" id="{5AC53972-1CF2-237A-6BE0-0962783F05EC}"/>
              </a:ext>
            </a:extLst>
          </p:cNvPr>
          <p:cNvSpPr>
            <a:spLocks noGrp="1"/>
          </p:cNvSpPr>
          <p:nvPr>
            <p:ph idx="1"/>
          </p:nvPr>
        </p:nvSpPr>
        <p:spPr>
          <a:xfrm>
            <a:off x="838199" y="1816481"/>
            <a:ext cx="11058053" cy="4351338"/>
          </a:xfrm>
        </p:spPr>
        <p:txBody>
          <a:bodyPr>
            <a:normAutofit fontScale="77500" lnSpcReduction="20000"/>
          </a:bodyPr>
          <a:lstStyle/>
          <a:p>
            <a:pPr>
              <a:spcAft>
                <a:spcPts val="600"/>
              </a:spcAft>
            </a:pPr>
            <a:r>
              <a:rPr lang="en-US" sz="2800" u="sng" kern="100" dirty="0">
                <a:effectLst/>
                <a:ea typeface="Aptos" panose="020B0004020202020204" pitchFamily="34" charset="0"/>
                <a:cs typeface="Times New Roman" panose="02020603050405020304" pitchFamily="18" charset="0"/>
              </a:rPr>
              <a:t>Susie Bartender (Statement)</a:t>
            </a:r>
          </a:p>
          <a:p>
            <a:pPr marL="342900" marR="0" lvl="0" indent="-342900">
              <a:lnSpc>
                <a:spcPct val="115000"/>
              </a:lnSpc>
              <a:spcBef>
                <a:spcPts val="0"/>
              </a:spcBef>
              <a:spcAft>
                <a:spcPts val="600"/>
              </a:spcAft>
              <a:buFont typeface="+mj-lt"/>
              <a:buAutoNum type="arabicParenR"/>
            </a:pPr>
            <a:r>
              <a:rPr lang="en-US" sz="2800" kern="100" dirty="0">
                <a:effectLst/>
                <a:ea typeface="Aptos" panose="020B0004020202020204" pitchFamily="34" charset="0"/>
                <a:cs typeface="Times New Roman" panose="02020603050405020304" pitchFamily="18" charset="0"/>
              </a:rPr>
              <a:t>I was tending bar at Post ABC on June 8, 2024. </a:t>
            </a:r>
          </a:p>
          <a:p>
            <a:pPr marL="342900" marR="0" lvl="0" indent="-342900">
              <a:lnSpc>
                <a:spcPct val="115000"/>
              </a:lnSpc>
              <a:spcBef>
                <a:spcPts val="0"/>
              </a:spcBef>
              <a:spcAft>
                <a:spcPts val="600"/>
              </a:spcAft>
              <a:buFont typeface="+mj-lt"/>
              <a:buAutoNum type="arabicParenR"/>
            </a:pPr>
            <a:r>
              <a:rPr lang="en-US" sz="2800" kern="100" dirty="0">
                <a:effectLst/>
                <a:ea typeface="Aptos" panose="020B0004020202020204" pitchFamily="34" charset="0"/>
                <a:cs typeface="Times New Roman" panose="02020603050405020304" pitchFamily="18" charset="0"/>
              </a:rPr>
              <a:t>I came on duty at 4:00 PM. </a:t>
            </a:r>
          </a:p>
          <a:p>
            <a:pPr marL="342900" marR="0" lvl="0" indent="-342900">
              <a:lnSpc>
                <a:spcPct val="115000"/>
              </a:lnSpc>
              <a:spcBef>
                <a:spcPts val="0"/>
              </a:spcBef>
              <a:spcAft>
                <a:spcPts val="600"/>
              </a:spcAft>
              <a:buFont typeface="+mj-lt"/>
              <a:buAutoNum type="arabicParenR"/>
            </a:pPr>
            <a:r>
              <a:rPr lang="en-US" sz="2800" kern="100" dirty="0">
                <a:effectLst/>
                <a:ea typeface="Aptos" panose="020B0004020202020204" pitchFamily="34" charset="0"/>
                <a:cs typeface="Times New Roman" panose="02020603050405020304" pitchFamily="18" charset="0"/>
              </a:rPr>
              <a:t>Bob Butthead was on his usual barstool when I started my shift. </a:t>
            </a:r>
          </a:p>
          <a:p>
            <a:pPr marL="342900" marR="0" lvl="0" indent="-342900">
              <a:lnSpc>
                <a:spcPct val="115000"/>
              </a:lnSpc>
              <a:spcBef>
                <a:spcPts val="0"/>
              </a:spcBef>
              <a:spcAft>
                <a:spcPts val="600"/>
              </a:spcAft>
              <a:buFont typeface="+mj-lt"/>
              <a:buAutoNum type="arabicParenR"/>
            </a:pPr>
            <a:r>
              <a:rPr lang="en-US" sz="2800" kern="100" dirty="0">
                <a:effectLst/>
                <a:ea typeface="Aptos" panose="020B0004020202020204" pitchFamily="34" charset="0"/>
                <a:cs typeface="Times New Roman" panose="02020603050405020304" pitchFamily="18" charset="0"/>
              </a:rPr>
              <a:t>Susie served Bob Butthead four Bud Lights. </a:t>
            </a:r>
          </a:p>
          <a:p>
            <a:pPr marL="342900" marR="0" lvl="0" indent="-342900">
              <a:lnSpc>
                <a:spcPct val="115000"/>
              </a:lnSpc>
              <a:spcBef>
                <a:spcPts val="0"/>
              </a:spcBef>
              <a:spcAft>
                <a:spcPts val="600"/>
              </a:spcAft>
              <a:buFont typeface="+mj-lt"/>
              <a:buAutoNum type="arabicParenR"/>
            </a:pPr>
            <a:r>
              <a:rPr lang="en-US" sz="2800" kern="100" dirty="0">
                <a:effectLst/>
                <a:ea typeface="Aptos" panose="020B0004020202020204" pitchFamily="34" charset="0"/>
                <a:cs typeface="Times New Roman" panose="02020603050405020304" pitchFamily="18" charset="0"/>
              </a:rPr>
              <a:t>Bob butthead left the Post at about 6:00 PM. On the way out, there was a problem at the table where Commander Badass and his wife were sitting. </a:t>
            </a:r>
          </a:p>
          <a:p>
            <a:pPr marL="342900" marR="0" lvl="0" indent="-342900">
              <a:lnSpc>
                <a:spcPct val="115000"/>
              </a:lnSpc>
              <a:spcBef>
                <a:spcPts val="0"/>
              </a:spcBef>
              <a:spcAft>
                <a:spcPts val="600"/>
              </a:spcAft>
              <a:buFont typeface="+mj-lt"/>
              <a:buAutoNum type="arabicParenR"/>
            </a:pPr>
            <a:r>
              <a:rPr lang="en-US" sz="2800" kern="100" dirty="0">
                <a:effectLst/>
                <a:ea typeface="Aptos" panose="020B0004020202020204" pitchFamily="34" charset="0"/>
                <a:cs typeface="Times New Roman" panose="02020603050405020304" pitchFamily="18" charset="0"/>
              </a:rPr>
              <a:t>Heard a commotion, looked up, and saw Commander Badass shove Bob Butthead in the chest. </a:t>
            </a:r>
          </a:p>
          <a:p>
            <a:pPr marL="342900" marR="0" lvl="0" indent="-342900">
              <a:lnSpc>
                <a:spcPct val="115000"/>
              </a:lnSpc>
              <a:spcBef>
                <a:spcPts val="0"/>
              </a:spcBef>
              <a:spcAft>
                <a:spcPts val="600"/>
              </a:spcAft>
              <a:buFont typeface="+mj-lt"/>
              <a:buAutoNum type="arabicParenR"/>
            </a:pPr>
            <a:r>
              <a:rPr lang="en-US" sz="2800" kern="100" dirty="0">
                <a:effectLst/>
                <a:ea typeface="Aptos" panose="020B0004020202020204" pitchFamily="34" charset="0"/>
                <a:cs typeface="Times New Roman" panose="02020603050405020304" pitchFamily="18" charset="0"/>
              </a:rPr>
              <a:t>Bob Butthead fell to the ground. </a:t>
            </a:r>
          </a:p>
          <a:p>
            <a:pPr marL="342900" marR="0" lvl="0" indent="-342900">
              <a:lnSpc>
                <a:spcPct val="115000"/>
              </a:lnSpc>
              <a:spcBef>
                <a:spcPts val="0"/>
              </a:spcBef>
              <a:spcAft>
                <a:spcPts val="600"/>
              </a:spcAft>
              <a:buFont typeface="+mj-lt"/>
              <a:buAutoNum type="arabicParenR"/>
            </a:pPr>
            <a:r>
              <a:rPr lang="en-US" sz="2800" kern="100" dirty="0">
                <a:effectLst/>
                <a:ea typeface="Aptos" panose="020B0004020202020204" pitchFamily="34" charset="0"/>
                <a:cs typeface="Times New Roman" panose="02020603050405020304" pitchFamily="18" charset="0"/>
              </a:rPr>
              <a:t>Other legionnaires helped Bob butthead up and to his car.</a:t>
            </a:r>
            <a:endParaRPr lang="en-US" dirty="0"/>
          </a:p>
        </p:txBody>
      </p:sp>
    </p:spTree>
    <p:extLst>
      <p:ext uri="{BB962C8B-B14F-4D97-AF65-F5344CB8AC3E}">
        <p14:creationId xmlns:p14="http://schemas.microsoft.com/office/powerpoint/2010/main" val="1511544589"/>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71FFDE5-0B04-7AEC-D5F3-D2B4EB8402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9CB2D7-3AE8-4321-74DB-7D4337A7AC4A}"/>
              </a:ext>
            </a:extLst>
          </p:cNvPr>
          <p:cNvSpPr>
            <a:spLocks noGrp="1"/>
          </p:cNvSpPr>
          <p:nvPr>
            <p:ph type="title"/>
          </p:nvPr>
        </p:nvSpPr>
        <p:spPr/>
        <p:txBody>
          <a:bodyPr/>
          <a:lstStyle/>
          <a:p>
            <a:r>
              <a:rPr lang="en-US" b="1" dirty="0">
                <a:solidFill>
                  <a:srgbClr val="1B3D6D"/>
                </a:solidFill>
              </a:rPr>
              <a:t>Witness Statement (2)</a:t>
            </a:r>
          </a:p>
        </p:txBody>
      </p:sp>
      <p:sp>
        <p:nvSpPr>
          <p:cNvPr id="6" name="TextBox 5">
            <a:extLst>
              <a:ext uri="{FF2B5EF4-FFF2-40B4-BE49-F238E27FC236}">
                <a16:creationId xmlns:a16="http://schemas.microsoft.com/office/drawing/2014/main" id="{AA39C044-DC2B-B278-4A41-60C685C7DF41}"/>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JUDGE ADVOCATE TRAINING</a:t>
            </a:r>
          </a:p>
        </p:txBody>
      </p:sp>
      <p:sp>
        <p:nvSpPr>
          <p:cNvPr id="7" name="Content Placeholder 9">
            <a:extLst>
              <a:ext uri="{FF2B5EF4-FFF2-40B4-BE49-F238E27FC236}">
                <a16:creationId xmlns:a16="http://schemas.microsoft.com/office/drawing/2014/main" id="{1A9D72FE-8144-5A9D-8659-0F0BEC8C6B37}"/>
              </a:ext>
            </a:extLst>
          </p:cNvPr>
          <p:cNvSpPr txBox="1">
            <a:spLocks noGrp="1"/>
          </p:cNvSpPr>
          <p:nvPr>
            <p:ph idx="1"/>
          </p:nvPr>
        </p:nvSpPr>
        <p:spPr>
          <a:xfrm>
            <a:off x="838200" y="1581181"/>
            <a:ext cx="11003733" cy="4303486"/>
          </a:xfrm>
          <a:prstGeom prst="rect">
            <a:avLst/>
          </a:prstGeom>
          <a:noFill/>
        </p:spPr>
        <p:txBody>
          <a:bodyPr wrap="square" rtlCol="0">
            <a:spAutoFit/>
          </a:bodyPr>
          <a:lstStyle/>
          <a:p>
            <a:pPr marL="0" marR="0">
              <a:lnSpc>
                <a:spcPct val="115000"/>
              </a:lnSpc>
              <a:spcBef>
                <a:spcPts val="0"/>
              </a:spcBef>
              <a:spcAft>
                <a:spcPts val="600"/>
              </a:spcAft>
            </a:pPr>
            <a:r>
              <a:rPr lang="en-US" sz="2000" u="sng" kern="100" dirty="0">
                <a:effectLst/>
                <a:ea typeface="Aptos" panose="020B0004020202020204" pitchFamily="34" charset="0"/>
                <a:cs typeface="Times New Roman" panose="02020603050405020304" pitchFamily="18" charset="0"/>
              </a:rPr>
              <a:t>Karen Badass (Statement)</a:t>
            </a:r>
          </a:p>
          <a:p>
            <a:pPr marL="342900" marR="0" lvl="0" indent="-342900">
              <a:lnSpc>
                <a:spcPct val="115000"/>
              </a:lnSpc>
              <a:spcBef>
                <a:spcPts val="0"/>
              </a:spcBef>
              <a:spcAft>
                <a:spcPts val="600"/>
              </a:spcAft>
              <a:buFont typeface="+mj-lt"/>
              <a:buAutoNum type="arabicParenR"/>
            </a:pPr>
            <a:r>
              <a:rPr lang="en-US" sz="2000" strike="noStrike" kern="100" dirty="0">
                <a:effectLst/>
                <a:ea typeface="Aptos" panose="020B0004020202020204" pitchFamily="34" charset="0"/>
                <a:cs typeface="Times New Roman" panose="02020603050405020304" pitchFamily="18" charset="0"/>
              </a:rPr>
              <a:t>June 8, 2024, came to Post ABC with her husband, Billy Badass for drinks and dinner. </a:t>
            </a:r>
          </a:p>
          <a:p>
            <a:pPr marL="342900" marR="0" lvl="0" indent="-342900">
              <a:lnSpc>
                <a:spcPct val="115000"/>
              </a:lnSpc>
              <a:spcBef>
                <a:spcPts val="0"/>
              </a:spcBef>
              <a:spcAft>
                <a:spcPts val="600"/>
              </a:spcAft>
              <a:buFont typeface="+mj-lt"/>
              <a:buAutoNum type="arabicParenR"/>
            </a:pPr>
            <a:r>
              <a:rPr lang="en-US" sz="2000" strike="noStrike" kern="100" dirty="0">
                <a:effectLst/>
                <a:ea typeface="Aptos" panose="020B0004020202020204" pitchFamily="34" charset="0"/>
                <a:cs typeface="Times New Roman" panose="02020603050405020304" pitchFamily="18" charset="0"/>
              </a:rPr>
              <a:t>Served about 3:30 PM. </a:t>
            </a:r>
          </a:p>
          <a:p>
            <a:pPr marL="342900" marR="0" lvl="0" indent="-342900">
              <a:lnSpc>
                <a:spcPct val="115000"/>
              </a:lnSpc>
              <a:spcBef>
                <a:spcPts val="0"/>
              </a:spcBef>
              <a:spcAft>
                <a:spcPts val="600"/>
              </a:spcAft>
              <a:buFont typeface="+mj-lt"/>
              <a:buAutoNum type="arabicParenR"/>
            </a:pPr>
            <a:r>
              <a:rPr lang="en-US" sz="2000" strike="noStrike" kern="100" dirty="0">
                <a:effectLst/>
                <a:ea typeface="Aptos" panose="020B0004020202020204" pitchFamily="34" charset="0"/>
                <a:cs typeface="Times New Roman" panose="02020603050405020304" pitchFamily="18" charset="0"/>
              </a:rPr>
              <a:t>Eating dinner. </a:t>
            </a:r>
          </a:p>
          <a:p>
            <a:pPr marL="342900" marR="0" lvl="0" indent="-342900">
              <a:lnSpc>
                <a:spcPct val="115000"/>
              </a:lnSpc>
              <a:spcBef>
                <a:spcPts val="0"/>
              </a:spcBef>
              <a:spcAft>
                <a:spcPts val="600"/>
              </a:spcAft>
              <a:buFont typeface="+mj-lt"/>
              <a:buAutoNum type="arabicParenR"/>
            </a:pPr>
            <a:r>
              <a:rPr lang="en-US" sz="2000" strike="noStrike" kern="100" dirty="0">
                <a:effectLst/>
                <a:ea typeface="Aptos" panose="020B0004020202020204" pitchFamily="34" charset="0"/>
                <a:cs typeface="Times New Roman" panose="02020603050405020304" pitchFamily="18" charset="0"/>
              </a:rPr>
              <a:t>Bob Butthead is always drunk. </a:t>
            </a:r>
          </a:p>
          <a:p>
            <a:pPr marL="342900" marR="0" lvl="0" indent="-342900">
              <a:lnSpc>
                <a:spcPct val="115000"/>
              </a:lnSpc>
              <a:spcBef>
                <a:spcPts val="0"/>
              </a:spcBef>
              <a:spcAft>
                <a:spcPts val="600"/>
              </a:spcAft>
              <a:buFont typeface="+mj-lt"/>
              <a:buAutoNum type="arabicParenR"/>
            </a:pPr>
            <a:r>
              <a:rPr lang="en-US" sz="2000" strike="noStrike" kern="100" dirty="0">
                <a:effectLst/>
                <a:ea typeface="Aptos" panose="020B0004020202020204" pitchFamily="34" charset="0"/>
                <a:cs typeface="Times New Roman" panose="02020603050405020304" pitchFamily="18" charset="0"/>
              </a:rPr>
              <a:t>Stumbled into the table and spilled my glass of wine on him. </a:t>
            </a:r>
          </a:p>
          <a:p>
            <a:pPr marL="342900" marR="0" lvl="0" indent="-342900">
              <a:lnSpc>
                <a:spcPct val="115000"/>
              </a:lnSpc>
              <a:spcBef>
                <a:spcPts val="0"/>
              </a:spcBef>
              <a:spcAft>
                <a:spcPts val="600"/>
              </a:spcAft>
              <a:buFont typeface="+mj-lt"/>
              <a:buAutoNum type="arabicParenR"/>
            </a:pPr>
            <a:r>
              <a:rPr lang="en-US" sz="2000" strike="noStrike" kern="100" dirty="0">
                <a:effectLst/>
                <a:ea typeface="Aptos" panose="020B0004020202020204" pitchFamily="34" charset="0"/>
                <a:cs typeface="Times New Roman" panose="02020603050405020304" pitchFamily="18" charset="0"/>
              </a:rPr>
              <a:t>Accused me of being ugly. </a:t>
            </a:r>
          </a:p>
          <a:p>
            <a:pPr marL="342900" marR="0" lvl="0" indent="-342900">
              <a:lnSpc>
                <a:spcPct val="115000"/>
              </a:lnSpc>
              <a:spcBef>
                <a:spcPts val="0"/>
              </a:spcBef>
              <a:spcAft>
                <a:spcPts val="600"/>
              </a:spcAft>
              <a:buFont typeface="+mj-lt"/>
              <a:buAutoNum type="arabicParenR"/>
            </a:pPr>
            <a:r>
              <a:rPr lang="en-US" sz="2000" strike="noStrike" kern="100" dirty="0">
                <a:effectLst/>
                <a:ea typeface="Aptos" panose="020B0004020202020204" pitchFamily="34" charset="0"/>
                <a:cs typeface="Times New Roman" panose="02020603050405020304" pitchFamily="18" charset="0"/>
              </a:rPr>
              <a:t>Husband, Billy Badass defended her honor. </a:t>
            </a:r>
          </a:p>
          <a:p>
            <a:pPr marL="342900" marR="0" lvl="0" indent="-342900">
              <a:lnSpc>
                <a:spcPct val="115000"/>
              </a:lnSpc>
              <a:spcBef>
                <a:spcPts val="0"/>
              </a:spcBef>
              <a:spcAft>
                <a:spcPts val="600"/>
              </a:spcAft>
              <a:buFont typeface="+mj-lt"/>
              <a:buAutoNum type="arabicParenR"/>
            </a:pPr>
            <a:r>
              <a:rPr lang="en-US" sz="2000" strike="noStrike" kern="100" dirty="0">
                <a:effectLst/>
                <a:ea typeface="Aptos" panose="020B0004020202020204" pitchFamily="34" charset="0"/>
                <a:cs typeface="Times New Roman" panose="02020603050405020304" pitchFamily="18" charset="0"/>
              </a:rPr>
              <a:t>Confronted Bob Butthead. </a:t>
            </a:r>
          </a:p>
          <a:p>
            <a:pPr marL="342900" marR="0" lvl="0" indent="-342900">
              <a:lnSpc>
                <a:spcPct val="115000"/>
              </a:lnSpc>
              <a:spcBef>
                <a:spcPts val="0"/>
              </a:spcBef>
              <a:spcAft>
                <a:spcPts val="600"/>
              </a:spcAft>
              <a:buFont typeface="+mj-lt"/>
              <a:buAutoNum type="arabicParenR"/>
            </a:pPr>
            <a:r>
              <a:rPr lang="en-US" sz="2000" strike="noStrike" kern="100" dirty="0">
                <a:effectLst/>
                <a:ea typeface="Aptos" panose="020B0004020202020204" pitchFamily="34" charset="0"/>
                <a:cs typeface="Times New Roman" panose="02020603050405020304" pitchFamily="18" charset="0"/>
              </a:rPr>
              <a:t>Bob Butthead slipped and fell down.</a:t>
            </a:r>
          </a:p>
        </p:txBody>
      </p:sp>
    </p:spTree>
    <p:extLst>
      <p:ext uri="{BB962C8B-B14F-4D97-AF65-F5344CB8AC3E}">
        <p14:creationId xmlns:p14="http://schemas.microsoft.com/office/powerpoint/2010/main" val="210250434"/>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			</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950869" y="2336518"/>
            <a:ext cx="5595041" cy="1451729"/>
          </a:xfrm>
        </p:spPr>
        <p:txBody>
          <a:bodyPr>
            <a:normAutofit fontScale="92500"/>
          </a:bodyPr>
          <a:lstStyle/>
          <a:p>
            <a:pPr marL="0" indent="0" algn="ctr">
              <a:buNone/>
            </a:pPr>
            <a:r>
              <a:rPr lang="en-US" sz="9800" b="1" dirty="0">
                <a:solidFill>
                  <a:srgbClr val="1B3D6D"/>
                </a:solidFill>
              </a:rPr>
              <a:t>Questions?</a:t>
            </a:r>
            <a:endParaRPr lang="en-US" sz="9800" b="1" i="1" dirty="0">
              <a:solidFill>
                <a:schemeClr val="accent1"/>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Judge advocate training</a:t>
            </a:r>
          </a:p>
        </p:txBody>
      </p:sp>
      <p:sp>
        <p:nvSpPr>
          <p:cNvPr id="2" name="Text Placeholder 2">
            <a:extLst>
              <a:ext uri="{FF2B5EF4-FFF2-40B4-BE49-F238E27FC236}">
                <a16:creationId xmlns:a16="http://schemas.microsoft.com/office/drawing/2014/main" id="{68A4E284-C628-58F3-E9F0-537BF393C3B5}"/>
              </a:ext>
            </a:extLst>
          </p:cNvPr>
          <p:cNvSpPr txBox="1">
            <a:spLocks/>
          </p:cNvSpPr>
          <p:nvPr/>
        </p:nvSpPr>
        <p:spPr>
          <a:xfrm>
            <a:off x="8408269" y="4820470"/>
            <a:ext cx="3047131" cy="39642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D72131"/>
                </a:solidFill>
              </a:rPr>
              <a:t>Please leave feedback.</a:t>
            </a:r>
          </a:p>
        </p:txBody>
      </p:sp>
      <p:pic>
        <p:nvPicPr>
          <p:cNvPr id="3" name="Picture 2">
            <a:extLst>
              <a:ext uri="{FF2B5EF4-FFF2-40B4-BE49-F238E27FC236}">
                <a16:creationId xmlns:a16="http://schemas.microsoft.com/office/drawing/2014/main" id="{5AFF2677-CD87-0F3C-C461-098C57550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48708" y="1718109"/>
            <a:ext cx="2966251" cy="2966251"/>
          </a:xfrm>
          <a:prstGeom prst="rect">
            <a:avLst/>
          </a:prstGeom>
        </p:spPr>
      </p:pic>
    </p:spTree>
    <p:extLst>
      <p:ext uri="{BB962C8B-B14F-4D97-AF65-F5344CB8AC3E}">
        <p14:creationId xmlns:p14="http://schemas.microsoft.com/office/powerpoint/2010/main" val="19590573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Moot Trail</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755904" y="2029446"/>
            <a:ext cx="11167510" cy="2799108"/>
          </a:xfrm>
        </p:spPr>
        <p:txBody>
          <a:bodyPr>
            <a:noAutofit/>
          </a:bodyPr>
          <a:lstStyle/>
          <a:p>
            <a:pPr marL="0" indent="0" algn="ctr">
              <a:buNone/>
            </a:pPr>
            <a:r>
              <a:rPr lang="en-US" sz="4000" dirty="0">
                <a:solidFill>
                  <a:srgbClr val="1B3D6D"/>
                </a:solidFill>
                <a:ea typeface="+mj-ea"/>
                <a:cs typeface="+mj-cs"/>
              </a:rPr>
              <a:t>POST ABC</a:t>
            </a:r>
            <a:br>
              <a:rPr lang="en-US" sz="4000" dirty="0">
                <a:solidFill>
                  <a:srgbClr val="1B3D6D"/>
                </a:solidFill>
                <a:ea typeface="+mj-ea"/>
                <a:cs typeface="+mj-cs"/>
              </a:rPr>
            </a:br>
            <a:r>
              <a:rPr lang="en-US" sz="4000" dirty="0">
                <a:solidFill>
                  <a:srgbClr val="1B3D6D"/>
                </a:solidFill>
                <a:ea typeface="+mj-ea"/>
                <a:cs typeface="+mj-cs"/>
              </a:rPr>
              <a:t>V</a:t>
            </a:r>
            <a:br>
              <a:rPr lang="en-US" sz="4000" dirty="0">
                <a:solidFill>
                  <a:srgbClr val="1B3D6D"/>
                </a:solidFill>
                <a:ea typeface="+mj-ea"/>
                <a:cs typeface="+mj-cs"/>
              </a:rPr>
            </a:br>
            <a:r>
              <a:rPr lang="en-US" sz="4000" dirty="0">
                <a:solidFill>
                  <a:srgbClr val="1B3D6D"/>
                </a:solidFill>
                <a:ea typeface="+mj-ea"/>
                <a:cs typeface="+mj-cs"/>
              </a:rPr>
              <a:t>BOB BUTTHEAD</a:t>
            </a:r>
          </a:p>
          <a:p>
            <a:pPr marL="0" indent="0" algn="ctr">
              <a:buNone/>
            </a:pPr>
            <a:r>
              <a:rPr lang="en-US" sz="4000" dirty="0">
                <a:solidFill>
                  <a:srgbClr val="1B3D6D"/>
                </a:solidFill>
                <a:ea typeface="+mj-ea"/>
                <a:cs typeface="+mj-cs"/>
              </a:rPr>
              <a:t>FACTUAL SCENARIO</a:t>
            </a:r>
            <a:br>
              <a:rPr lang="en-US" sz="4000" dirty="0">
                <a:solidFill>
                  <a:srgbClr val="1B3D6D"/>
                </a:solidFill>
                <a:ea typeface="+mj-ea"/>
                <a:cs typeface="+mj-cs"/>
              </a:rPr>
            </a:br>
            <a:endParaRPr lang="en-US" sz="800" dirty="0">
              <a:solidFill>
                <a:schemeClr val="tx2">
                  <a:lumMod val="75000"/>
                </a:schemeClr>
              </a:solidFill>
            </a:endParaRPr>
          </a:p>
          <a:p>
            <a:endParaRPr lang="en-US" sz="6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917" y="3275112"/>
            <a:ext cx="6511638" cy="307777"/>
          </a:xfrm>
          <a:prstGeom prst="rect">
            <a:avLst/>
          </a:prstGeom>
          <a:noFill/>
        </p:spPr>
        <p:txBody>
          <a:bodyPr wrap="square" rtlCol="0">
            <a:spAutoFit/>
          </a:bodyPr>
          <a:lstStyle/>
          <a:p>
            <a:pPr algn="ctr"/>
            <a:r>
              <a:rPr lang="en-US" sz="1400" cap="all" dirty="0">
                <a:solidFill>
                  <a:schemeClr val="bg1"/>
                </a:solidFill>
              </a:rPr>
              <a:t>JUDGE ADVOCATE TRAINING</a:t>
            </a:r>
          </a:p>
        </p:txBody>
      </p:sp>
    </p:spTree>
    <p:extLst>
      <p:ext uri="{BB962C8B-B14F-4D97-AF65-F5344CB8AC3E}">
        <p14:creationId xmlns:p14="http://schemas.microsoft.com/office/powerpoint/2010/main" val="16553446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735955" y="1332558"/>
            <a:ext cx="11258950" cy="4737462"/>
          </a:xfrm>
        </p:spPr>
        <p:txBody>
          <a:bodyPr>
            <a:normAutofit fontScale="92500" lnSpcReduction="20000"/>
          </a:bodyPr>
          <a:lstStyle/>
          <a:p>
            <a:pPr marL="342900" marR="0" lvl="0" indent="-342900">
              <a:lnSpc>
                <a:spcPct val="115000"/>
              </a:lnSpc>
              <a:spcBef>
                <a:spcPts val="600"/>
              </a:spcBef>
              <a:spcAft>
                <a:spcPts val="0"/>
              </a:spcAft>
              <a:buFont typeface="+mj-lt"/>
              <a:buAutoNum type="arabicParenR"/>
            </a:pPr>
            <a:r>
              <a:rPr lang="en-US" sz="2600" kern="100" dirty="0">
                <a:ea typeface="Cambria" panose="02040503050406030204" pitchFamily="18" charset="0"/>
                <a:cs typeface="Times New Roman" panose="02020603050405020304" pitchFamily="18" charset="0"/>
              </a:rPr>
              <a:t>Commander of the post, ABC, Billy Badass, and his wife, Karen Badass, are at the post home on Saturday, June 8, 2024, at approximately 6 PM. </a:t>
            </a:r>
          </a:p>
          <a:p>
            <a:pPr marL="342900" marR="0" lvl="0" indent="-342900">
              <a:lnSpc>
                <a:spcPct val="115000"/>
              </a:lnSpc>
              <a:spcBef>
                <a:spcPts val="600"/>
              </a:spcBef>
              <a:spcAft>
                <a:spcPts val="0"/>
              </a:spcAft>
              <a:buFont typeface="+mj-lt"/>
              <a:buAutoNum type="arabicParenR"/>
            </a:pPr>
            <a:r>
              <a:rPr lang="en-US" sz="2600" kern="100" dirty="0">
                <a:ea typeface="Cambria" panose="02040503050406030204" pitchFamily="18" charset="0"/>
                <a:cs typeface="Times New Roman" panose="02020603050405020304" pitchFamily="18" charset="0"/>
              </a:rPr>
              <a:t>They are sitting at a table in the social quarters of the post home.</a:t>
            </a:r>
          </a:p>
          <a:p>
            <a:pPr marL="342900" marR="0" lvl="0" indent="-342900">
              <a:lnSpc>
                <a:spcPct val="115000"/>
              </a:lnSpc>
              <a:spcBef>
                <a:spcPts val="600"/>
              </a:spcBef>
              <a:spcAft>
                <a:spcPts val="0"/>
              </a:spcAft>
              <a:buFont typeface="+mj-lt"/>
              <a:buAutoNum type="arabicParenR"/>
            </a:pPr>
            <a:r>
              <a:rPr lang="en-US" sz="2600" kern="100" dirty="0">
                <a:ea typeface="Cambria" panose="02040503050406030204" pitchFamily="18" charset="0"/>
                <a:cs typeface="Times New Roman" panose="02020603050405020304" pitchFamily="18" charset="0"/>
              </a:rPr>
              <a:t>Bob Butthead is disabled and normally uses a wheelchair, but on June 8, 2024, was using crutches.</a:t>
            </a:r>
          </a:p>
          <a:p>
            <a:pPr marL="342900" marR="0" lvl="0" indent="-342900">
              <a:lnSpc>
                <a:spcPct val="115000"/>
              </a:lnSpc>
              <a:spcBef>
                <a:spcPts val="600"/>
              </a:spcBef>
              <a:spcAft>
                <a:spcPts val="0"/>
              </a:spcAft>
              <a:buFont typeface="+mj-lt"/>
              <a:buAutoNum type="arabicParenR"/>
            </a:pPr>
            <a:r>
              <a:rPr lang="en-US" sz="2600" kern="100" dirty="0">
                <a:ea typeface="Cambria" panose="02040503050406030204" pitchFamily="18" charset="0"/>
                <a:cs typeface="Times New Roman" panose="02020603050405020304" pitchFamily="18" charset="0"/>
              </a:rPr>
              <a:t>Bob Butthead has been at the bar for a while.</a:t>
            </a:r>
          </a:p>
          <a:p>
            <a:pPr marL="342900" indent="-342900">
              <a:lnSpc>
                <a:spcPct val="115000"/>
              </a:lnSpc>
              <a:spcBef>
                <a:spcPts val="600"/>
              </a:spcBef>
              <a:buFont typeface="+mj-lt"/>
              <a:buAutoNum type="arabicParenR"/>
            </a:pPr>
            <a:r>
              <a:rPr lang="en-US" sz="2600" dirty="0">
                <a:solidFill>
                  <a:schemeClr val="tx2">
                    <a:lumMod val="75000"/>
                  </a:schemeClr>
                </a:solidFill>
              </a:rPr>
              <a:t>Bob, Butthead, at approximately 6 PM, pays his tab and decides to leave.</a:t>
            </a:r>
          </a:p>
          <a:p>
            <a:pPr marL="342900" indent="-342900">
              <a:lnSpc>
                <a:spcPct val="115000"/>
              </a:lnSpc>
              <a:spcBef>
                <a:spcPts val="600"/>
              </a:spcBef>
              <a:buFont typeface="+mj-lt"/>
              <a:buAutoNum type="arabicParenR"/>
            </a:pPr>
            <a:r>
              <a:rPr lang="en-US" dirty="0">
                <a:solidFill>
                  <a:schemeClr val="tx2">
                    <a:lumMod val="75000"/>
                  </a:schemeClr>
                </a:solidFill>
              </a:rPr>
              <a:t>On the way to the door, Bob Butthead loses his balance and bumps into the table where Commander Badass, and his wife, Karen, are sitting.</a:t>
            </a:r>
          </a:p>
          <a:p>
            <a:pPr marL="342900" indent="-342900">
              <a:lnSpc>
                <a:spcPct val="115000"/>
              </a:lnSpc>
              <a:spcBef>
                <a:spcPts val="600"/>
              </a:spcBef>
              <a:buFont typeface="+mj-lt"/>
              <a:buAutoNum type="arabicParenR"/>
            </a:pPr>
            <a:r>
              <a:rPr lang="en-US" dirty="0">
                <a:solidFill>
                  <a:schemeClr val="tx2">
                    <a:lumMod val="75000"/>
                  </a:schemeClr>
                </a:solidFill>
              </a:rPr>
              <a:t>Karen Badass tells Bob Butthead that he is drunk, that he drinks too much, and that he should watch where he is going.</a:t>
            </a:r>
          </a:p>
          <a:p>
            <a:pPr marL="342900" indent="-342900">
              <a:lnSpc>
                <a:spcPct val="115000"/>
              </a:lnSpc>
              <a:spcBef>
                <a:spcPts val="0"/>
              </a:spcBef>
              <a:buFont typeface="+mj-lt"/>
              <a:buAutoNum type="arabicParenR"/>
            </a:pPr>
            <a:endParaRPr lang="en-US" dirty="0">
              <a:solidFill>
                <a:schemeClr val="tx2">
                  <a:lumMod val="75000"/>
                </a:schemeClr>
              </a:solidFill>
            </a:endParaRPr>
          </a:p>
          <a:p>
            <a:pPr marL="342900" indent="-342900">
              <a:lnSpc>
                <a:spcPct val="115000"/>
              </a:lnSpc>
              <a:spcBef>
                <a:spcPts val="0"/>
              </a:spcBef>
              <a:buFont typeface="+mj-lt"/>
              <a:buAutoNum type="arabicParenR"/>
            </a:pPr>
            <a:endParaRPr lang="en-US" sz="2600" dirty="0">
              <a:solidFill>
                <a:schemeClr val="tx2">
                  <a:lumMod val="75000"/>
                </a:schemeClr>
              </a:solidFill>
            </a:endParaRPr>
          </a:p>
          <a:p>
            <a:pPr marL="342900" marR="0" lvl="0" indent="-342900">
              <a:lnSpc>
                <a:spcPct val="115000"/>
              </a:lnSpc>
              <a:spcBef>
                <a:spcPts val="0"/>
              </a:spcBef>
              <a:spcAft>
                <a:spcPts val="0"/>
              </a:spcAft>
              <a:buFont typeface="+mj-lt"/>
              <a:buAutoNum type="arabicParenR"/>
            </a:pPr>
            <a:endParaRPr lang="en-US" sz="3000" kern="100" dirty="0">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JUDGE ADVOCATE TRAINING</a:t>
            </a:r>
          </a:p>
        </p:txBody>
      </p:sp>
      <p:sp>
        <p:nvSpPr>
          <p:cNvPr id="8" name="Title 3">
            <a:extLst>
              <a:ext uri="{FF2B5EF4-FFF2-40B4-BE49-F238E27FC236}">
                <a16:creationId xmlns:a16="http://schemas.microsoft.com/office/drawing/2014/main" id="{0D4AF291-AA47-73D0-D710-7F4042CAF55E}"/>
              </a:ext>
            </a:extLst>
          </p:cNvPr>
          <p:cNvSpPr>
            <a:spLocks noGrp="1"/>
          </p:cNvSpPr>
          <p:nvPr>
            <p:ph type="title"/>
          </p:nvPr>
        </p:nvSpPr>
        <p:spPr>
          <a:xfrm>
            <a:off x="735955" y="173181"/>
            <a:ext cx="10515600" cy="1137750"/>
          </a:xfrm>
        </p:spPr>
        <p:txBody>
          <a:bodyPr/>
          <a:lstStyle/>
          <a:p>
            <a:r>
              <a:rPr lang="en-US" b="1" dirty="0">
                <a:solidFill>
                  <a:srgbClr val="1B3D6D"/>
                </a:solidFill>
              </a:rPr>
              <a:t>Factual Scenario</a:t>
            </a:r>
          </a:p>
        </p:txBody>
      </p:sp>
    </p:spTree>
    <p:extLst>
      <p:ext uri="{BB962C8B-B14F-4D97-AF65-F5344CB8AC3E}">
        <p14:creationId xmlns:p14="http://schemas.microsoft.com/office/powerpoint/2010/main" val="41715636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6"/>
            <a:ext cx="10515600" cy="1137750"/>
          </a:xfrm>
        </p:spPr>
        <p:txBody>
          <a:bodyPr/>
          <a:lstStyle/>
          <a:p>
            <a:r>
              <a:rPr lang="en-US" b="1" dirty="0">
                <a:solidFill>
                  <a:srgbClr val="1B3D6D"/>
                </a:solidFill>
              </a:rPr>
              <a:t>Factual Scenario Continued</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199" y="1319996"/>
            <a:ext cx="11156705" cy="4791783"/>
          </a:xfrm>
        </p:spPr>
        <p:txBody>
          <a:bodyPr>
            <a:normAutofit/>
          </a:bodyPr>
          <a:lstStyle/>
          <a:p>
            <a:pPr marL="514350" marR="0" lvl="0" indent="-514350" algn="l" defTabSz="914400" rtl="0" eaLnBrk="1" fontAlgn="auto" latinLnBrk="0" hangingPunct="1">
              <a:lnSpc>
                <a:spcPct val="115000"/>
              </a:lnSpc>
              <a:spcBef>
                <a:spcPts val="0"/>
              </a:spcBef>
              <a:spcAft>
                <a:spcPts val="600"/>
              </a:spcAft>
              <a:buClrTx/>
              <a:buSzTx/>
              <a:buFont typeface="+mj-lt"/>
              <a:buAutoNum type="arabicParenR" startAt="8"/>
              <a:tabLst/>
              <a:defRPr/>
            </a:pPr>
            <a:r>
              <a:rPr kumimoji="0" lang="en-US" sz="2600" b="0" i="0" u="none" strike="noStrike" kern="1200" cap="none" spc="0" normalizeH="0" baseline="0" noProof="0" dirty="0">
                <a:ln>
                  <a:noFill/>
                </a:ln>
                <a:solidFill>
                  <a:srgbClr val="3A3A3A">
                    <a:lumMod val="75000"/>
                  </a:srgbClr>
                </a:solidFill>
                <a:effectLst/>
                <a:uLnTx/>
                <a:uFillTx/>
                <a:latin typeface="Calibri"/>
                <a:ea typeface="+mn-ea"/>
                <a:cs typeface="+mn-cs"/>
              </a:rPr>
              <a:t>Bob Butthead apologizes and says he is sorry.</a:t>
            </a:r>
          </a:p>
          <a:p>
            <a:pPr marL="514350" marR="0" lvl="0" indent="-514350" algn="l" defTabSz="914400" rtl="0" eaLnBrk="1" fontAlgn="auto" latinLnBrk="0" hangingPunct="1">
              <a:lnSpc>
                <a:spcPct val="115000"/>
              </a:lnSpc>
              <a:spcBef>
                <a:spcPts val="0"/>
              </a:spcBef>
              <a:spcAft>
                <a:spcPts val="600"/>
              </a:spcAft>
              <a:buClrTx/>
              <a:buSzTx/>
              <a:buFont typeface="+mj-lt"/>
              <a:buAutoNum type="arabicParenR" startAt="8"/>
              <a:tabLst/>
              <a:defRPr/>
            </a:pPr>
            <a:r>
              <a:rPr kumimoji="0" lang="en-US" sz="2600" b="0" i="0" u="none" strike="noStrike" kern="1200" cap="none" spc="0" normalizeH="0" baseline="0" noProof="0" dirty="0">
                <a:ln>
                  <a:noFill/>
                </a:ln>
                <a:solidFill>
                  <a:srgbClr val="3A3A3A">
                    <a:lumMod val="75000"/>
                  </a:srgbClr>
                </a:solidFill>
                <a:effectLst/>
                <a:uLnTx/>
                <a:uFillTx/>
                <a:latin typeface="Calibri"/>
                <a:ea typeface="+mn-ea"/>
                <a:cs typeface="+mn-cs"/>
              </a:rPr>
              <a:t>Karen Badass replies that he is drunk and should not get drunk at Post ABC.</a:t>
            </a:r>
          </a:p>
          <a:p>
            <a:pPr marL="514350" marR="0" lvl="0" indent="-514350" algn="l" defTabSz="914400" rtl="0" eaLnBrk="1" fontAlgn="auto" latinLnBrk="0" hangingPunct="1">
              <a:lnSpc>
                <a:spcPct val="115000"/>
              </a:lnSpc>
              <a:spcBef>
                <a:spcPts val="0"/>
              </a:spcBef>
              <a:spcAft>
                <a:spcPts val="600"/>
              </a:spcAft>
              <a:buClrTx/>
              <a:buSzTx/>
              <a:buFont typeface="+mj-lt"/>
              <a:buAutoNum type="arabicParenR" startAt="8"/>
              <a:tabLst/>
              <a:defRPr/>
            </a:pPr>
            <a:r>
              <a:rPr kumimoji="0" lang="en-US" sz="2600" b="0" i="0" u="none" strike="noStrike" kern="1200" cap="none" spc="0" normalizeH="0" baseline="0" noProof="0" dirty="0">
                <a:ln>
                  <a:noFill/>
                </a:ln>
                <a:solidFill>
                  <a:srgbClr val="3A3A3A">
                    <a:lumMod val="75000"/>
                  </a:srgbClr>
                </a:solidFill>
                <a:effectLst/>
                <a:uLnTx/>
                <a:uFillTx/>
                <a:latin typeface="Calibri"/>
                <a:ea typeface="+mn-ea"/>
                <a:cs typeface="+mn-cs"/>
              </a:rPr>
              <a:t>Bob Butthead, as he is turning to leave, says, “I may be drunk, but you are ugly. The difference is, I will be sober in the morning, but she will still be ugly.”</a:t>
            </a:r>
          </a:p>
          <a:p>
            <a:pPr marL="514350" marR="0" lvl="0" indent="-514350" algn="l" defTabSz="914400" rtl="0" eaLnBrk="1" fontAlgn="auto" latinLnBrk="0" hangingPunct="1">
              <a:lnSpc>
                <a:spcPct val="115000"/>
              </a:lnSpc>
              <a:spcBef>
                <a:spcPts val="0"/>
              </a:spcBef>
              <a:spcAft>
                <a:spcPts val="600"/>
              </a:spcAft>
              <a:buClrTx/>
              <a:buSzTx/>
              <a:buFont typeface="+mj-lt"/>
              <a:buAutoNum type="arabicParenR" startAt="8"/>
              <a:tabLst/>
              <a:defRPr/>
            </a:pPr>
            <a:r>
              <a:rPr kumimoji="0" lang="en-US" sz="2600" b="0" i="0" u="none" strike="noStrike" kern="1200" cap="none" spc="0" normalizeH="0" baseline="0" noProof="0" dirty="0">
                <a:ln>
                  <a:noFill/>
                </a:ln>
                <a:solidFill>
                  <a:srgbClr val="3A3A3A">
                    <a:lumMod val="75000"/>
                  </a:srgbClr>
                </a:solidFill>
                <a:effectLst/>
                <a:uLnTx/>
                <a:uFillTx/>
                <a:latin typeface="Calibri"/>
                <a:ea typeface="+mn-ea"/>
                <a:cs typeface="+mn-cs"/>
              </a:rPr>
              <a:t>Karen Badass then takes her glass of wine and throws the liquid content onto Bob Butthead.</a:t>
            </a:r>
          </a:p>
          <a:p>
            <a:pPr marL="514350" marR="0" lvl="0" indent="-514350" algn="l" defTabSz="914400" rtl="0" eaLnBrk="1" fontAlgn="auto" latinLnBrk="0" hangingPunct="1">
              <a:lnSpc>
                <a:spcPct val="115000"/>
              </a:lnSpc>
              <a:spcBef>
                <a:spcPts val="0"/>
              </a:spcBef>
              <a:spcAft>
                <a:spcPts val="600"/>
              </a:spcAft>
              <a:buClrTx/>
              <a:buSzTx/>
              <a:buFont typeface="+mj-lt"/>
              <a:buAutoNum type="arabicParenR" startAt="8"/>
              <a:tabLst/>
              <a:defRPr/>
            </a:pPr>
            <a:r>
              <a:rPr kumimoji="0" lang="en-US" sz="2600" b="0" i="0" u="none" strike="noStrike" kern="1200" cap="none" spc="0" normalizeH="0" baseline="0" noProof="0" dirty="0">
                <a:ln>
                  <a:noFill/>
                </a:ln>
                <a:solidFill>
                  <a:srgbClr val="3A3A3A">
                    <a:lumMod val="75000"/>
                  </a:srgbClr>
                </a:solidFill>
                <a:effectLst/>
                <a:uLnTx/>
                <a:uFillTx/>
                <a:latin typeface="Calibri"/>
                <a:ea typeface="+mn-ea"/>
                <a:cs typeface="+mn-cs"/>
              </a:rPr>
              <a:t>Bob Butthead turns back around to face Karen Badass; as he is doing this, Commander Badass gets up and pushes/shoves Bob Butthead in the chest, causing Bob Butthead to fall down.</a:t>
            </a:r>
            <a:endParaRPr lang="en-US" sz="35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JUDGE ADVOCATE TRAINING</a:t>
            </a:r>
          </a:p>
        </p:txBody>
      </p:sp>
    </p:spTree>
    <p:extLst>
      <p:ext uri="{BB962C8B-B14F-4D97-AF65-F5344CB8AC3E}">
        <p14:creationId xmlns:p14="http://schemas.microsoft.com/office/powerpoint/2010/main" val="36075672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6"/>
            <a:ext cx="10515600" cy="974788"/>
          </a:xfrm>
        </p:spPr>
        <p:txBody>
          <a:bodyPr/>
          <a:lstStyle/>
          <a:p>
            <a:r>
              <a:rPr lang="en-US" b="1" dirty="0">
                <a:solidFill>
                  <a:srgbClr val="1B3D6D"/>
                </a:solidFill>
              </a:rPr>
              <a:t>Factual Scenario Continued</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200" y="1339914"/>
            <a:ext cx="10976572" cy="4837049"/>
          </a:xfrm>
        </p:spPr>
        <p:txBody>
          <a:bodyPr>
            <a:normAutofit/>
          </a:bodyPr>
          <a:lstStyle/>
          <a:p>
            <a:pPr marL="514350" marR="0" lvl="0" indent="-514350" algn="l" defTabSz="914400" rtl="0" eaLnBrk="1" fontAlgn="auto" latinLnBrk="0" hangingPunct="1">
              <a:lnSpc>
                <a:spcPct val="115000"/>
              </a:lnSpc>
              <a:spcBef>
                <a:spcPts val="0"/>
              </a:spcBef>
              <a:spcAft>
                <a:spcPts val="600"/>
              </a:spcAft>
              <a:buClrTx/>
              <a:buSzTx/>
              <a:buFont typeface="+mj-lt"/>
              <a:buAutoNum type="arabicParenR" startAt="13"/>
              <a:tabLst/>
              <a:defRPr/>
            </a:pPr>
            <a:r>
              <a:rPr kumimoji="0" lang="en-US" sz="2800" b="0" i="0" u="none" strike="noStrike" kern="1200" cap="none" spc="0" normalizeH="0" baseline="0" noProof="0" dirty="0">
                <a:ln>
                  <a:noFill/>
                </a:ln>
                <a:solidFill>
                  <a:srgbClr val="3A3A3A">
                    <a:lumMod val="75000"/>
                  </a:srgbClr>
                </a:solidFill>
                <a:effectLst/>
                <a:uLnTx/>
                <a:uFillTx/>
                <a:ea typeface="+mn-ea"/>
                <a:cs typeface="+mn-cs"/>
              </a:rPr>
              <a:t>Legionnaires, other than Commander and Karen Badass, help Bob Butthead up and to his car.</a:t>
            </a:r>
          </a:p>
          <a:p>
            <a:pPr marL="514350" marR="0" lvl="0" indent="-514350" algn="l" defTabSz="914400" rtl="0" eaLnBrk="1" fontAlgn="auto" latinLnBrk="0" hangingPunct="1">
              <a:lnSpc>
                <a:spcPct val="115000"/>
              </a:lnSpc>
              <a:spcBef>
                <a:spcPts val="0"/>
              </a:spcBef>
              <a:spcAft>
                <a:spcPts val="600"/>
              </a:spcAft>
              <a:buClrTx/>
              <a:buSzTx/>
              <a:buFont typeface="+mj-lt"/>
              <a:buAutoNum type="arabicParenR" startAt="13"/>
              <a:tabLst/>
              <a:defRPr/>
            </a:pPr>
            <a:r>
              <a:rPr kumimoji="0" lang="en-US" sz="2800" b="0" i="0" u="none" strike="noStrike" kern="1200" cap="none" spc="0" normalizeH="0" baseline="0" noProof="0" dirty="0">
                <a:ln>
                  <a:noFill/>
                </a:ln>
                <a:solidFill>
                  <a:srgbClr val="3A3A3A">
                    <a:lumMod val="75000"/>
                  </a:srgbClr>
                </a:solidFill>
                <a:effectLst/>
                <a:uLnTx/>
                <a:uFillTx/>
                <a:ea typeface="+mn-ea"/>
                <a:cs typeface="+mn-cs"/>
              </a:rPr>
              <a:t>The next day, June 9, 2024, charges are preferred by Sally Busybody against Commander Badass.</a:t>
            </a:r>
          </a:p>
          <a:p>
            <a:pPr marL="514350" marR="0" lvl="0" indent="-514350" algn="l" defTabSz="914400" rtl="0" eaLnBrk="1" fontAlgn="auto" latinLnBrk="0" hangingPunct="1">
              <a:lnSpc>
                <a:spcPct val="115000"/>
              </a:lnSpc>
              <a:spcBef>
                <a:spcPts val="0"/>
              </a:spcBef>
              <a:spcAft>
                <a:spcPts val="600"/>
              </a:spcAft>
              <a:buClrTx/>
              <a:buSzTx/>
              <a:buFont typeface="+mj-lt"/>
              <a:buAutoNum type="arabicParenR" startAt="13"/>
              <a:tabLst/>
              <a:defRPr/>
            </a:pPr>
            <a:r>
              <a:rPr kumimoji="0" lang="en-US" sz="2800" b="0" i="0" u="none" strike="noStrike" kern="1200" cap="none" spc="0" normalizeH="0" baseline="0" noProof="0" dirty="0">
                <a:ln>
                  <a:noFill/>
                </a:ln>
                <a:solidFill>
                  <a:srgbClr val="3A3A3A">
                    <a:lumMod val="75000"/>
                  </a:srgbClr>
                </a:solidFill>
                <a:effectLst/>
                <a:uLnTx/>
                <a:uFillTx/>
                <a:ea typeface="+mn-ea"/>
                <a:cs typeface="+mn-cs"/>
              </a:rPr>
              <a:t>Sally Busybody is a member of Post ABC but was not present at the post at the time of the incident. It is known that she dislikes Commander Badass, and they have had problems in the past.</a:t>
            </a:r>
          </a:p>
          <a:p>
            <a:pPr marL="514350" marR="0" lvl="0" indent="-514350" algn="l" defTabSz="914400" rtl="0" eaLnBrk="1" fontAlgn="auto" latinLnBrk="0" hangingPunct="1">
              <a:lnSpc>
                <a:spcPct val="115000"/>
              </a:lnSpc>
              <a:spcBef>
                <a:spcPts val="0"/>
              </a:spcBef>
              <a:spcAft>
                <a:spcPts val="600"/>
              </a:spcAft>
              <a:buClrTx/>
              <a:buSzTx/>
              <a:buFont typeface="+mj-lt"/>
              <a:buAutoNum type="arabicParenR" startAt="13"/>
              <a:tabLst/>
              <a:defRPr/>
            </a:pPr>
            <a:r>
              <a:rPr lang="en-US" sz="2800" kern="100" dirty="0">
                <a:effectLst/>
                <a:ea typeface="Aptos" panose="020B0004020202020204" pitchFamily="34" charset="0"/>
                <a:cs typeface="Times New Roman" panose="02020603050405020304" pitchFamily="18" charset="0"/>
              </a:rPr>
              <a:t>Karen Badass is not a member of Post ABC, but is the past president of the Post ABC Auxiliary in there still a member of the Post ABC Auxiliary.</a:t>
            </a:r>
            <a:endParaRPr lang="en-US" sz="24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JUDGE ADVOCATE TRAINING</a:t>
            </a:r>
          </a:p>
        </p:txBody>
      </p:sp>
    </p:spTree>
    <p:extLst>
      <p:ext uri="{BB962C8B-B14F-4D97-AF65-F5344CB8AC3E}">
        <p14:creationId xmlns:p14="http://schemas.microsoft.com/office/powerpoint/2010/main" val="2786829950"/>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5"/>
            <a:ext cx="10515600" cy="1128697"/>
          </a:xfrm>
        </p:spPr>
        <p:txBody>
          <a:bodyPr>
            <a:normAutofit/>
          </a:bodyPr>
          <a:lstStyle/>
          <a:p>
            <a:r>
              <a:rPr lang="en-US" b="1" dirty="0">
                <a:solidFill>
                  <a:srgbClr val="1B3D6D"/>
                </a:solidFill>
              </a:rPr>
              <a:t>Charges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200" y="1219502"/>
            <a:ext cx="11039948" cy="1128697"/>
          </a:xfrm>
        </p:spPr>
        <p:txBody>
          <a:bodyPr>
            <a:normAutofit lnSpcReduction="10000"/>
          </a:bodyPr>
          <a:lstStyle/>
          <a:p>
            <a:pPr marL="0" indent="0" algn="ctr">
              <a:buNone/>
            </a:pPr>
            <a:r>
              <a:rPr lang="en-US" sz="2400" kern="100" dirty="0">
                <a:latin typeface="Aptos" panose="020B0004020202020204" pitchFamily="34" charset="0"/>
                <a:ea typeface="Aptos" panose="020B0004020202020204" pitchFamily="34" charset="0"/>
                <a:cs typeface="Times New Roman" panose="02020603050405020304" pitchFamily="18" charset="0"/>
              </a:rPr>
              <a:t>Post ABC</a:t>
            </a:r>
          </a:p>
          <a:p>
            <a:pPr marL="0" indent="0" algn="ctr">
              <a:buNone/>
            </a:pPr>
            <a:r>
              <a:rPr lang="en-US" sz="2400" kern="100" dirty="0">
                <a:latin typeface="Aptos" panose="020B0004020202020204" pitchFamily="34" charset="0"/>
                <a:ea typeface="Aptos" panose="020B0004020202020204" pitchFamily="34" charset="0"/>
                <a:cs typeface="Times New Roman" panose="02020603050405020304" pitchFamily="18" charset="0"/>
              </a:rPr>
              <a:t>V</a:t>
            </a:r>
            <a:br>
              <a:rPr lang="en-US" sz="2400" kern="100" dirty="0">
                <a:latin typeface="Aptos" panose="020B0004020202020204" pitchFamily="34" charset="0"/>
                <a:ea typeface="Aptos" panose="020B0004020202020204" pitchFamily="34" charset="0"/>
                <a:cs typeface="Times New Roman" panose="02020603050405020304" pitchFamily="18" charset="0"/>
              </a:rPr>
            </a:br>
            <a:r>
              <a:rPr lang="en-US" sz="2400" kern="100" dirty="0">
                <a:latin typeface="Aptos" panose="020B0004020202020204" pitchFamily="34" charset="0"/>
                <a:ea typeface="Aptos" panose="020B0004020202020204" pitchFamily="34" charset="0"/>
                <a:cs typeface="Times New Roman" panose="02020603050405020304" pitchFamily="18" charset="0"/>
              </a:rPr>
              <a:t>Bob Badass</a:t>
            </a:r>
            <a:endParaRPr lang="en-US" sz="24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JUDGE ADVOCATE TRAINING</a:t>
            </a:r>
          </a:p>
        </p:txBody>
      </p:sp>
      <p:pic>
        <p:nvPicPr>
          <p:cNvPr id="9" name="Picture 8">
            <a:extLst>
              <a:ext uri="{FF2B5EF4-FFF2-40B4-BE49-F238E27FC236}">
                <a16:creationId xmlns:a16="http://schemas.microsoft.com/office/drawing/2014/main" id="{6BA03DF7-4DFE-1389-F3F3-A9B9A263A70E}"/>
              </a:ext>
            </a:extLst>
          </p:cNvPr>
          <p:cNvPicPr>
            <a:picLocks noChangeAspect="1"/>
          </p:cNvPicPr>
          <p:nvPr/>
        </p:nvPicPr>
        <p:blipFill>
          <a:blip r:embed="rId3"/>
          <a:stretch>
            <a:fillRect/>
          </a:stretch>
        </p:blipFill>
        <p:spPr>
          <a:xfrm>
            <a:off x="3218423" y="2348199"/>
            <a:ext cx="6102625" cy="4419983"/>
          </a:xfrm>
          <a:prstGeom prst="rect">
            <a:avLst/>
          </a:prstGeom>
        </p:spPr>
      </p:pic>
    </p:spTree>
    <p:extLst>
      <p:ext uri="{BB962C8B-B14F-4D97-AF65-F5344CB8AC3E}">
        <p14:creationId xmlns:p14="http://schemas.microsoft.com/office/powerpoint/2010/main" val="25216027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up)">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2F3927E-381B-AF0D-9B11-534D059641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D877B3-D0F4-FE73-F997-E686F03D2EE1}"/>
              </a:ext>
            </a:extLst>
          </p:cNvPr>
          <p:cNvSpPr>
            <a:spLocks noGrp="1"/>
          </p:cNvSpPr>
          <p:nvPr>
            <p:ph type="title"/>
          </p:nvPr>
        </p:nvSpPr>
        <p:spPr/>
        <p:txBody>
          <a:bodyPr>
            <a:normAutofit/>
          </a:bodyPr>
          <a:lstStyle/>
          <a:p>
            <a:r>
              <a:rPr lang="en-US" b="1" dirty="0">
                <a:solidFill>
                  <a:srgbClr val="1B3D6D"/>
                </a:solidFill>
              </a:rPr>
              <a:t>Charges Continued</a:t>
            </a:r>
          </a:p>
        </p:txBody>
      </p:sp>
      <p:sp>
        <p:nvSpPr>
          <p:cNvPr id="6" name="TextBox 5">
            <a:extLst>
              <a:ext uri="{FF2B5EF4-FFF2-40B4-BE49-F238E27FC236}">
                <a16:creationId xmlns:a16="http://schemas.microsoft.com/office/drawing/2014/main" id="{044309A3-456B-8BCE-1C95-4762EA3161D0}"/>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JUDGE ADVOCATE TRAINING</a:t>
            </a:r>
          </a:p>
        </p:txBody>
      </p:sp>
      <p:sp>
        <p:nvSpPr>
          <p:cNvPr id="3" name="Content Placeholder 2">
            <a:extLst>
              <a:ext uri="{FF2B5EF4-FFF2-40B4-BE49-F238E27FC236}">
                <a16:creationId xmlns:a16="http://schemas.microsoft.com/office/drawing/2014/main" id="{6F59C5E6-A737-6CCF-9217-FB603AABC1A8}"/>
              </a:ext>
            </a:extLst>
          </p:cNvPr>
          <p:cNvSpPr>
            <a:spLocks noGrp="1"/>
          </p:cNvSpPr>
          <p:nvPr>
            <p:ph idx="1"/>
          </p:nvPr>
        </p:nvSpPr>
        <p:spPr>
          <a:xfrm>
            <a:off x="838200" y="1331848"/>
            <a:ext cx="10984992" cy="4867783"/>
          </a:xfrm>
        </p:spPr>
        <p:txBody>
          <a:bodyPr>
            <a:normAutofit fontScale="92500" lnSpcReduction="20000"/>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STATE OF FLORIDA.  }</a:t>
            </a:r>
            <a:endPar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a:t>
            </a:r>
            <a:r>
              <a:rPr kumimoji="0" lang="en-US"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ss</a:t>
            </a:r>
            <a:endPar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COUNTY OF Xanadu}</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BEFORE ME, </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The undersigned authority, a Notary Public, duly commissioned in, and for the said County and State, personally appeared </a:t>
            </a:r>
            <a:r>
              <a:rPr kumimoji="0" lang="en-US" sz="1800" b="0" i="0" u="sng"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Sallie Busybody</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who is personally known to me, or produced ________________________________, as identification and known to me to be the same person described in and who acknowledged, sworn, and executed the foregoing instrument, as true and correct.</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WITNESS my hand and seal this </a:t>
            </a:r>
            <a:r>
              <a:rPr kumimoji="0" lang="en-US" sz="1800" b="0" i="0" u="sng"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9</a:t>
            </a:r>
            <a:r>
              <a:rPr kumimoji="0" lang="en-US" sz="1800" b="0" i="0" u="sng" strike="noStrike" kern="100" cap="none" spc="0" normalizeH="0" baseline="3000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th</a:t>
            </a:r>
            <a:r>
              <a:rPr kumimoji="0" lang="en-US" sz="1800" b="0" i="0" u="sng"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day of</a:t>
            </a:r>
            <a:r>
              <a:rPr kumimoji="0" lang="en-US" sz="1800" b="0" i="0" u="sng"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June, 2024.</a:t>
            </a:r>
            <a:endPar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____________________________________</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Notary Public</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My Commission Expires:</a:t>
            </a:r>
          </a:p>
          <a:p>
            <a:endParaRPr lang="en-US" dirty="0"/>
          </a:p>
        </p:txBody>
      </p:sp>
    </p:spTree>
    <p:extLst>
      <p:ext uri="{BB962C8B-B14F-4D97-AF65-F5344CB8AC3E}">
        <p14:creationId xmlns:p14="http://schemas.microsoft.com/office/powerpoint/2010/main" val="226445207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620486" y="506640"/>
            <a:ext cx="10515600" cy="984704"/>
          </a:xfrm>
        </p:spPr>
        <p:txBody>
          <a:bodyPr>
            <a:normAutofit/>
          </a:bodyPr>
          <a:lstStyle/>
          <a:p>
            <a:r>
              <a:rPr lang="en-US" b="1" dirty="0">
                <a:solidFill>
                  <a:srgbClr val="1B3D6D"/>
                </a:solidFill>
              </a:rPr>
              <a:t>Summons</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JUDGE ADVOCATE TRAINING</a:t>
            </a:r>
          </a:p>
        </p:txBody>
      </p:sp>
      <p:pic>
        <p:nvPicPr>
          <p:cNvPr id="8" name="Content Placeholder 7">
            <a:extLst>
              <a:ext uri="{FF2B5EF4-FFF2-40B4-BE49-F238E27FC236}">
                <a16:creationId xmlns:a16="http://schemas.microsoft.com/office/drawing/2014/main" id="{07E5675E-3B40-B8DC-BBF7-0A2A8F976D5E}"/>
              </a:ext>
            </a:extLst>
          </p:cNvPr>
          <p:cNvPicPr>
            <a:picLocks noGrp="1" noChangeAspect="1"/>
          </p:cNvPicPr>
          <p:nvPr>
            <p:ph idx="1"/>
          </p:nvPr>
        </p:nvPicPr>
        <p:blipFill>
          <a:blip r:embed="rId3"/>
          <a:stretch>
            <a:fillRect/>
          </a:stretch>
        </p:blipFill>
        <p:spPr>
          <a:xfrm>
            <a:off x="1660185" y="1715897"/>
            <a:ext cx="9843729" cy="4351338"/>
          </a:xfrm>
          <a:prstGeom prst="rect">
            <a:avLst/>
          </a:prstGeom>
        </p:spPr>
      </p:pic>
    </p:spTree>
    <p:extLst>
      <p:ext uri="{BB962C8B-B14F-4D97-AF65-F5344CB8AC3E}">
        <p14:creationId xmlns:p14="http://schemas.microsoft.com/office/powerpoint/2010/main" val="31494756"/>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746760" y="173181"/>
            <a:ext cx="10515600" cy="1325563"/>
          </a:xfrm>
        </p:spPr>
        <p:txBody>
          <a:bodyPr>
            <a:normAutofit/>
          </a:bodyPr>
          <a:lstStyle/>
          <a:p>
            <a:r>
              <a:rPr lang="en-US" b="1" dirty="0">
                <a:solidFill>
                  <a:srgbClr val="1B3D6D"/>
                </a:solidFill>
              </a:rPr>
              <a:t>Summons Continued</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JUDGE ADVOCATE TRAINING</a:t>
            </a:r>
          </a:p>
        </p:txBody>
      </p:sp>
      <p:pic>
        <p:nvPicPr>
          <p:cNvPr id="7" name="Content Placeholder 6">
            <a:extLst>
              <a:ext uri="{FF2B5EF4-FFF2-40B4-BE49-F238E27FC236}">
                <a16:creationId xmlns:a16="http://schemas.microsoft.com/office/drawing/2014/main" id="{2D0777F8-DB73-7489-76B5-6BAEBE95A67C}"/>
              </a:ext>
            </a:extLst>
          </p:cNvPr>
          <p:cNvPicPr>
            <a:picLocks noGrp="1" noChangeAspect="1"/>
          </p:cNvPicPr>
          <p:nvPr>
            <p:ph idx="1"/>
          </p:nvPr>
        </p:nvPicPr>
        <p:blipFill>
          <a:blip r:embed="rId3"/>
          <a:stretch>
            <a:fillRect/>
          </a:stretch>
        </p:blipFill>
        <p:spPr>
          <a:xfrm>
            <a:off x="1715650" y="1385125"/>
            <a:ext cx="8760700" cy="4719637"/>
          </a:xfrm>
          <a:prstGeom prst="rect">
            <a:avLst/>
          </a:prstGeom>
        </p:spPr>
      </p:pic>
    </p:spTree>
    <p:extLst>
      <p:ext uri="{BB962C8B-B14F-4D97-AF65-F5344CB8AC3E}">
        <p14:creationId xmlns:p14="http://schemas.microsoft.com/office/powerpoint/2010/main" val="15446957"/>
      </p:ext>
    </p:extLst>
  </p:cSld>
  <p:clrMapOvr>
    <a:masterClrMapping/>
  </p:clrMapOvr>
  <p:transition spd="slow">
    <p:push/>
  </p:transition>
</p:sld>
</file>

<file path=ppt/theme/theme1.xml><?xml version="1.0" encoding="utf-8"?>
<a:theme xmlns:a="http://schemas.openxmlformats.org/drawingml/2006/main" name="Office Theme">
  <a:themeElements>
    <a:clrScheme name="FAL">
      <a:dk1>
        <a:srgbClr val="262626"/>
      </a:dk1>
      <a:lt1>
        <a:srgbClr val="FFFFFF"/>
      </a:lt1>
      <a:dk2>
        <a:srgbClr val="3A3A3A"/>
      </a:dk2>
      <a:lt2>
        <a:srgbClr val="E8E8E8"/>
      </a:lt2>
      <a:accent1>
        <a:srgbClr val="1B3D6D"/>
      </a:accent1>
      <a:accent2>
        <a:srgbClr val="D72131"/>
      </a:accent2>
      <a:accent3>
        <a:srgbClr val="2A5FAC"/>
      </a:accent3>
      <a:accent4>
        <a:srgbClr val="6896DA"/>
      </a:accent4>
      <a:accent5>
        <a:srgbClr val="8C1621"/>
      </a:accent5>
      <a:accent6>
        <a:srgbClr val="E55563"/>
      </a:accent6>
      <a:hlink>
        <a:srgbClr val="1B3D6D"/>
      </a:hlink>
      <a:folHlink>
        <a:srgbClr val="8C1621"/>
      </a:folHlink>
    </a:clrScheme>
    <a:fontScheme name="FAL">
      <a:majorFont>
        <a:latin typeface="Calibri"/>
        <a:ea typeface=""/>
        <a:cs typeface=""/>
      </a:majorFont>
      <a:minorFont>
        <a:latin typeface="Calibri"/>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793</TotalTime>
  <Words>1003</Words>
  <Application>Microsoft Office PowerPoint</Application>
  <PresentationFormat>Widescreen</PresentationFormat>
  <Paragraphs>107</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Calibri</vt:lpstr>
      <vt:lpstr>Cambria</vt:lpstr>
      <vt:lpstr>Office Theme</vt:lpstr>
      <vt:lpstr>PowerPoint Presentation</vt:lpstr>
      <vt:lpstr>Moot Trail</vt:lpstr>
      <vt:lpstr>Factual Scenario</vt:lpstr>
      <vt:lpstr>Factual Scenario Continued</vt:lpstr>
      <vt:lpstr>Factual Scenario Continued</vt:lpstr>
      <vt:lpstr>Charges</vt:lpstr>
      <vt:lpstr>Charges Continued</vt:lpstr>
      <vt:lpstr>Summons</vt:lpstr>
      <vt:lpstr>Summons Continued</vt:lpstr>
      <vt:lpstr>Victim Statement</vt:lpstr>
      <vt:lpstr>Victim Statement Continued</vt:lpstr>
      <vt:lpstr>Witness Statement</vt:lpstr>
      <vt:lpstr>Witness Statement (2)</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Carrie Kolze</dc:creator>
  <cp:lastModifiedBy>Carrie Kolze</cp:lastModifiedBy>
  <cp:revision>28</cp:revision>
  <dcterms:created xsi:type="dcterms:W3CDTF">2024-08-19T13:25:53Z</dcterms:created>
  <dcterms:modified xsi:type="dcterms:W3CDTF">2025-06-05T14:30:19Z</dcterms:modified>
</cp:coreProperties>
</file>