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6" r:id="rId5"/>
    <p:sldId id="291" r:id="rId6"/>
    <p:sldId id="271" r:id="rId7"/>
    <p:sldId id="272" r:id="rId8"/>
    <p:sldId id="273" r:id="rId9"/>
    <p:sldId id="274" r:id="rId10"/>
    <p:sldId id="275" r:id="rId11"/>
    <p:sldId id="276" r:id="rId12"/>
    <p:sldId id="293" r:id="rId13"/>
    <p:sldId id="292" r:id="rId14"/>
    <p:sldId id="277" r:id="rId15"/>
    <p:sldId id="278" r:id="rId16"/>
    <p:sldId id="279" r:id="rId17"/>
    <p:sldId id="280" r:id="rId18"/>
    <p:sldId id="290"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D6D"/>
    <a:srgbClr val="D72131"/>
    <a:srgbClr val="2E6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3944D-B7E5-48B4-81B0-50A12034FC2C}" v="1" dt="2024-09-19T21:23:08.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1DFB7-893B-4416-B278-A94AE8917D2F}" type="datetimeFigureOut">
              <a:rPr lang="en-US" smtClean="0"/>
              <a:t>5/30/2025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A1175-A615-4D41-AFF9-981BD354EF5C}" type="slidenum">
              <a:rPr lang="en-US" smtClean="0"/>
              <a:t>‹#›</a:t>
            </a:fld>
            <a:endParaRPr lang="en-US"/>
          </a:p>
        </p:txBody>
      </p:sp>
    </p:spTree>
    <p:extLst>
      <p:ext uri="{BB962C8B-B14F-4D97-AF65-F5344CB8AC3E}">
        <p14:creationId xmlns:p14="http://schemas.microsoft.com/office/powerpoint/2010/main" val="418929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a:t>
            </a:fld>
            <a:endParaRPr lang="en-US"/>
          </a:p>
        </p:txBody>
      </p:sp>
    </p:spTree>
    <p:extLst>
      <p:ext uri="{BB962C8B-B14F-4D97-AF65-F5344CB8AC3E}">
        <p14:creationId xmlns:p14="http://schemas.microsoft.com/office/powerpoint/2010/main" val="2648484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17</a:t>
            </a:fld>
            <a:endParaRPr lang="en-US"/>
          </a:p>
        </p:txBody>
      </p:sp>
    </p:spTree>
    <p:extLst>
      <p:ext uri="{BB962C8B-B14F-4D97-AF65-F5344CB8AC3E}">
        <p14:creationId xmlns:p14="http://schemas.microsoft.com/office/powerpoint/2010/main" val="389074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18</a:t>
            </a:fld>
            <a:endParaRPr lang="en-US"/>
          </a:p>
        </p:txBody>
      </p:sp>
    </p:spTree>
    <p:extLst>
      <p:ext uri="{BB962C8B-B14F-4D97-AF65-F5344CB8AC3E}">
        <p14:creationId xmlns:p14="http://schemas.microsoft.com/office/powerpoint/2010/main" val="423025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7</a:t>
            </a:fld>
            <a:endParaRPr lang="en-US"/>
          </a:p>
        </p:txBody>
      </p:sp>
    </p:spTree>
    <p:extLst>
      <p:ext uri="{BB962C8B-B14F-4D97-AF65-F5344CB8AC3E}">
        <p14:creationId xmlns:p14="http://schemas.microsoft.com/office/powerpoint/2010/main" val="401470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8</a:t>
            </a:fld>
            <a:endParaRPr lang="en-US"/>
          </a:p>
        </p:txBody>
      </p:sp>
    </p:spTree>
    <p:extLst>
      <p:ext uri="{BB962C8B-B14F-4D97-AF65-F5344CB8AC3E}">
        <p14:creationId xmlns:p14="http://schemas.microsoft.com/office/powerpoint/2010/main" val="33189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9</a:t>
            </a:fld>
            <a:endParaRPr lang="en-US"/>
          </a:p>
        </p:txBody>
      </p:sp>
    </p:spTree>
    <p:extLst>
      <p:ext uri="{BB962C8B-B14F-4D97-AF65-F5344CB8AC3E}">
        <p14:creationId xmlns:p14="http://schemas.microsoft.com/office/powerpoint/2010/main" val="422936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10</a:t>
            </a:fld>
            <a:endParaRPr lang="en-US"/>
          </a:p>
        </p:txBody>
      </p:sp>
    </p:spTree>
    <p:extLst>
      <p:ext uri="{BB962C8B-B14F-4D97-AF65-F5344CB8AC3E}">
        <p14:creationId xmlns:p14="http://schemas.microsoft.com/office/powerpoint/2010/main" val="108531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11</a:t>
            </a:fld>
            <a:endParaRPr lang="en-US"/>
          </a:p>
        </p:txBody>
      </p:sp>
    </p:spTree>
    <p:extLst>
      <p:ext uri="{BB962C8B-B14F-4D97-AF65-F5344CB8AC3E}">
        <p14:creationId xmlns:p14="http://schemas.microsoft.com/office/powerpoint/2010/main" val="4239658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14</a:t>
            </a:fld>
            <a:endParaRPr lang="en-US"/>
          </a:p>
        </p:txBody>
      </p:sp>
    </p:spTree>
    <p:extLst>
      <p:ext uri="{BB962C8B-B14F-4D97-AF65-F5344CB8AC3E}">
        <p14:creationId xmlns:p14="http://schemas.microsoft.com/office/powerpoint/2010/main" val="293784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15</a:t>
            </a:fld>
            <a:endParaRPr lang="en-US"/>
          </a:p>
        </p:txBody>
      </p:sp>
    </p:spTree>
    <p:extLst>
      <p:ext uri="{BB962C8B-B14F-4D97-AF65-F5344CB8AC3E}">
        <p14:creationId xmlns:p14="http://schemas.microsoft.com/office/powerpoint/2010/main" val="3782357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FA1175-A615-4D41-AFF9-981BD354EF5C}" type="slidenum">
              <a:rPr lang="en-US" smtClean="0"/>
              <a:t>16</a:t>
            </a:fld>
            <a:endParaRPr lang="en-US"/>
          </a:p>
        </p:txBody>
      </p:sp>
    </p:spTree>
    <p:extLst>
      <p:ext uri="{BB962C8B-B14F-4D97-AF65-F5344CB8AC3E}">
        <p14:creationId xmlns:p14="http://schemas.microsoft.com/office/powerpoint/2010/main" val="22813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54E50-221B-A684-2EDB-3E2BA695E8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03BD9-C29A-5514-B874-B6F0C4681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B48B65-9F25-448B-3B74-9BE9C1F5B5C5}"/>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22DB1A73-969F-E53B-955B-ACA3F47EE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44DAB-BB18-76CF-5946-E1E4517CF9AF}"/>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913025901"/>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CDC68-A246-40A5-FBC5-C285FEE916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4CF4A8-7FBC-78F9-ECED-348996929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9DD5A-BA3E-17ED-A33F-3968BFD2B461}"/>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6F0AD170-52EB-631B-797A-C54F638AE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21FBB-C4FF-4866-4102-5FE959CE549B}"/>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542223202"/>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F72D36-9A88-17B6-C2BF-B95F7790B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BF03E7-9C63-5B1F-A869-AF40F67512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1A217-A8AA-DDFF-261F-F03E9709C3E4}"/>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D5B3B4DB-2D4A-FAC5-FCA4-29006B684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2570B-D225-5BA9-4C6D-39B7EDB07F9F}"/>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873808132"/>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FD56-1680-FDC0-9888-A99F2E5EB8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03449-48C4-9BC8-C64A-0860AF5895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F606D-454B-E492-718C-3C1DF4F36065}"/>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0DA2385C-0A32-EBC4-F6F6-A99EE6A2A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38BCF-9545-5026-49E1-8E9BA02548B8}"/>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139496413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6D0DE-38FD-933F-1419-DF634F1A33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2C5CE2-C795-35AA-A48F-29F481E824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5C5C50-0173-1433-BE97-5A702A3DE5CE}"/>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C97FFB80-7911-64D5-D56C-11B3332D8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B3E94-8494-49C8-01A6-0085AC7DF2D8}"/>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046237691"/>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D6E0-3A88-CA81-4541-CFAAA0ED5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789FAA-85CA-A7D0-7089-F8082D53E2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40C698-101C-971E-6780-950DA6C95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1FD530-9804-15F2-C26D-914188FE7EB7}"/>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6" name="Footer Placeholder 5">
            <a:extLst>
              <a:ext uri="{FF2B5EF4-FFF2-40B4-BE49-F238E27FC236}">
                <a16:creationId xmlns:a16="http://schemas.microsoft.com/office/drawing/2014/main" id="{101CF3D8-BE80-2C09-67B3-114030F41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5BCF17-1734-D2EA-C915-05CFAAD08AD6}"/>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262837670"/>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5AAB-97B2-3401-413A-CEDA7AE5E0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E182AF-BC25-E592-9EDA-ABCEA0F35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997B3A-EA99-FE05-3F33-1A8BED0CCD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181B57-BFB3-3599-E148-7FF719030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7220A0-5934-293C-5005-14FABFC52A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C62C2-2A8E-F23D-9232-2CD42BEB23BF}"/>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8" name="Footer Placeholder 7">
            <a:extLst>
              <a:ext uri="{FF2B5EF4-FFF2-40B4-BE49-F238E27FC236}">
                <a16:creationId xmlns:a16="http://schemas.microsoft.com/office/drawing/2014/main" id="{84343C44-D7E0-DAC3-CDF8-EA6521741A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CCA17-3C63-CF28-F29C-AB46117ADA75}"/>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569420283"/>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A182C-8BEF-64DD-AE91-DD80C4461B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785934-22E1-1E03-2E2C-5592195BB67C}"/>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4" name="Footer Placeholder 3">
            <a:extLst>
              <a:ext uri="{FF2B5EF4-FFF2-40B4-BE49-F238E27FC236}">
                <a16:creationId xmlns:a16="http://schemas.microsoft.com/office/drawing/2014/main" id="{C6AAFA8C-B300-A857-9535-C1F6C8FB47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844A8E-8FC3-753F-8E45-A11CBD733755}"/>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00573867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A5200-27C9-40B9-4E70-80E726ABC035}"/>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3" name="Footer Placeholder 2">
            <a:extLst>
              <a:ext uri="{FF2B5EF4-FFF2-40B4-BE49-F238E27FC236}">
                <a16:creationId xmlns:a16="http://schemas.microsoft.com/office/drawing/2014/main" id="{90C403D7-C957-5EE8-7F19-148A3221AF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E6444D-DF62-AC33-A9D6-331E211F6BA1}"/>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3973121881"/>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6F532-CDAC-1AA4-7DB0-B8B7B8C6EB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5F928-33AF-1A12-827C-90F28BAF0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C4C03E-4694-2BE6-D97E-C8EB8671F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CD2DB9-1E81-10B5-2752-D0D0D157B384}"/>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6" name="Footer Placeholder 5">
            <a:extLst>
              <a:ext uri="{FF2B5EF4-FFF2-40B4-BE49-F238E27FC236}">
                <a16:creationId xmlns:a16="http://schemas.microsoft.com/office/drawing/2014/main" id="{1C19B951-A593-7FF6-7802-D8C7CBB3AE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A8D98-3F46-C974-FEE7-9A9DA2A9F40B}"/>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11589822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343B6-381F-013E-50E7-ACAE975F4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970350-2793-EF86-3AFD-48D44FE33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FF0576-3DDA-E8B1-71FD-D27C94C48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70045-C628-95E4-9B63-9CBDA08E9B31}"/>
              </a:ext>
            </a:extLst>
          </p:cNvPr>
          <p:cNvSpPr>
            <a:spLocks noGrp="1"/>
          </p:cNvSpPr>
          <p:nvPr>
            <p:ph type="dt" sz="half" idx="10"/>
          </p:nvPr>
        </p:nvSpPr>
        <p:spPr/>
        <p:txBody>
          <a:bodyPr/>
          <a:lstStyle/>
          <a:p>
            <a:fld id="{96788B9D-8A5D-48CA-9255-A5D6B9E68861}" type="datetimeFigureOut">
              <a:rPr lang="en-US" smtClean="0"/>
              <a:t>5/30/2025</a:t>
            </a:fld>
            <a:endParaRPr lang="en-US"/>
          </a:p>
        </p:txBody>
      </p:sp>
      <p:sp>
        <p:nvSpPr>
          <p:cNvPr id="6" name="Footer Placeholder 5">
            <a:extLst>
              <a:ext uri="{FF2B5EF4-FFF2-40B4-BE49-F238E27FC236}">
                <a16:creationId xmlns:a16="http://schemas.microsoft.com/office/drawing/2014/main" id="{565D6BBD-8F95-FE9D-602B-4E6FBAA37E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9BC3C-8EFB-2B9C-C9C8-A77336454FD6}"/>
              </a:ext>
            </a:extLst>
          </p:cNvPr>
          <p:cNvSpPr>
            <a:spLocks noGrp="1"/>
          </p:cNvSpPr>
          <p:nvPr>
            <p:ph type="sldNum" sz="quarter" idx="12"/>
          </p:nvPr>
        </p:nvSpPr>
        <p:spPr/>
        <p:txBody>
          <a:bodyPr/>
          <a:lstStyle/>
          <a:p>
            <a:fld id="{DD050CA4-9E91-4176-A207-6E02534EF798}" type="slidenum">
              <a:rPr lang="en-US" smtClean="0"/>
              <a:t>‹#›</a:t>
            </a:fld>
            <a:endParaRPr lang="en-US"/>
          </a:p>
        </p:txBody>
      </p:sp>
    </p:spTree>
    <p:extLst>
      <p:ext uri="{BB962C8B-B14F-4D97-AF65-F5344CB8AC3E}">
        <p14:creationId xmlns:p14="http://schemas.microsoft.com/office/powerpoint/2010/main" val="2812111164"/>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FD978-C54F-2CCC-9EDD-BE2012279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47FFF5-9E98-E138-8C0B-E874D96BA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6395E-5D30-6DA1-AB8D-C2656D1277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788B9D-8A5D-48CA-9255-A5D6B9E68861}" type="datetimeFigureOut">
              <a:rPr lang="en-US" smtClean="0"/>
              <a:t>5/30/2025</a:t>
            </a:fld>
            <a:endParaRPr lang="en-US"/>
          </a:p>
        </p:txBody>
      </p:sp>
      <p:sp>
        <p:nvSpPr>
          <p:cNvPr id="5" name="Footer Placeholder 4">
            <a:extLst>
              <a:ext uri="{FF2B5EF4-FFF2-40B4-BE49-F238E27FC236}">
                <a16:creationId xmlns:a16="http://schemas.microsoft.com/office/drawing/2014/main" id="{B6B83D85-5B89-14D7-8751-658B74E1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ABF765-3095-467A-2CF5-E1A89C653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050CA4-9E91-4176-A207-6E02534EF798}" type="slidenum">
              <a:rPr lang="en-US" smtClean="0"/>
              <a:t>‹#›</a:t>
            </a:fld>
            <a:endParaRPr lang="en-US"/>
          </a:p>
        </p:txBody>
      </p:sp>
    </p:spTree>
    <p:extLst>
      <p:ext uri="{BB962C8B-B14F-4D97-AF65-F5344CB8AC3E}">
        <p14:creationId xmlns:p14="http://schemas.microsoft.com/office/powerpoint/2010/main" val="3586017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501c3.org/misappropriating-nonprofit-funds/" TargetMode="External"/><Relationship Id="rId5" Type="http://schemas.openxmlformats.org/officeDocument/2006/relationships/hyperlink" Target="https://dos.fl.gov/sunbiz/manage-business" TargetMode="External"/><Relationship Id="rId4" Type="http://schemas.openxmlformats.org/officeDocument/2006/relationships/hyperlink" Target="https://floridarevenue.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188D75-8B81-7AD5-EB29-EC0C5C3822AA}"/>
              </a:ext>
            </a:extLst>
          </p:cNvPr>
          <p:cNvSpPr txBox="1"/>
          <p:nvPr/>
        </p:nvSpPr>
        <p:spPr>
          <a:xfrm>
            <a:off x="7638473" y="1838390"/>
            <a:ext cx="4276436" cy="1569660"/>
          </a:xfrm>
          <a:prstGeom prst="rect">
            <a:avLst/>
          </a:prstGeom>
          <a:noFill/>
        </p:spPr>
        <p:txBody>
          <a:bodyPr wrap="square" rtlCol="0">
            <a:spAutoFit/>
          </a:bodyPr>
          <a:lstStyle/>
          <a:p>
            <a:r>
              <a:rPr lang="en-US" sz="4800" b="1" dirty="0">
                <a:solidFill>
                  <a:schemeClr val="bg1"/>
                </a:solidFill>
                <a:latin typeface="+mj-lt"/>
              </a:rPr>
              <a:t>Finance Officer</a:t>
            </a:r>
          </a:p>
          <a:p>
            <a:r>
              <a:rPr lang="en-US" sz="4800" b="1" dirty="0">
                <a:solidFill>
                  <a:schemeClr val="bg1"/>
                </a:solidFill>
                <a:latin typeface="+mj-lt"/>
              </a:rPr>
              <a:t>Training</a:t>
            </a:r>
          </a:p>
        </p:txBody>
      </p:sp>
      <p:sp>
        <p:nvSpPr>
          <p:cNvPr id="5" name="TextBox 4">
            <a:extLst>
              <a:ext uri="{FF2B5EF4-FFF2-40B4-BE49-F238E27FC236}">
                <a16:creationId xmlns:a16="http://schemas.microsoft.com/office/drawing/2014/main" id="{BBE84E9E-49D5-6330-3872-2FDEE8A1B088}"/>
              </a:ext>
            </a:extLst>
          </p:cNvPr>
          <p:cNvSpPr txBox="1"/>
          <p:nvPr/>
        </p:nvSpPr>
        <p:spPr>
          <a:xfrm>
            <a:off x="7638473" y="3829252"/>
            <a:ext cx="4344877" cy="338554"/>
          </a:xfrm>
          <a:prstGeom prst="rect">
            <a:avLst/>
          </a:prstGeom>
          <a:noFill/>
        </p:spPr>
        <p:txBody>
          <a:bodyPr wrap="square" rtlCol="0">
            <a:spAutoFit/>
          </a:bodyPr>
          <a:lstStyle/>
          <a:p>
            <a:r>
              <a:rPr lang="en-US" sz="1600" dirty="0">
                <a:solidFill>
                  <a:schemeClr val="bg1"/>
                </a:solidFill>
              </a:rPr>
              <a:t>Instructors  Shirley Douglas, Finance Officer </a:t>
            </a:r>
          </a:p>
        </p:txBody>
      </p:sp>
      <p:sp>
        <p:nvSpPr>
          <p:cNvPr id="6" name="TextBox 5">
            <a:extLst>
              <a:ext uri="{FF2B5EF4-FFF2-40B4-BE49-F238E27FC236}">
                <a16:creationId xmlns:a16="http://schemas.microsoft.com/office/drawing/2014/main" id="{E2B49EAB-F31E-AFCA-EE00-E6CDADA87C52}"/>
              </a:ext>
            </a:extLst>
          </p:cNvPr>
          <p:cNvSpPr txBox="1"/>
          <p:nvPr/>
        </p:nvSpPr>
        <p:spPr>
          <a:xfrm>
            <a:off x="341745" y="4727507"/>
            <a:ext cx="6206836" cy="461665"/>
          </a:xfrm>
          <a:prstGeom prst="rect">
            <a:avLst/>
          </a:prstGeom>
          <a:noFill/>
        </p:spPr>
        <p:txBody>
          <a:bodyPr wrap="square" rtlCol="0">
            <a:spAutoFit/>
          </a:bodyPr>
          <a:lstStyle/>
          <a:p>
            <a:r>
              <a:rPr lang="en-US" sz="2400" cap="all" dirty="0">
                <a:solidFill>
                  <a:srgbClr val="1B3D6D"/>
                </a:solidFill>
              </a:rPr>
              <a:t>2025 Department of Florida</a:t>
            </a:r>
          </a:p>
        </p:txBody>
      </p:sp>
      <p:sp>
        <p:nvSpPr>
          <p:cNvPr id="7" name="TextBox 6">
            <a:extLst>
              <a:ext uri="{FF2B5EF4-FFF2-40B4-BE49-F238E27FC236}">
                <a16:creationId xmlns:a16="http://schemas.microsoft.com/office/drawing/2014/main" id="{358D9EA5-15F5-2A6D-D753-DD1572E5A6BC}"/>
              </a:ext>
            </a:extLst>
          </p:cNvPr>
          <p:cNvSpPr txBox="1"/>
          <p:nvPr/>
        </p:nvSpPr>
        <p:spPr>
          <a:xfrm>
            <a:off x="341745" y="4958339"/>
            <a:ext cx="11508509" cy="1015663"/>
          </a:xfrm>
          <a:prstGeom prst="rect">
            <a:avLst/>
          </a:prstGeom>
          <a:noFill/>
        </p:spPr>
        <p:txBody>
          <a:bodyPr wrap="square" rtlCol="0">
            <a:spAutoFit/>
          </a:bodyPr>
          <a:lstStyle/>
          <a:p>
            <a:r>
              <a:rPr lang="en-US" sz="6000" b="1" cap="all" dirty="0"/>
              <a:t>Department </a:t>
            </a:r>
            <a:r>
              <a:rPr lang="en-US" sz="6000" b="1" cap="all" dirty="0" err="1"/>
              <a:t>cONVENTION</a:t>
            </a:r>
            <a:endParaRPr lang="en-US" sz="6000" b="1" cap="all" dirty="0"/>
          </a:p>
        </p:txBody>
      </p:sp>
      <p:sp>
        <p:nvSpPr>
          <p:cNvPr id="9" name="TextBox 8">
            <a:extLst>
              <a:ext uri="{FF2B5EF4-FFF2-40B4-BE49-F238E27FC236}">
                <a16:creationId xmlns:a16="http://schemas.microsoft.com/office/drawing/2014/main" id="{82A595B4-EF9F-1795-E757-40AFFA4F447D}"/>
              </a:ext>
            </a:extLst>
          </p:cNvPr>
          <p:cNvSpPr txBox="1"/>
          <p:nvPr/>
        </p:nvSpPr>
        <p:spPr>
          <a:xfrm>
            <a:off x="10002982" y="6228438"/>
            <a:ext cx="1911927" cy="307777"/>
          </a:xfrm>
          <a:prstGeom prst="rect">
            <a:avLst/>
          </a:prstGeom>
          <a:noFill/>
        </p:spPr>
        <p:txBody>
          <a:bodyPr wrap="square" rtlCol="0">
            <a:spAutoFit/>
          </a:bodyPr>
          <a:lstStyle/>
          <a:p>
            <a:pPr algn="r"/>
            <a:r>
              <a:rPr lang="en-US" sz="1400" dirty="0">
                <a:solidFill>
                  <a:srgbClr val="1B3D6D"/>
                </a:solidFill>
              </a:rPr>
              <a:t>www.floridalegion.org</a:t>
            </a:r>
          </a:p>
        </p:txBody>
      </p:sp>
      <p:pic>
        <p:nvPicPr>
          <p:cNvPr id="11" name="Picture 10">
            <a:extLst>
              <a:ext uri="{FF2B5EF4-FFF2-40B4-BE49-F238E27FC236}">
                <a16:creationId xmlns:a16="http://schemas.microsoft.com/office/drawing/2014/main" id="{9D304170-AC0B-3006-1B73-99156C08010B}"/>
              </a:ext>
            </a:extLst>
          </p:cNvPr>
          <p:cNvPicPr>
            <a:picLocks noChangeAspect="1"/>
          </p:cNvPicPr>
          <p:nvPr/>
        </p:nvPicPr>
        <p:blipFill>
          <a:blip r:embed="rId4">
            <a:extLst>
              <a:ext uri="{28A0092B-C50C-407E-A947-70E740481C1C}">
                <a14:useLocalDpi xmlns:a14="http://schemas.microsoft.com/office/drawing/2010/main" val="0"/>
              </a:ext>
            </a:extLst>
          </a:blip>
          <a:srcRect t="73" b="73"/>
          <a:stretch/>
        </p:blipFill>
        <p:spPr>
          <a:xfrm>
            <a:off x="0" y="1524000"/>
            <a:ext cx="7333673" cy="3071813"/>
          </a:xfrm>
          <a:prstGeom prst="rect">
            <a:avLst/>
          </a:prstGeom>
        </p:spPr>
      </p:pic>
    </p:spTree>
    <p:extLst>
      <p:ext uri="{BB962C8B-B14F-4D97-AF65-F5344CB8AC3E}">
        <p14:creationId xmlns:p14="http://schemas.microsoft.com/office/powerpoint/2010/main" val="740565921"/>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Autofit/>
          </a:bodyPr>
          <a:lstStyle/>
          <a:p>
            <a:r>
              <a:rPr lang="en-US" b="1" dirty="0">
                <a:solidFill>
                  <a:srgbClr val="1B3D6D"/>
                </a:solidFill>
              </a:rPr>
              <a:t>Proposed Posts During Period</a:t>
            </a:r>
            <a:endParaRPr lang="en-US" b="1" dirty="0">
              <a:solidFill>
                <a:srgbClr val="D72131"/>
              </a:solidFill>
            </a:endParaRP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337443"/>
            <a:ext cx="10965871" cy="4498110"/>
          </a:xfrm>
        </p:spPr>
        <p:txBody>
          <a:bodyPr>
            <a:noAutofit/>
          </a:bodyPr>
          <a:lstStyle/>
          <a:p>
            <a:pPr lvl="1"/>
            <a:r>
              <a:rPr lang="en-US" sz="3600" b="1" dirty="0">
                <a:solidFill>
                  <a:schemeClr val="tx2">
                    <a:lumMod val="75000"/>
                  </a:schemeClr>
                </a:solidFill>
              </a:rPr>
              <a:t>Current Liabilities – 200</a:t>
            </a:r>
          </a:p>
          <a:p>
            <a:pPr lvl="2">
              <a:spcBef>
                <a:spcPts val="0"/>
              </a:spcBef>
              <a:spcAft>
                <a:spcPts val="1200"/>
              </a:spcAft>
            </a:pPr>
            <a:r>
              <a:rPr lang="en-US" sz="3200" dirty="0">
                <a:solidFill>
                  <a:schemeClr val="tx2">
                    <a:lumMod val="75000"/>
                  </a:schemeClr>
                </a:solidFill>
              </a:rPr>
              <a:t>201 – Accounts Payable</a:t>
            </a:r>
          </a:p>
          <a:p>
            <a:pPr lvl="1"/>
            <a:r>
              <a:rPr lang="en-US" sz="3600" b="1" dirty="0">
                <a:solidFill>
                  <a:schemeClr val="tx2">
                    <a:lumMod val="75000"/>
                  </a:schemeClr>
                </a:solidFill>
              </a:rPr>
              <a:t>Restricted Funds – 300</a:t>
            </a:r>
          </a:p>
          <a:p>
            <a:pPr lvl="2"/>
            <a:r>
              <a:rPr lang="en-US" sz="3200" dirty="0">
                <a:solidFill>
                  <a:schemeClr val="tx2">
                    <a:lumMod val="75000"/>
                  </a:schemeClr>
                </a:solidFill>
              </a:rPr>
              <a:t>301 Dues</a:t>
            </a:r>
          </a:p>
          <a:p>
            <a:pPr lvl="2">
              <a:spcBef>
                <a:spcPts val="0"/>
              </a:spcBef>
              <a:spcAft>
                <a:spcPts val="1200"/>
              </a:spcAft>
            </a:pPr>
            <a:r>
              <a:rPr lang="en-US" sz="3200" dirty="0">
                <a:solidFill>
                  <a:schemeClr val="tx2">
                    <a:lumMod val="75000"/>
                  </a:schemeClr>
                </a:solidFill>
              </a:rPr>
              <a:t>302 – Department and National Dues</a:t>
            </a:r>
          </a:p>
          <a:p>
            <a:pPr lvl="1"/>
            <a:r>
              <a:rPr lang="en-US" sz="3600" b="1" dirty="0">
                <a:solidFill>
                  <a:schemeClr val="tx2">
                    <a:lumMod val="75000"/>
                  </a:schemeClr>
                </a:solidFill>
              </a:rPr>
              <a:t>Net Worth – 400</a:t>
            </a:r>
          </a:p>
          <a:p>
            <a:pPr lvl="2"/>
            <a:r>
              <a:rPr lang="en-US" sz="3200" dirty="0">
                <a:solidFill>
                  <a:schemeClr val="tx2">
                    <a:lumMod val="75000"/>
                  </a:schemeClr>
                </a:solidFill>
              </a:rPr>
              <a:t>401 – Retained Earned Income</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Tree>
    <p:extLst>
      <p:ext uri="{BB962C8B-B14F-4D97-AF65-F5344CB8AC3E}">
        <p14:creationId xmlns:p14="http://schemas.microsoft.com/office/powerpoint/2010/main" val="17649822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Autofit/>
          </a:bodyPr>
          <a:lstStyle/>
          <a:p>
            <a:r>
              <a:rPr lang="en-US" b="1" dirty="0">
                <a:solidFill>
                  <a:srgbClr val="1B3D6D"/>
                </a:solidFill>
              </a:rPr>
              <a:t>Chart of Accounts</a:t>
            </a:r>
            <a:endParaRPr lang="en-US" b="1" dirty="0">
              <a:solidFill>
                <a:srgbClr val="D72131"/>
              </a:solidFill>
            </a:endParaRP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482298"/>
            <a:ext cx="5797990" cy="3098755"/>
          </a:xfrm>
        </p:spPr>
        <p:txBody>
          <a:bodyPr>
            <a:noAutofit/>
          </a:bodyPr>
          <a:lstStyle/>
          <a:p>
            <a:pPr lvl="1">
              <a:spcBef>
                <a:spcPts val="0"/>
              </a:spcBef>
              <a:spcAft>
                <a:spcPts val="1200"/>
              </a:spcAft>
            </a:pPr>
            <a:r>
              <a:rPr lang="en-US" sz="3200" dirty="0">
                <a:solidFill>
                  <a:schemeClr val="tx2">
                    <a:lumMod val="75000"/>
                  </a:schemeClr>
                </a:solidFill>
              </a:rPr>
              <a:t>100 Series Assets</a:t>
            </a:r>
          </a:p>
          <a:p>
            <a:pPr lvl="1">
              <a:spcBef>
                <a:spcPts val="0"/>
              </a:spcBef>
              <a:spcAft>
                <a:spcPts val="1200"/>
              </a:spcAft>
            </a:pPr>
            <a:r>
              <a:rPr lang="en-US" sz="3200" dirty="0">
                <a:solidFill>
                  <a:schemeClr val="tx2">
                    <a:lumMod val="75000"/>
                  </a:schemeClr>
                </a:solidFill>
              </a:rPr>
              <a:t>200 Series Liabilities &amp; Equity</a:t>
            </a:r>
          </a:p>
          <a:p>
            <a:pPr lvl="1">
              <a:spcBef>
                <a:spcPts val="0"/>
              </a:spcBef>
              <a:spcAft>
                <a:spcPts val="1200"/>
              </a:spcAft>
            </a:pPr>
            <a:r>
              <a:rPr lang="en-US" sz="3200" dirty="0">
                <a:solidFill>
                  <a:schemeClr val="tx2">
                    <a:lumMod val="75000"/>
                  </a:schemeClr>
                </a:solidFill>
              </a:rPr>
              <a:t>300 Series Post Income</a:t>
            </a:r>
          </a:p>
          <a:p>
            <a:pPr lvl="1">
              <a:spcBef>
                <a:spcPts val="0"/>
              </a:spcBef>
              <a:spcAft>
                <a:spcPts val="1200"/>
              </a:spcAft>
            </a:pPr>
            <a:r>
              <a:rPr lang="en-US" sz="3200" dirty="0">
                <a:solidFill>
                  <a:schemeClr val="tx2">
                    <a:lumMod val="75000"/>
                  </a:schemeClr>
                </a:solidFill>
              </a:rPr>
              <a:t>400 Series Post Expense</a:t>
            </a:r>
          </a:p>
          <a:p>
            <a:pPr lvl="1">
              <a:spcBef>
                <a:spcPts val="0"/>
              </a:spcBef>
              <a:spcAft>
                <a:spcPts val="1200"/>
              </a:spcAft>
            </a:pPr>
            <a:r>
              <a:rPr lang="en-US" sz="3200" dirty="0">
                <a:solidFill>
                  <a:schemeClr val="tx2">
                    <a:lumMod val="75000"/>
                  </a:schemeClr>
                </a:solidFill>
              </a:rPr>
              <a:t>500 Series Social Quarters</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2" name="Content Placeholder 4">
            <a:extLst>
              <a:ext uri="{FF2B5EF4-FFF2-40B4-BE49-F238E27FC236}">
                <a16:creationId xmlns:a16="http://schemas.microsoft.com/office/drawing/2014/main" id="{5D1163C4-EA93-9150-8549-DDEDAA7477A0}"/>
              </a:ext>
            </a:extLst>
          </p:cNvPr>
          <p:cNvSpPr txBox="1">
            <a:spLocks/>
          </p:cNvSpPr>
          <p:nvPr/>
        </p:nvSpPr>
        <p:spPr>
          <a:xfrm>
            <a:off x="7327130" y="1482298"/>
            <a:ext cx="4359997" cy="3098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3200" dirty="0">
                <a:solidFill>
                  <a:schemeClr val="tx2">
                    <a:lumMod val="75000"/>
                  </a:schemeClr>
                </a:solidFill>
              </a:rPr>
              <a:t>600 Series Dining Room</a:t>
            </a:r>
          </a:p>
          <a:p>
            <a:pPr>
              <a:spcBef>
                <a:spcPts val="0"/>
              </a:spcBef>
              <a:spcAft>
                <a:spcPts val="1200"/>
              </a:spcAft>
            </a:pPr>
            <a:r>
              <a:rPr lang="en-US" sz="3200" dirty="0">
                <a:solidFill>
                  <a:schemeClr val="tx2">
                    <a:lumMod val="75000"/>
                  </a:schemeClr>
                </a:solidFill>
              </a:rPr>
              <a:t>700 Series Other</a:t>
            </a:r>
          </a:p>
          <a:p>
            <a:pPr>
              <a:spcBef>
                <a:spcPts val="0"/>
              </a:spcBef>
              <a:spcAft>
                <a:spcPts val="1200"/>
              </a:spcAft>
            </a:pPr>
            <a:r>
              <a:rPr lang="en-US" sz="3200" dirty="0">
                <a:solidFill>
                  <a:schemeClr val="tx2">
                    <a:lumMod val="75000"/>
                  </a:schemeClr>
                </a:solidFill>
              </a:rPr>
              <a:t>800 Series Other</a:t>
            </a:r>
          </a:p>
          <a:p>
            <a:pPr>
              <a:spcBef>
                <a:spcPts val="0"/>
              </a:spcBef>
              <a:spcAft>
                <a:spcPts val="1200"/>
              </a:spcAft>
            </a:pPr>
            <a:r>
              <a:rPr lang="en-US" sz="3200" dirty="0">
                <a:solidFill>
                  <a:schemeClr val="tx2">
                    <a:lumMod val="75000"/>
                  </a:schemeClr>
                </a:solidFill>
              </a:rPr>
              <a:t>900 Series Other</a:t>
            </a:r>
          </a:p>
        </p:txBody>
      </p:sp>
    </p:spTree>
    <p:extLst>
      <p:ext uri="{BB962C8B-B14F-4D97-AF65-F5344CB8AC3E}">
        <p14:creationId xmlns:p14="http://schemas.microsoft.com/office/powerpoint/2010/main" val="38661876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0745"/>
          </a:xfrm>
        </p:spPr>
        <p:txBody>
          <a:bodyPr/>
          <a:lstStyle/>
          <a:p>
            <a:r>
              <a:rPr lang="en-US" b="1" dirty="0"/>
              <a:t>Budget</a:t>
            </a:r>
          </a:p>
        </p:txBody>
      </p:sp>
      <p:sp>
        <p:nvSpPr>
          <p:cNvPr id="3" name="Content Placeholder 2"/>
          <p:cNvSpPr>
            <a:spLocks noGrp="1"/>
          </p:cNvSpPr>
          <p:nvPr>
            <p:ph idx="1"/>
          </p:nvPr>
        </p:nvSpPr>
        <p:spPr>
          <a:xfrm>
            <a:off x="838200" y="1428750"/>
            <a:ext cx="10515600" cy="4748213"/>
          </a:xfrm>
        </p:spPr>
        <p:txBody>
          <a:bodyPr>
            <a:normAutofit/>
          </a:bodyPr>
          <a:lstStyle/>
          <a:p>
            <a:r>
              <a:rPr lang="en-US" dirty="0"/>
              <a:t>Review Narratives of Income, Expense, Programs recommend any changes that are needed to Executive Committee.  </a:t>
            </a:r>
          </a:p>
          <a:p>
            <a:r>
              <a:rPr lang="en-US" dirty="0"/>
              <a:t>The Narrative report has columns </a:t>
            </a:r>
            <a:r>
              <a:rPr lang="en-US" dirty="0" err="1"/>
              <a:t>labled</a:t>
            </a:r>
            <a:r>
              <a:rPr lang="en-US" dirty="0"/>
              <a:t> Ledger #, Name of Account, Narrative, 3 or 5 year average,  Oldest Year (21-22) Next Year (22-23) Last Year (23-24) Current Year (24 – 31 Mar 25) current year IS NOT part of 3 year average</a:t>
            </a:r>
          </a:p>
          <a:p>
            <a:r>
              <a:rPr lang="en-US" dirty="0"/>
              <a:t>Review Current Year Budget numbers to Actual amounts.  Using Narrative report and current year vs budget amount determine proposed next year budget dollar amount.   </a:t>
            </a:r>
          </a:p>
          <a:p>
            <a:r>
              <a:rPr lang="en-US" dirty="0"/>
              <a:t>Present Narratives of Income, Expense, Programs changes and proposed new year Budget to Executive Committee.  </a:t>
            </a:r>
          </a:p>
          <a:p>
            <a:endParaRPr lang="en-US" dirty="0"/>
          </a:p>
        </p:txBody>
      </p:sp>
    </p:spTree>
    <p:extLst>
      <p:ext uri="{BB962C8B-B14F-4D97-AF65-F5344CB8AC3E}">
        <p14:creationId xmlns:p14="http://schemas.microsoft.com/office/powerpoint/2010/main" val="2860354650"/>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F50B8F-3CE3-5E85-8136-20CD0283FB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513E-385D-DBD6-62E8-88F97D2C9909}"/>
              </a:ext>
            </a:extLst>
          </p:cNvPr>
          <p:cNvSpPr>
            <a:spLocks noGrp="1"/>
          </p:cNvSpPr>
          <p:nvPr>
            <p:ph type="title"/>
          </p:nvPr>
        </p:nvSpPr>
        <p:spPr>
          <a:xfrm>
            <a:off x="939800" y="1124431"/>
            <a:ext cx="10515600" cy="2304569"/>
          </a:xfrm>
        </p:spPr>
        <p:txBody>
          <a:bodyPr>
            <a:noAutofit/>
          </a:bodyPr>
          <a:lstStyle/>
          <a:p>
            <a:r>
              <a:rPr lang="en-US" sz="7200" b="1" dirty="0">
                <a:solidFill>
                  <a:srgbClr val="1B3D6D"/>
                </a:solidFill>
              </a:rPr>
              <a:t>Post Audits</a:t>
            </a:r>
          </a:p>
        </p:txBody>
      </p:sp>
      <p:sp>
        <p:nvSpPr>
          <p:cNvPr id="6" name="TextBox 5">
            <a:extLst>
              <a:ext uri="{FF2B5EF4-FFF2-40B4-BE49-F238E27FC236}">
                <a16:creationId xmlns:a16="http://schemas.microsoft.com/office/drawing/2014/main" id="{43403CE3-98EB-A929-A4FC-FDDE9036594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3" name="Text Placeholder 2">
            <a:extLst>
              <a:ext uri="{FF2B5EF4-FFF2-40B4-BE49-F238E27FC236}">
                <a16:creationId xmlns:a16="http://schemas.microsoft.com/office/drawing/2014/main" id="{5D3D3407-06E2-0307-6ACA-6B14BAF791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274793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Autofit/>
          </a:bodyPr>
          <a:lstStyle/>
          <a:p>
            <a:r>
              <a:rPr lang="en-US" b="1" dirty="0">
                <a:solidFill>
                  <a:srgbClr val="1B3D6D"/>
                </a:solidFill>
              </a:rPr>
              <a:t>Post Audits</a:t>
            </a:r>
            <a:endParaRPr lang="en-US" b="1" dirty="0">
              <a:solidFill>
                <a:srgbClr val="D72131"/>
              </a:solidFill>
            </a:endParaRP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198" y="1376127"/>
            <a:ext cx="10965873" cy="4368891"/>
          </a:xfrm>
        </p:spPr>
        <p:txBody>
          <a:bodyPr>
            <a:noAutofit/>
          </a:bodyPr>
          <a:lstStyle/>
          <a:p>
            <a:pPr lvl="1">
              <a:spcBef>
                <a:spcPts val="0"/>
              </a:spcBef>
              <a:spcAft>
                <a:spcPts val="1200"/>
              </a:spcAft>
            </a:pPr>
            <a:r>
              <a:rPr lang="en-US" sz="4000" b="1" dirty="0">
                <a:solidFill>
                  <a:schemeClr val="tx2">
                    <a:lumMod val="75000"/>
                  </a:schemeClr>
                </a:solidFill>
              </a:rPr>
              <a:t>Appointment of the Post Auditing Committee</a:t>
            </a:r>
          </a:p>
          <a:p>
            <a:pPr lvl="1">
              <a:spcBef>
                <a:spcPts val="0"/>
              </a:spcBef>
              <a:spcAft>
                <a:spcPts val="1200"/>
              </a:spcAft>
            </a:pPr>
            <a:r>
              <a:rPr lang="en-US" sz="4000" b="1" dirty="0">
                <a:solidFill>
                  <a:schemeClr val="tx2">
                    <a:lumMod val="75000"/>
                  </a:schemeClr>
                </a:solidFill>
              </a:rPr>
              <a:t>Selection of a “Qualified Public Accountant”</a:t>
            </a:r>
          </a:p>
          <a:p>
            <a:pPr lvl="1"/>
            <a:r>
              <a:rPr lang="en-US" sz="4000" b="1" dirty="0">
                <a:solidFill>
                  <a:schemeClr val="tx2">
                    <a:lumMod val="75000"/>
                  </a:schemeClr>
                </a:solidFill>
              </a:rPr>
              <a:t>Duties of the Auditing Committee</a:t>
            </a:r>
          </a:p>
          <a:p>
            <a:pPr lvl="2"/>
            <a:r>
              <a:rPr lang="en-US" sz="3200" dirty="0">
                <a:solidFill>
                  <a:srgbClr val="2E67BC"/>
                </a:solidFill>
              </a:rPr>
              <a:t>Planning Stage</a:t>
            </a:r>
          </a:p>
          <a:p>
            <a:pPr lvl="2"/>
            <a:r>
              <a:rPr lang="en-US" sz="3200" dirty="0">
                <a:solidFill>
                  <a:srgbClr val="2E67BC"/>
                </a:solidFill>
              </a:rPr>
              <a:t>Internal Control Stage</a:t>
            </a:r>
          </a:p>
          <a:p>
            <a:pPr lvl="2"/>
            <a:r>
              <a:rPr lang="en-US" sz="3200" dirty="0">
                <a:solidFill>
                  <a:srgbClr val="2E67BC"/>
                </a:solidFill>
              </a:rPr>
              <a:t>Testing Stage</a:t>
            </a:r>
          </a:p>
          <a:p>
            <a:pPr lvl="2"/>
            <a:r>
              <a:rPr lang="en-US" sz="3200" dirty="0">
                <a:solidFill>
                  <a:srgbClr val="2E67BC"/>
                </a:solidFill>
              </a:rPr>
              <a:t>Reporting Stage</a:t>
            </a:r>
          </a:p>
          <a:p>
            <a:pPr lvl="1"/>
            <a:endParaRPr lang="en-US" sz="3200" b="1"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2" name="Content Placeholder 4">
            <a:extLst>
              <a:ext uri="{FF2B5EF4-FFF2-40B4-BE49-F238E27FC236}">
                <a16:creationId xmlns:a16="http://schemas.microsoft.com/office/drawing/2014/main" id="{A7206FF8-8FDB-279F-6909-EDE024C5F4B6}"/>
              </a:ext>
            </a:extLst>
          </p:cNvPr>
          <p:cNvSpPr txBox="1">
            <a:spLocks/>
          </p:cNvSpPr>
          <p:nvPr/>
        </p:nvSpPr>
        <p:spPr>
          <a:xfrm>
            <a:off x="838199" y="5745018"/>
            <a:ext cx="10965873" cy="53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solidFill>
                <a:srgbClr val="D72131"/>
              </a:solidFill>
            </a:endParaRPr>
          </a:p>
        </p:txBody>
      </p:sp>
    </p:spTree>
    <p:extLst>
      <p:ext uri="{BB962C8B-B14F-4D97-AF65-F5344CB8AC3E}">
        <p14:creationId xmlns:p14="http://schemas.microsoft.com/office/powerpoint/2010/main" val="32719062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Autofit/>
          </a:bodyPr>
          <a:lstStyle/>
          <a:p>
            <a:r>
              <a:rPr lang="en-US" b="1" dirty="0">
                <a:solidFill>
                  <a:srgbClr val="1B3D6D"/>
                </a:solidFill>
              </a:rPr>
              <a:t>Post Audits</a:t>
            </a:r>
            <a:endParaRPr lang="en-US" b="1" dirty="0">
              <a:solidFill>
                <a:srgbClr val="D72131"/>
              </a:solidFill>
            </a:endParaRP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198" y="1579418"/>
            <a:ext cx="10965873" cy="4165600"/>
          </a:xfrm>
        </p:spPr>
        <p:txBody>
          <a:bodyPr>
            <a:noAutofit/>
          </a:bodyPr>
          <a:lstStyle/>
          <a:p>
            <a:pPr>
              <a:spcBef>
                <a:spcPts val="0"/>
              </a:spcBef>
              <a:spcAft>
                <a:spcPts val="1200"/>
              </a:spcAft>
            </a:pPr>
            <a:r>
              <a:rPr lang="en-US" sz="3600" dirty="0">
                <a:solidFill>
                  <a:schemeClr val="tx2">
                    <a:lumMod val="75000"/>
                  </a:schemeClr>
                </a:solidFill>
              </a:rPr>
              <a:t>Suggested schedules to be included in the Audit Report</a:t>
            </a:r>
          </a:p>
          <a:p>
            <a:pPr>
              <a:spcBef>
                <a:spcPts val="0"/>
              </a:spcBef>
              <a:spcAft>
                <a:spcPts val="1200"/>
              </a:spcAft>
            </a:pPr>
            <a:r>
              <a:rPr lang="en-US" sz="3600" dirty="0">
                <a:solidFill>
                  <a:schemeClr val="tx2">
                    <a:lumMod val="75000"/>
                  </a:schemeClr>
                </a:solidFill>
              </a:rPr>
              <a:t>Suggested guidelines in the preparation of the Annual Report by the “</a:t>
            </a:r>
            <a:r>
              <a:rPr lang="en-US" sz="3600" i="1" dirty="0">
                <a:solidFill>
                  <a:schemeClr val="tx2">
                    <a:lumMod val="75000"/>
                  </a:schemeClr>
                </a:solidFill>
              </a:rPr>
              <a:t>Qualified Public Accountant</a:t>
            </a:r>
            <a:r>
              <a:rPr lang="en-US" sz="3600" dirty="0">
                <a:solidFill>
                  <a:schemeClr val="tx2">
                    <a:lumMod val="75000"/>
                  </a:schemeClr>
                </a:solidFill>
              </a:rPr>
              <a:t>”</a:t>
            </a:r>
            <a:endParaRPr lang="en-US" sz="32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2" name="Content Placeholder 4">
            <a:extLst>
              <a:ext uri="{FF2B5EF4-FFF2-40B4-BE49-F238E27FC236}">
                <a16:creationId xmlns:a16="http://schemas.microsoft.com/office/drawing/2014/main" id="{A7206FF8-8FDB-279F-6909-EDE024C5F4B6}"/>
              </a:ext>
            </a:extLst>
          </p:cNvPr>
          <p:cNvSpPr txBox="1">
            <a:spLocks/>
          </p:cNvSpPr>
          <p:nvPr/>
        </p:nvSpPr>
        <p:spPr>
          <a:xfrm>
            <a:off x="838199" y="5745018"/>
            <a:ext cx="10965873" cy="53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solidFill>
                <a:srgbClr val="D72131"/>
              </a:solidFill>
            </a:endParaRPr>
          </a:p>
        </p:txBody>
      </p:sp>
    </p:spTree>
    <p:extLst>
      <p:ext uri="{BB962C8B-B14F-4D97-AF65-F5344CB8AC3E}">
        <p14:creationId xmlns:p14="http://schemas.microsoft.com/office/powerpoint/2010/main" val="225200432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Autofit/>
          </a:bodyPr>
          <a:lstStyle/>
          <a:p>
            <a:r>
              <a:rPr lang="en-US" b="1" dirty="0">
                <a:solidFill>
                  <a:srgbClr val="1B3D6D"/>
                </a:solidFill>
              </a:rPr>
              <a:t>Post Audits </a:t>
            </a:r>
            <a:r>
              <a:rPr lang="en-US" dirty="0">
                <a:solidFill>
                  <a:srgbClr val="1B3D6D"/>
                </a:solidFill>
              </a:rPr>
              <a:t>| </a:t>
            </a:r>
            <a:r>
              <a:rPr lang="en-US" b="1" dirty="0">
                <a:solidFill>
                  <a:srgbClr val="D72131"/>
                </a:solidFill>
              </a:rPr>
              <a:t>Scope of Audit</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457608"/>
            <a:ext cx="10965872" cy="4287410"/>
          </a:xfrm>
        </p:spPr>
        <p:txBody>
          <a:bodyPr>
            <a:noAutofit/>
          </a:bodyPr>
          <a:lstStyle/>
          <a:p>
            <a:pPr>
              <a:spcBef>
                <a:spcPts val="0"/>
              </a:spcBef>
              <a:spcAft>
                <a:spcPts val="1200"/>
              </a:spcAft>
            </a:pPr>
            <a:r>
              <a:rPr lang="en-US" sz="3600" dirty="0">
                <a:solidFill>
                  <a:schemeClr val="tx2">
                    <a:lumMod val="75000"/>
                  </a:schemeClr>
                </a:solidFill>
              </a:rPr>
              <a:t>The verification of all cash, including the examination of all bank accounts, and statements, stocks, bonds, and other tangible assets.</a:t>
            </a:r>
          </a:p>
          <a:p>
            <a:pPr>
              <a:spcBef>
                <a:spcPts val="0"/>
              </a:spcBef>
              <a:spcAft>
                <a:spcPts val="1200"/>
              </a:spcAft>
            </a:pPr>
            <a:r>
              <a:rPr lang="en-US" sz="3600" dirty="0"/>
              <a:t>The auditors examine the accuracy of the financial statements. This is accomplished by verifying transactions, overseeing procedures, or requesting more information</a:t>
            </a:r>
          </a:p>
          <a:p>
            <a:endParaRPr lang="en-US" sz="3600" b="1"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2" name="Content Placeholder 4">
            <a:extLst>
              <a:ext uri="{FF2B5EF4-FFF2-40B4-BE49-F238E27FC236}">
                <a16:creationId xmlns:a16="http://schemas.microsoft.com/office/drawing/2014/main" id="{A7206FF8-8FDB-279F-6909-EDE024C5F4B6}"/>
              </a:ext>
            </a:extLst>
          </p:cNvPr>
          <p:cNvSpPr txBox="1">
            <a:spLocks/>
          </p:cNvSpPr>
          <p:nvPr/>
        </p:nvSpPr>
        <p:spPr>
          <a:xfrm>
            <a:off x="838199" y="5745018"/>
            <a:ext cx="10965873" cy="53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solidFill>
                <a:srgbClr val="D72131"/>
              </a:solidFill>
            </a:endParaRPr>
          </a:p>
        </p:txBody>
      </p:sp>
    </p:spTree>
    <p:extLst>
      <p:ext uri="{BB962C8B-B14F-4D97-AF65-F5344CB8AC3E}">
        <p14:creationId xmlns:p14="http://schemas.microsoft.com/office/powerpoint/2010/main" val="7137647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Autofit/>
          </a:bodyPr>
          <a:lstStyle/>
          <a:p>
            <a:r>
              <a:rPr lang="en-US" b="1" dirty="0">
                <a:solidFill>
                  <a:srgbClr val="1B3D6D"/>
                </a:solidFill>
              </a:rPr>
              <a:t>Post Audits </a:t>
            </a:r>
            <a:r>
              <a:rPr lang="en-US" dirty="0">
                <a:solidFill>
                  <a:srgbClr val="1B3D6D"/>
                </a:solidFill>
              </a:rPr>
              <a:t>| </a:t>
            </a:r>
            <a:r>
              <a:rPr lang="en-US" b="1" dirty="0">
                <a:solidFill>
                  <a:srgbClr val="D72131"/>
                </a:solidFill>
              </a:rPr>
              <a:t>Inventory Certificates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198" y="1376128"/>
            <a:ext cx="10965873" cy="4368890"/>
          </a:xfrm>
        </p:spPr>
        <p:txBody>
          <a:bodyPr>
            <a:noAutofit/>
          </a:bodyPr>
          <a:lstStyle/>
          <a:p>
            <a:pPr lvl="1">
              <a:spcBef>
                <a:spcPts val="0"/>
              </a:spcBef>
              <a:spcAft>
                <a:spcPts val="1200"/>
              </a:spcAft>
            </a:pPr>
            <a:r>
              <a:rPr lang="en-US" sz="3200" dirty="0">
                <a:solidFill>
                  <a:schemeClr val="tx2">
                    <a:lumMod val="75000"/>
                  </a:schemeClr>
                </a:solidFill>
              </a:rPr>
              <a:t>Substantiated, detailed records should be retained, therein indicating quantities on hand and pricing methods used, in arriving at the total inventory valuation.</a:t>
            </a:r>
          </a:p>
          <a:p>
            <a:pPr lvl="1">
              <a:spcBef>
                <a:spcPts val="0"/>
              </a:spcBef>
              <a:spcAft>
                <a:spcPts val="1200"/>
              </a:spcAft>
            </a:pPr>
            <a:r>
              <a:rPr lang="en-US" sz="3200" dirty="0">
                <a:solidFill>
                  <a:schemeClr val="tx2">
                    <a:lumMod val="75000"/>
                  </a:schemeClr>
                </a:solidFill>
              </a:rPr>
              <a:t>Current valuation of inventories become a very important factor in ascertaining accurately the cost of goods sold in each and every category.</a:t>
            </a:r>
            <a:endParaRPr lang="en-US" sz="2800"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2" name="Content Placeholder 4">
            <a:extLst>
              <a:ext uri="{FF2B5EF4-FFF2-40B4-BE49-F238E27FC236}">
                <a16:creationId xmlns:a16="http://schemas.microsoft.com/office/drawing/2014/main" id="{A7206FF8-8FDB-279F-6909-EDE024C5F4B6}"/>
              </a:ext>
            </a:extLst>
          </p:cNvPr>
          <p:cNvSpPr txBox="1">
            <a:spLocks/>
          </p:cNvSpPr>
          <p:nvPr/>
        </p:nvSpPr>
        <p:spPr>
          <a:xfrm>
            <a:off x="838199" y="5745018"/>
            <a:ext cx="10965873" cy="53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solidFill>
                <a:srgbClr val="D72131"/>
              </a:solidFill>
            </a:endParaRPr>
          </a:p>
        </p:txBody>
      </p:sp>
    </p:spTree>
    <p:extLst>
      <p:ext uri="{BB962C8B-B14F-4D97-AF65-F5344CB8AC3E}">
        <p14:creationId xmlns:p14="http://schemas.microsoft.com/office/powerpoint/2010/main" val="19665769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Autofit/>
          </a:bodyPr>
          <a:lstStyle/>
          <a:p>
            <a:r>
              <a:rPr lang="en-US" b="1" dirty="0">
                <a:solidFill>
                  <a:srgbClr val="1B3D6D"/>
                </a:solidFill>
              </a:rPr>
              <a:t>Post Audits </a:t>
            </a:r>
            <a:r>
              <a:rPr lang="en-US" dirty="0">
                <a:solidFill>
                  <a:srgbClr val="1B3D6D"/>
                </a:solidFill>
              </a:rPr>
              <a:t>| </a:t>
            </a:r>
            <a:r>
              <a:rPr lang="en-US" b="1" dirty="0">
                <a:solidFill>
                  <a:srgbClr val="D72131"/>
                </a:solidFill>
              </a:rPr>
              <a:t>Finance References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198" y="1246908"/>
            <a:ext cx="10965873" cy="5437912"/>
          </a:xfrm>
        </p:spPr>
        <p:txBody>
          <a:bodyPr>
            <a:noAutofit/>
          </a:bodyPr>
          <a:lstStyle/>
          <a:p>
            <a:pPr lvl="1">
              <a:spcBef>
                <a:spcPts val="0"/>
              </a:spcBef>
              <a:spcAft>
                <a:spcPts val="1200"/>
              </a:spcAft>
            </a:pPr>
            <a:r>
              <a:rPr lang="en-US" sz="2000" u="sng" dirty="0" err="1">
                <a:solidFill>
                  <a:srgbClr val="1B3D6D"/>
                </a:solidFill>
              </a:rPr>
              <a:t>IRS.Gov</a:t>
            </a:r>
            <a:r>
              <a:rPr lang="en-US" sz="2000" dirty="0">
                <a:solidFill>
                  <a:schemeClr val="tx2">
                    <a:lumMod val="75000"/>
                  </a:schemeClr>
                </a:solidFill>
              </a:rPr>
              <a:t>	- Charities and Nonprofits</a:t>
            </a:r>
          </a:p>
          <a:p>
            <a:pPr marL="914400" lvl="2" indent="0">
              <a:spcBef>
                <a:spcPts val="0"/>
              </a:spcBef>
              <a:spcAft>
                <a:spcPts val="1200"/>
              </a:spcAft>
              <a:buNone/>
            </a:pPr>
            <a:r>
              <a:rPr lang="en-US" dirty="0">
                <a:solidFill>
                  <a:schemeClr val="tx2">
                    <a:lumMod val="75000"/>
                  </a:schemeClr>
                </a:solidFill>
              </a:rPr>
              <a:t>	 - Form 8822-B Change of Address or Responsible Part </a:t>
            </a:r>
          </a:p>
          <a:p>
            <a:pPr marL="1371600" lvl="3" indent="0">
              <a:spcBef>
                <a:spcPts val="0"/>
              </a:spcBef>
              <a:spcAft>
                <a:spcPts val="1200"/>
              </a:spcAft>
              <a:buNone/>
            </a:pPr>
            <a:r>
              <a:rPr lang="en-US" sz="2000" dirty="0">
                <a:solidFill>
                  <a:schemeClr val="tx2">
                    <a:lumMod val="75000"/>
                  </a:schemeClr>
                </a:solidFill>
              </a:rPr>
              <a:t>         - Form 990 </a:t>
            </a:r>
            <a:r>
              <a:rPr lang="en-US" sz="2000" dirty="0"/>
              <a:t>Return of Organization Exempt From Income Tax</a:t>
            </a:r>
          </a:p>
          <a:p>
            <a:pPr lvl="1">
              <a:spcBef>
                <a:spcPts val="0"/>
              </a:spcBef>
              <a:spcAft>
                <a:spcPts val="1200"/>
              </a:spcAft>
            </a:pPr>
            <a:r>
              <a:rPr lang="en-US" sz="2000" dirty="0">
                <a:hlinkClick r:id="rId4"/>
              </a:rPr>
              <a:t>https://floridarevenue.com</a:t>
            </a:r>
            <a:r>
              <a:rPr lang="en-US" sz="2000" dirty="0"/>
              <a:t> Application for Consumer’s Certificate of Exemption Instructions</a:t>
            </a:r>
          </a:p>
          <a:p>
            <a:pPr lvl="1">
              <a:spcBef>
                <a:spcPts val="0"/>
              </a:spcBef>
              <a:spcAft>
                <a:spcPts val="1200"/>
              </a:spcAft>
            </a:pPr>
            <a:r>
              <a:rPr lang="en-US" sz="2000" dirty="0">
                <a:hlinkClick r:id="rId5"/>
              </a:rPr>
              <a:t>https://dos.fl.gov/sunbiz/manage-business</a:t>
            </a:r>
            <a:r>
              <a:rPr lang="en-US" sz="2000" dirty="0"/>
              <a:t> File Corporation Annual Report</a:t>
            </a:r>
          </a:p>
          <a:p>
            <a:pPr lvl="1">
              <a:spcBef>
                <a:spcPts val="0"/>
              </a:spcBef>
              <a:spcAft>
                <a:spcPts val="1200"/>
              </a:spcAft>
            </a:pPr>
            <a:r>
              <a:rPr lang="en-US" sz="2000" dirty="0">
                <a:hlinkClick r:id="rId6"/>
              </a:rPr>
              <a:t>https://www.501c3.org/misappropriating-nonprofit-funds/</a:t>
            </a:r>
            <a:endParaRPr lang="en-US" sz="2000" dirty="0"/>
          </a:p>
          <a:p>
            <a:pPr lvl="1">
              <a:spcBef>
                <a:spcPts val="0"/>
              </a:spcBef>
              <a:spcAft>
                <a:spcPts val="1200"/>
              </a:spcAft>
            </a:pPr>
            <a:r>
              <a:rPr lang="en-US" sz="2000" dirty="0"/>
              <a:t>Florida Statutes – Chapter 849 Gambling                                                                                                              	- Florida Statutes 849.0931 Bingo authorized; conditions for conduct; permitted uses of 	           </a:t>
            </a:r>
            <a:br>
              <a:rPr lang="en-US" sz="2000" dirty="0"/>
            </a:br>
            <a:r>
              <a:rPr lang="en-US" sz="2000" dirty="0"/>
              <a:t>      proceeds; limitations                                                                                                                                 	- Florida Statutes 849.0935 Charitable, nonprofit organizations; drawing by chance; required              	  disclosures; unlawful acts and practices; penalties</a:t>
            </a:r>
          </a:p>
          <a:p>
            <a:pPr lvl="1">
              <a:spcBef>
                <a:spcPts val="0"/>
              </a:spcBef>
              <a:spcAft>
                <a:spcPts val="1200"/>
              </a:spcAft>
            </a:pPr>
            <a:r>
              <a:rPr lang="en-US" sz="2000" dirty="0"/>
              <a:t>IRS Publication 3079 (Rev. 10-2018) Tax-Exempt Organizations and Gaming</a:t>
            </a:r>
          </a:p>
          <a:p>
            <a:endParaRPr lang="en-US" sz="3200" b="1" dirty="0">
              <a:solidFill>
                <a:schemeClr val="tx2">
                  <a:lumMod val="75000"/>
                </a:schemeClr>
              </a:solidFill>
            </a:endParaRP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2" name="Content Placeholder 4">
            <a:extLst>
              <a:ext uri="{FF2B5EF4-FFF2-40B4-BE49-F238E27FC236}">
                <a16:creationId xmlns:a16="http://schemas.microsoft.com/office/drawing/2014/main" id="{A7206FF8-8FDB-279F-6909-EDE024C5F4B6}"/>
              </a:ext>
            </a:extLst>
          </p:cNvPr>
          <p:cNvSpPr txBox="1">
            <a:spLocks/>
          </p:cNvSpPr>
          <p:nvPr/>
        </p:nvSpPr>
        <p:spPr>
          <a:xfrm>
            <a:off x="838199" y="5745018"/>
            <a:ext cx="10965873" cy="53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solidFill>
                <a:srgbClr val="D72131"/>
              </a:solidFill>
            </a:endParaRPr>
          </a:p>
        </p:txBody>
      </p:sp>
    </p:spTree>
    <p:extLst>
      <p:ext uri="{BB962C8B-B14F-4D97-AF65-F5344CB8AC3E}">
        <p14:creationId xmlns:p14="http://schemas.microsoft.com/office/powerpoint/2010/main" val="96585855"/>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E43C2F-0F34-65E2-52FA-569C6716B924}"/>
              </a:ext>
            </a:extLst>
          </p:cNvPr>
          <p:cNvSpPr>
            <a:spLocks noGrp="1"/>
          </p:cNvSpPr>
          <p:nvPr>
            <p:ph type="title"/>
          </p:nvPr>
        </p:nvSpPr>
        <p:spPr>
          <a:xfrm>
            <a:off x="939800" y="1428899"/>
            <a:ext cx="10515600" cy="2185697"/>
          </a:xfrm>
        </p:spPr>
        <p:txBody>
          <a:bodyPr>
            <a:normAutofit/>
          </a:bodyPr>
          <a:lstStyle/>
          <a:p>
            <a:pPr algn="ctr"/>
            <a:r>
              <a:rPr lang="en-US" sz="9600" b="1" dirty="0">
                <a:solidFill>
                  <a:srgbClr val="1B3D6D"/>
                </a:solidFill>
              </a:rPr>
              <a:t>Questions?</a:t>
            </a:r>
          </a:p>
        </p:txBody>
      </p:sp>
      <p:sp>
        <p:nvSpPr>
          <p:cNvPr id="5" name="Text Placeholder 4">
            <a:extLst>
              <a:ext uri="{FF2B5EF4-FFF2-40B4-BE49-F238E27FC236}">
                <a16:creationId xmlns:a16="http://schemas.microsoft.com/office/drawing/2014/main" id="{E836C033-6AA4-9F2D-B3C0-8F327F3DD3FE}"/>
              </a:ext>
            </a:extLst>
          </p:cNvPr>
          <p:cNvSpPr>
            <a:spLocks noGrp="1"/>
          </p:cNvSpPr>
          <p:nvPr>
            <p:ph type="body" idx="1"/>
          </p:nvPr>
        </p:nvSpPr>
        <p:spPr>
          <a:xfrm>
            <a:off x="939800" y="4517137"/>
            <a:ext cx="5654964" cy="1895788"/>
          </a:xfrm>
        </p:spPr>
        <p:txBody>
          <a:bodyPr>
            <a:normAutofit/>
          </a:bodyPr>
          <a:lstStyle/>
          <a:p>
            <a:r>
              <a:rPr lang="en-US" sz="2800" dirty="0">
                <a:solidFill>
                  <a:schemeClr val="accent1"/>
                </a:solidFill>
              </a:rPr>
              <a:t>Shirley Douglas – Finance Officer</a:t>
            </a:r>
          </a:p>
          <a:p>
            <a:r>
              <a:rPr lang="en-US" sz="2800" dirty="0">
                <a:solidFill>
                  <a:schemeClr val="accent1"/>
                </a:solidFill>
              </a:rPr>
              <a:t>Department of Florida</a:t>
            </a:r>
          </a:p>
          <a:p>
            <a:r>
              <a:rPr lang="en-US" sz="2800" dirty="0">
                <a:solidFill>
                  <a:schemeClr val="accent1"/>
                </a:solidFill>
              </a:rPr>
              <a:t>sdouglascmsgt@yahoo.com</a:t>
            </a:r>
          </a:p>
        </p:txBody>
      </p:sp>
      <p:sp>
        <p:nvSpPr>
          <p:cNvPr id="6" name="TextBox 5">
            <a:extLst>
              <a:ext uri="{FF2B5EF4-FFF2-40B4-BE49-F238E27FC236}">
                <a16:creationId xmlns:a16="http://schemas.microsoft.com/office/drawing/2014/main" id="{76512357-EE35-AB0C-C51F-91E7B8132C2C}"/>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Tree>
    <p:extLst>
      <p:ext uri="{BB962C8B-B14F-4D97-AF65-F5344CB8AC3E}">
        <p14:creationId xmlns:p14="http://schemas.microsoft.com/office/powerpoint/2010/main" val="27969719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E43C2F-0F34-65E2-52FA-569C6716B924}"/>
              </a:ext>
            </a:extLst>
          </p:cNvPr>
          <p:cNvSpPr>
            <a:spLocks noGrp="1"/>
          </p:cNvSpPr>
          <p:nvPr>
            <p:ph type="title"/>
          </p:nvPr>
        </p:nvSpPr>
        <p:spPr>
          <a:xfrm>
            <a:off x="939800" y="786103"/>
            <a:ext cx="10515600" cy="2852737"/>
          </a:xfrm>
        </p:spPr>
        <p:txBody>
          <a:bodyPr>
            <a:normAutofit/>
          </a:bodyPr>
          <a:lstStyle/>
          <a:p>
            <a:r>
              <a:rPr lang="en-US" sz="8800" b="1" dirty="0">
                <a:solidFill>
                  <a:srgbClr val="1B3D6D"/>
                </a:solidFill>
              </a:rPr>
              <a:t>Introduction</a:t>
            </a:r>
          </a:p>
        </p:txBody>
      </p:sp>
      <p:sp>
        <p:nvSpPr>
          <p:cNvPr id="5" name="Text Placeholder 4">
            <a:extLst>
              <a:ext uri="{FF2B5EF4-FFF2-40B4-BE49-F238E27FC236}">
                <a16:creationId xmlns:a16="http://schemas.microsoft.com/office/drawing/2014/main" id="{E836C033-6AA4-9F2D-B3C0-8F327F3DD3FE}"/>
              </a:ext>
            </a:extLst>
          </p:cNvPr>
          <p:cNvSpPr>
            <a:spLocks noGrp="1"/>
          </p:cNvSpPr>
          <p:nvPr>
            <p:ph type="body" idx="1"/>
          </p:nvPr>
        </p:nvSpPr>
        <p:spPr>
          <a:xfrm>
            <a:off x="939800" y="3665828"/>
            <a:ext cx="10515600" cy="1500187"/>
          </a:xfrm>
        </p:spPr>
        <p:txBody>
          <a:bodyPr>
            <a:normAutofit/>
          </a:bodyPr>
          <a:lstStyle/>
          <a:p>
            <a:r>
              <a:rPr lang="en-US" sz="4400" dirty="0">
                <a:solidFill>
                  <a:srgbClr val="D72131"/>
                </a:solidFill>
              </a:rPr>
              <a:t>Finance Officer Training</a:t>
            </a:r>
          </a:p>
        </p:txBody>
      </p:sp>
      <p:sp>
        <p:nvSpPr>
          <p:cNvPr id="6" name="TextBox 5">
            <a:extLst>
              <a:ext uri="{FF2B5EF4-FFF2-40B4-BE49-F238E27FC236}">
                <a16:creationId xmlns:a16="http://schemas.microsoft.com/office/drawing/2014/main" id="{76512357-EE35-AB0C-C51F-91E7B8132C2C}"/>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Tree>
    <p:extLst>
      <p:ext uri="{BB962C8B-B14F-4D97-AF65-F5344CB8AC3E}">
        <p14:creationId xmlns:p14="http://schemas.microsoft.com/office/powerpoint/2010/main" val="185266572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rmAutofit/>
          </a:bodyPr>
          <a:lstStyle/>
          <a:p>
            <a:r>
              <a:rPr lang="en-US" sz="5400" b="1" dirty="0">
                <a:solidFill>
                  <a:srgbClr val="1B3D6D"/>
                </a:solidFill>
              </a:rPr>
              <a:t>Introduction</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572768"/>
            <a:ext cx="10965874" cy="4416551"/>
          </a:xfrm>
        </p:spPr>
        <p:txBody>
          <a:bodyPr>
            <a:normAutofit fontScale="85000" lnSpcReduction="20000"/>
          </a:bodyPr>
          <a:lstStyle/>
          <a:p>
            <a:r>
              <a:rPr lang="en-US" sz="4000" dirty="0">
                <a:solidFill>
                  <a:schemeClr val="tx2">
                    <a:lumMod val="75000"/>
                  </a:schemeClr>
                </a:solidFill>
              </a:rPr>
              <a:t>The </a:t>
            </a:r>
            <a:r>
              <a:rPr lang="en-US" sz="4000" b="1" dirty="0">
                <a:solidFill>
                  <a:srgbClr val="D72131"/>
                </a:solidFill>
              </a:rPr>
              <a:t>first section</a:t>
            </a:r>
            <a:r>
              <a:rPr lang="en-US" sz="4000" b="1" dirty="0">
                <a:solidFill>
                  <a:schemeClr val="tx2">
                    <a:lumMod val="75000"/>
                  </a:schemeClr>
                </a:solidFill>
              </a:rPr>
              <a:t> </a:t>
            </a:r>
            <a:r>
              <a:rPr lang="en-US" sz="4000" dirty="0">
                <a:solidFill>
                  <a:schemeClr val="tx2">
                    <a:lumMod val="75000"/>
                  </a:schemeClr>
                </a:solidFill>
              </a:rPr>
              <a:t>concerns itself with understanding the </a:t>
            </a:r>
            <a:r>
              <a:rPr lang="en-US" sz="4000" b="1" dirty="0">
                <a:solidFill>
                  <a:srgbClr val="D72131"/>
                </a:solidFill>
              </a:rPr>
              <a:t>Post Finance procedures</a:t>
            </a:r>
            <a:r>
              <a:rPr lang="en-US" sz="4000" dirty="0">
                <a:solidFill>
                  <a:schemeClr val="tx2">
                    <a:lumMod val="75000"/>
                  </a:schemeClr>
                </a:solidFill>
              </a:rPr>
              <a:t> in order to perform finance </a:t>
            </a:r>
            <a:r>
              <a:rPr lang="en-US" sz="4000" dirty="0" err="1">
                <a:solidFill>
                  <a:schemeClr val="tx2">
                    <a:lumMod val="75000"/>
                  </a:schemeClr>
                </a:solidFill>
              </a:rPr>
              <a:t>accouting</a:t>
            </a:r>
            <a:r>
              <a:rPr lang="en-US" sz="4000" dirty="0">
                <a:solidFill>
                  <a:schemeClr val="tx2">
                    <a:lumMod val="75000"/>
                  </a:schemeClr>
                </a:solidFill>
              </a:rPr>
              <a:t> for the American Legion Post.</a:t>
            </a:r>
          </a:p>
          <a:p>
            <a:pPr marL="0" indent="0">
              <a:buNone/>
            </a:pPr>
            <a:endParaRPr lang="en-US" sz="3600" dirty="0">
              <a:solidFill>
                <a:schemeClr val="tx2">
                  <a:lumMod val="75000"/>
                </a:schemeClr>
              </a:solidFill>
            </a:endParaRPr>
          </a:p>
          <a:p>
            <a:r>
              <a:rPr lang="en-US" sz="4000" dirty="0">
                <a:solidFill>
                  <a:schemeClr val="tx2">
                    <a:lumMod val="75000"/>
                  </a:schemeClr>
                </a:solidFill>
              </a:rPr>
              <a:t>The </a:t>
            </a:r>
            <a:r>
              <a:rPr lang="en-US" sz="4000" b="1" dirty="0">
                <a:solidFill>
                  <a:srgbClr val="D72131"/>
                </a:solidFill>
              </a:rPr>
              <a:t>second section </a:t>
            </a:r>
            <a:r>
              <a:rPr lang="en-US" sz="4000" dirty="0">
                <a:solidFill>
                  <a:schemeClr val="tx2">
                    <a:lumMod val="75000"/>
                  </a:schemeClr>
                </a:solidFill>
              </a:rPr>
              <a:t>concerns itself with the Audit requirement of an American Legion Post.</a:t>
            </a:r>
          </a:p>
          <a:p>
            <a:endParaRPr lang="en-US" sz="3600" dirty="0">
              <a:solidFill>
                <a:schemeClr val="tx2">
                  <a:lumMod val="75000"/>
                </a:schemeClr>
              </a:solidFill>
            </a:endParaRPr>
          </a:p>
          <a:p>
            <a:r>
              <a:rPr lang="en-US" sz="4000" dirty="0">
                <a:solidFill>
                  <a:schemeClr val="tx2">
                    <a:lumMod val="75000"/>
                  </a:schemeClr>
                </a:solidFill>
              </a:rPr>
              <a:t>The </a:t>
            </a:r>
            <a:r>
              <a:rPr lang="en-US" sz="4000" b="1" dirty="0">
                <a:solidFill>
                  <a:srgbClr val="D72131"/>
                </a:solidFill>
              </a:rPr>
              <a:t>third section </a:t>
            </a:r>
            <a:r>
              <a:rPr lang="en-US" sz="4000" dirty="0">
                <a:solidFill>
                  <a:schemeClr val="tx2">
                    <a:lumMod val="75000"/>
                  </a:schemeClr>
                </a:solidFill>
              </a:rPr>
              <a:t>serves as a reference guide for various Federal </a:t>
            </a:r>
            <a:r>
              <a:rPr lang="en-US" sz="4000" dirty="0" err="1">
                <a:solidFill>
                  <a:schemeClr val="tx2">
                    <a:lumMod val="75000"/>
                  </a:schemeClr>
                </a:solidFill>
              </a:rPr>
              <a:t>Requlations</a:t>
            </a:r>
            <a:r>
              <a:rPr lang="en-US" sz="4000" dirty="0">
                <a:solidFill>
                  <a:schemeClr val="tx2">
                    <a:lumMod val="75000"/>
                  </a:schemeClr>
                </a:solidFill>
              </a:rPr>
              <a:t> and State Statutes that pertain to Post finance questions that will arise.</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2" name="Content Placeholder 4">
            <a:extLst>
              <a:ext uri="{FF2B5EF4-FFF2-40B4-BE49-F238E27FC236}">
                <a16:creationId xmlns:a16="http://schemas.microsoft.com/office/drawing/2014/main" id="{8E011DCC-8976-5084-D291-E8BFA84CF926}"/>
              </a:ext>
            </a:extLst>
          </p:cNvPr>
          <p:cNvSpPr txBox="1">
            <a:spLocks/>
          </p:cNvSpPr>
          <p:nvPr/>
        </p:nvSpPr>
        <p:spPr>
          <a:xfrm>
            <a:off x="838200" y="5989319"/>
            <a:ext cx="10515600" cy="15747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i="1" dirty="0">
              <a:solidFill>
                <a:schemeClr val="tx2">
                  <a:lumMod val="75000"/>
                </a:schemeClr>
              </a:solidFill>
            </a:endParaRPr>
          </a:p>
        </p:txBody>
      </p:sp>
    </p:spTree>
    <p:extLst>
      <p:ext uri="{BB962C8B-B14F-4D97-AF65-F5344CB8AC3E}">
        <p14:creationId xmlns:p14="http://schemas.microsoft.com/office/powerpoint/2010/main" val="6728906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E43C2F-0F34-65E2-52FA-569C6716B924}"/>
              </a:ext>
            </a:extLst>
          </p:cNvPr>
          <p:cNvSpPr>
            <a:spLocks noGrp="1"/>
          </p:cNvSpPr>
          <p:nvPr>
            <p:ph type="title"/>
          </p:nvPr>
        </p:nvSpPr>
        <p:spPr>
          <a:xfrm>
            <a:off x="939800" y="365761"/>
            <a:ext cx="10515600" cy="832103"/>
          </a:xfrm>
        </p:spPr>
        <p:txBody>
          <a:bodyPr>
            <a:noAutofit/>
          </a:bodyPr>
          <a:lstStyle/>
          <a:p>
            <a:r>
              <a:rPr lang="en-US" sz="5400" b="1" dirty="0">
                <a:solidFill>
                  <a:srgbClr val="1B3D6D"/>
                </a:solidFill>
                <a:ea typeface="Cambria" panose="02040503050406030204" pitchFamily="18" charset="0"/>
              </a:rPr>
              <a:t>Finance Officer Charge</a:t>
            </a:r>
          </a:p>
        </p:txBody>
      </p:sp>
      <p:sp>
        <p:nvSpPr>
          <p:cNvPr id="5" name="Text Placeholder 4">
            <a:extLst>
              <a:ext uri="{FF2B5EF4-FFF2-40B4-BE49-F238E27FC236}">
                <a16:creationId xmlns:a16="http://schemas.microsoft.com/office/drawing/2014/main" id="{E836C033-6AA4-9F2D-B3C0-8F327F3DD3FE}"/>
              </a:ext>
            </a:extLst>
          </p:cNvPr>
          <p:cNvSpPr>
            <a:spLocks noGrp="1"/>
          </p:cNvSpPr>
          <p:nvPr>
            <p:ph type="body" idx="1"/>
          </p:nvPr>
        </p:nvSpPr>
        <p:spPr>
          <a:xfrm>
            <a:off x="939800" y="1435051"/>
            <a:ext cx="10802545" cy="4421463"/>
          </a:xfrm>
        </p:spPr>
        <p:txBody>
          <a:bodyPr>
            <a:normAutofit/>
          </a:bodyPr>
          <a:lstStyle/>
          <a:p>
            <a:pPr algn="just"/>
            <a:endParaRPr lang="en-US" sz="2800" dirty="0"/>
          </a:p>
          <a:p>
            <a:pPr algn="just"/>
            <a:r>
              <a:rPr lang="en-US" sz="2800" dirty="0"/>
              <a:t>“You are the keeper of the moneys, and in you is reposed the financial policy of the post. To you is given charge of the year’s budget, and to you is given the duty of the payment of all obligations when proper authorization has been given for such payment. Your position is an important one, demanding integrity and honesty. Your election to this office signifies your fellow members’ implicit trust in you. Guard well that trust.” (LEGION.ORG  2024 Officer’s Guide and Manual of Ceremonies)</a:t>
            </a:r>
          </a:p>
          <a:p>
            <a:pPr algn="just"/>
            <a:endParaRPr lang="en-US" sz="2800" dirty="0">
              <a:solidFill>
                <a:schemeClr val="tx1"/>
              </a:solidFill>
            </a:endParaRPr>
          </a:p>
        </p:txBody>
      </p:sp>
      <p:sp>
        <p:nvSpPr>
          <p:cNvPr id="6" name="TextBox 5">
            <a:extLst>
              <a:ext uri="{FF2B5EF4-FFF2-40B4-BE49-F238E27FC236}">
                <a16:creationId xmlns:a16="http://schemas.microsoft.com/office/drawing/2014/main" id="{76512357-EE35-AB0C-C51F-91E7B8132C2C}"/>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Tree>
    <p:extLst>
      <p:ext uri="{BB962C8B-B14F-4D97-AF65-F5344CB8AC3E}">
        <p14:creationId xmlns:p14="http://schemas.microsoft.com/office/powerpoint/2010/main" val="124715404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F50B8F-3CE3-5E85-8136-20CD0283FB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513E-385D-DBD6-62E8-88F97D2C9909}"/>
              </a:ext>
            </a:extLst>
          </p:cNvPr>
          <p:cNvSpPr>
            <a:spLocks noGrp="1"/>
          </p:cNvSpPr>
          <p:nvPr>
            <p:ph type="title"/>
          </p:nvPr>
        </p:nvSpPr>
        <p:spPr>
          <a:xfrm>
            <a:off x="939800" y="1124431"/>
            <a:ext cx="10515600" cy="2304569"/>
          </a:xfrm>
        </p:spPr>
        <p:txBody>
          <a:bodyPr>
            <a:noAutofit/>
          </a:bodyPr>
          <a:lstStyle/>
          <a:p>
            <a:r>
              <a:rPr lang="en-US" sz="7200" b="1" dirty="0">
                <a:solidFill>
                  <a:srgbClr val="1B3D6D"/>
                </a:solidFill>
              </a:rPr>
              <a:t>Post Finance </a:t>
            </a:r>
          </a:p>
        </p:txBody>
      </p:sp>
      <p:sp>
        <p:nvSpPr>
          <p:cNvPr id="6" name="TextBox 5">
            <a:extLst>
              <a:ext uri="{FF2B5EF4-FFF2-40B4-BE49-F238E27FC236}">
                <a16:creationId xmlns:a16="http://schemas.microsoft.com/office/drawing/2014/main" id="{43403CE3-98EB-A929-A4FC-FDDE9036594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Tree>
    <p:extLst>
      <p:ext uri="{BB962C8B-B14F-4D97-AF65-F5344CB8AC3E}">
        <p14:creationId xmlns:p14="http://schemas.microsoft.com/office/powerpoint/2010/main" val="2640135553"/>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rmAutofit/>
          </a:bodyPr>
          <a:lstStyle/>
          <a:p>
            <a:r>
              <a:rPr lang="en-US" sz="5400" b="1" dirty="0">
                <a:solidFill>
                  <a:srgbClr val="1B3D6D"/>
                </a:solidFill>
              </a:rPr>
              <a:t>Accounting Procedures</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199" y="1430448"/>
            <a:ext cx="10965873" cy="4237021"/>
          </a:xfrm>
        </p:spPr>
        <p:txBody>
          <a:bodyPr>
            <a:noAutofit/>
          </a:bodyPr>
          <a:lstStyle/>
          <a:p>
            <a:pPr lvl="1">
              <a:spcBef>
                <a:spcPts val="0"/>
              </a:spcBef>
              <a:spcAft>
                <a:spcPts val="1200"/>
              </a:spcAft>
            </a:pPr>
            <a:r>
              <a:rPr lang="en-US" sz="3600" dirty="0">
                <a:solidFill>
                  <a:schemeClr val="tx2">
                    <a:lumMod val="75000"/>
                  </a:schemeClr>
                </a:solidFill>
              </a:rPr>
              <a:t>Cash and accrual accounting</a:t>
            </a:r>
          </a:p>
          <a:p>
            <a:pPr lvl="1">
              <a:spcBef>
                <a:spcPts val="0"/>
              </a:spcBef>
              <a:spcAft>
                <a:spcPts val="1200"/>
              </a:spcAft>
            </a:pPr>
            <a:r>
              <a:rPr lang="en-US" sz="3600" dirty="0">
                <a:solidFill>
                  <a:schemeClr val="tx2">
                    <a:lumMod val="75000"/>
                  </a:schemeClr>
                </a:solidFill>
              </a:rPr>
              <a:t>Continuity in accounting</a:t>
            </a:r>
          </a:p>
          <a:p>
            <a:pPr lvl="1">
              <a:spcBef>
                <a:spcPts val="0"/>
              </a:spcBef>
              <a:spcAft>
                <a:spcPts val="1200"/>
              </a:spcAft>
            </a:pPr>
            <a:r>
              <a:rPr lang="en-US" sz="3600" dirty="0">
                <a:solidFill>
                  <a:schemeClr val="tx2">
                    <a:lumMod val="75000"/>
                  </a:schemeClr>
                </a:solidFill>
              </a:rPr>
              <a:t>Payroll procedural suggestion</a:t>
            </a:r>
          </a:p>
          <a:p>
            <a:pPr lvl="2">
              <a:spcBef>
                <a:spcPts val="0"/>
              </a:spcBef>
              <a:spcAft>
                <a:spcPts val="1200"/>
              </a:spcAft>
            </a:pPr>
            <a:r>
              <a:rPr lang="en-US" sz="3200" b="1" dirty="0">
                <a:solidFill>
                  <a:srgbClr val="2E67BC"/>
                </a:solidFill>
              </a:rPr>
              <a:t>Does Post have Volunteers, Employees, or</a:t>
            </a:r>
          </a:p>
          <a:p>
            <a:pPr marL="457200" lvl="1" indent="0">
              <a:spcBef>
                <a:spcPts val="0"/>
              </a:spcBef>
              <a:spcAft>
                <a:spcPts val="1200"/>
              </a:spcAft>
              <a:buNone/>
            </a:pPr>
            <a:r>
              <a:rPr lang="en-US" sz="3200" b="1" dirty="0">
                <a:solidFill>
                  <a:srgbClr val="2E67BC"/>
                </a:solidFill>
              </a:rPr>
              <a:t>        Independent Contractors?</a:t>
            </a:r>
          </a:p>
          <a:p>
            <a:pPr lvl="1">
              <a:spcBef>
                <a:spcPts val="0"/>
              </a:spcBef>
              <a:spcAft>
                <a:spcPts val="1200"/>
              </a:spcAft>
            </a:pPr>
            <a:r>
              <a:rPr lang="en-US" sz="3600" dirty="0">
                <a:solidFill>
                  <a:schemeClr val="tx2">
                    <a:lumMod val="75000"/>
                  </a:schemeClr>
                </a:solidFill>
              </a:rPr>
              <a:t>Budget preparation and control</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2" name="Content Placeholder 4">
            <a:extLst>
              <a:ext uri="{FF2B5EF4-FFF2-40B4-BE49-F238E27FC236}">
                <a16:creationId xmlns:a16="http://schemas.microsoft.com/office/drawing/2014/main" id="{8E011DCC-8976-5084-D291-E8BFA84CF926}"/>
              </a:ext>
            </a:extLst>
          </p:cNvPr>
          <p:cNvSpPr txBox="1">
            <a:spLocks/>
          </p:cNvSpPr>
          <p:nvPr/>
        </p:nvSpPr>
        <p:spPr>
          <a:xfrm>
            <a:off x="838199" y="5745018"/>
            <a:ext cx="10965873" cy="53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solidFill>
                <a:srgbClr val="D72131"/>
              </a:solidFill>
            </a:endParaRPr>
          </a:p>
        </p:txBody>
      </p:sp>
    </p:spTree>
    <p:extLst>
      <p:ext uri="{BB962C8B-B14F-4D97-AF65-F5344CB8AC3E}">
        <p14:creationId xmlns:p14="http://schemas.microsoft.com/office/powerpoint/2010/main" val="33722154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rmAutofit/>
          </a:bodyPr>
          <a:lstStyle/>
          <a:p>
            <a:r>
              <a:rPr lang="en-US" sz="5400" b="1" dirty="0">
                <a:solidFill>
                  <a:srgbClr val="1B3D6D"/>
                </a:solidFill>
              </a:rPr>
              <a:t>Tax Returns </a:t>
            </a:r>
            <a:r>
              <a:rPr lang="en-US" sz="5400" b="1" dirty="0">
                <a:solidFill>
                  <a:srgbClr val="D72131"/>
                </a:solidFill>
              </a:rPr>
              <a:t>!! IMPORTANT!!</a:t>
            </a: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199" y="1246907"/>
            <a:ext cx="10965873" cy="4848803"/>
          </a:xfrm>
        </p:spPr>
        <p:txBody>
          <a:bodyPr>
            <a:noAutofit/>
          </a:bodyPr>
          <a:lstStyle/>
          <a:p>
            <a:pPr lvl="1">
              <a:spcBef>
                <a:spcPts val="0"/>
              </a:spcBef>
              <a:spcAft>
                <a:spcPts val="1200"/>
              </a:spcAft>
            </a:pPr>
            <a:r>
              <a:rPr lang="en-US" sz="3600" dirty="0">
                <a:solidFill>
                  <a:schemeClr val="tx2">
                    <a:lumMod val="75000"/>
                  </a:schemeClr>
                </a:solidFill>
              </a:rPr>
              <a:t>Newly chartered posts</a:t>
            </a:r>
          </a:p>
          <a:p>
            <a:pPr lvl="1">
              <a:spcBef>
                <a:spcPts val="0"/>
              </a:spcBef>
              <a:spcAft>
                <a:spcPts val="1200"/>
              </a:spcAft>
            </a:pPr>
            <a:r>
              <a:rPr lang="en-US" sz="3600" spc="-100" dirty="0"/>
              <a:t>Return of Organization Exempt from Income Tax Form 990</a:t>
            </a:r>
          </a:p>
          <a:p>
            <a:pPr lvl="1">
              <a:spcBef>
                <a:spcPts val="0"/>
              </a:spcBef>
              <a:spcAft>
                <a:spcPts val="1200"/>
              </a:spcAft>
            </a:pPr>
            <a:r>
              <a:rPr lang="en-US" sz="3600" dirty="0">
                <a:solidFill>
                  <a:schemeClr val="tx2">
                    <a:lumMod val="75000"/>
                  </a:schemeClr>
                </a:solidFill>
              </a:rPr>
              <a:t>Tax exempt status – </a:t>
            </a:r>
            <a:r>
              <a:rPr lang="en-US" sz="3600" dirty="0"/>
              <a:t>The American Legion Post IRS Inclusion Letter to </a:t>
            </a:r>
            <a:r>
              <a:rPr lang="en-US" sz="3600" u="sng" dirty="0">
                <a:solidFill>
                  <a:srgbClr val="1B3D6D"/>
                </a:solidFill>
              </a:rPr>
              <a:t>Legal@Legion.org</a:t>
            </a:r>
          </a:p>
          <a:p>
            <a:pPr lvl="1">
              <a:spcBef>
                <a:spcPts val="0"/>
              </a:spcBef>
              <a:spcAft>
                <a:spcPts val="1200"/>
              </a:spcAft>
            </a:pPr>
            <a:r>
              <a:rPr lang="en-US" sz="3600" dirty="0">
                <a:solidFill>
                  <a:schemeClr val="tx2">
                    <a:lumMod val="75000"/>
                  </a:schemeClr>
                </a:solidFill>
              </a:rPr>
              <a:t>Tax on unrelated business income Form 990T</a:t>
            </a:r>
          </a:p>
          <a:p>
            <a:pPr lvl="1">
              <a:spcBef>
                <a:spcPts val="0"/>
              </a:spcBef>
              <a:spcAft>
                <a:spcPts val="1200"/>
              </a:spcAft>
            </a:pPr>
            <a:r>
              <a:rPr lang="en-US" sz="3600" dirty="0">
                <a:solidFill>
                  <a:schemeClr val="tx2">
                    <a:lumMod val="75000"/>
                  </a:schemeClr>
                </a:solidFill>
              </a:rPr>
              <a:t>Incorporation </a:t>
            </a:r>
            <a:r>
              <a:rPr lang="en-US" sz="3200" b="1" dirty="0">
                <a:solidFill>
                  <a:srgbClr val="2E67BC"/>
                </a:solidFill>
              </a:rPr>
              <a:t>by State of Florida - renew by May 1st</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2" name="Content Placeholder 4">
            <a:extLst>
              <a:ext uri="{FF2B5EF4-FFF2-40B4-BE49-F238E27FC236}">
                <a16:creationId xmlns:a16="http://schemas.microsoft.com/office/drawing/2014/main" id="{8E011DCC-8976-5084-D291-E8BFA84CF926}"/>
              </a:ext>
            </a:extLst>
          </p:cNvPr>
          <p:cNvSpPr txBox="1">
            <a:spLocks/>
          </p:cNvSpPr>
          <p:nvPr/>
        </p:nvSpPr>
        <p:spPr>
          <a:xfrm>
            <a:off x="838199" y="6095711"/>
            <a:ext cx="10965873" cy="5310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b="1" dirty="0">
              <a:solidFill>
                <a:srgbClr val="D72131"/>
              </a:solidFill>
            </a:endParaRPr>
          </a:p>
        </p:txBody>
      </p:sp>
    </p:spTree>
    <p:extLst>
      <p:ext uri="{BB962C8B-B14F-4D97-AF65-F5344CB8AC3E}">
        <p14:creationId xmlns:p14="http://schemas.microsoft.com/office/powerpoint/2010/main" val="24997002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rmAutofit/>
          </a:bodyPr>
          <a:lstStyle/>
          <a:p>
            <a:r>
              <a:rPr lang="en-US" sz="4800" b="1" dirty="0">
                <a:solidFill>
                  <a:srgbClr val="1B3D6D"/>
                </a:solidFill>
              </a:rPr>
              <a:t>Tax Returns</a:t>
            </a:r>
            <a:endParaRPr lang="en-US" sz="4800" b="1" dirty="0">
              <a:solidFill>
                <a:srgbClr val="D72131"/>
              </a:solidFill>
            </a:endParaRP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198" y="1246908"/>
            <a:ext cx="10965873" cy="3107378"/>
          </a:xfrm>
        </p:spPr>
        <p:txBody>
          <a:bodyPr>
            <a:noAutofit/>
          </a:bodyPr>
          <a:lstStyle/>
          <a:p>
            <a:pPr marL="457200" lvl="1" indent="0">
              <a:buNone/>
            </a:pPr>
            <a:r>
              <a:rPr lang="en-US" sz="2800" b="1" dirty="0">
                <a:solidFill>
                  <a:schemeClr val="tx2">
                    <a:lumMod val="75000"/>
                  </a:schemeClr>
                </a:solidFill>
              </a:rPr>
              <a:t>Copyright (ASCAP, BMI, ETC.)*</a:t>
            </a:r>
          </a:p>
          <a:p>
            <a:pPr marL="914400" lvl="2" indent="0">
              <a:buNone/>
            </a:pPr>
            <a:endParaRPr lang="en-US" sz="500" dirty="0">
              <a:solidFill>
                <a:schemeClr val="tx2">
                  <a:lumMod val="75000"/>
                </a:schemeClr>
              </a:solidFill>
            </a:endParaRPr>
          </a:p>
          <a:p>
            <a:pPr marL="914400" lvl="2" indent="0">
              <a:buNone/>
            </a:pPr>
            <a:r>
              <a:rPr lang="en-US" sz="2800" dirty="0">
                <a:solidFill>
                  <a:schemeClr val="tx2">
                    <a:lumMod val="75000"/>
                  </a:schemeClr>
                </a:solidFill>
              </a:rPr>
              <a:t>The subject of compliance with copyright laws and the payment of royalties for the performance of musical or other works at a local Post  is a very technical one.  United States Law generally provides for royalties to compensate a writer, artist, or composer for this work, talent and genius.  Lawsuits have been filed against Posts for violating copyright laws.</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
        <p:nvSpPr>
          <p:cNvPr id="2" name="Content Placeholder 4">
            <a:extLst>
              <a:ext uri="{FF2B5EF4-FFF2-40B4-BE49-F238E27FC236}">
                <a16:creationId xmlns:a16="http://schemas.microsoft.com/office/drawing/2014/main" id="{8E011DCC-8976-5084-D291-E8BFA84CF926}"/>
              </a:ext>
            </a:extLst>
          </p:cNvPr>
          <p:cNvSpPr txBox="1">
            <a:spLocks/>
          </p:cNvSpPr>
          <p:nvPr/>
        </p:nvSpPr>
        <p:spPr>
          <a:xfrm>
            <a:off x="838199" y="4550229"/>
            <a:ext cx="10965873" cy="172587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Make sure your DJ has documentation showing they are approved to play the music. </a:t>
            </a:r>
          </a:p>
          <a:p>
            <a:r>
              <a:rPr lang="en-US" dirty="0"/>
              <a:t>DJ’s are typically responsible for paying for performance royalties.  </a:t>
            </a:r>
          </a:p>
          <a:p>
            <a:r>
              <a:rPr lang="en-US" dirty="0"/>
              <a:t>More information can be found by searching the internet for “DJ's and music royalty requirements”.</a:t>
            </a:r>
            <a:endParaRPr lang="en-US" b="1" dirty="0">
              <a:solidFill>
                <a:srgbClr val="D72131"/>
              </a:solidFill>
            </a:endParaRPr>
          </a:p>
        </p:txBody>
      </p:sp>
    </p:spTree>
    <p:extLst>
      <p:ext uri="{BB962C8B-B14F-4D97-AF65-F5344CB8AC3E}">
        <p14:creationId xmlns:p14="http://schemas.microsoft.com/office/powerpoint/2010/main" val="17922872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0EC894-5A55-E21A-6CAE-8F03EA75487B}"/>
              </a:ext>
            </a:extLst>
          </p:cNvPr>
          <p:cNvSpPr>
            <a:spLocks noGrp="1"/>
          </p:cNvSpPr>
          <p:nvPr>
            <p:ph type="title"/>
          </p:nvPr>
        </p:nvSpPr>
        <p:spPr>
          <a:xfrm>
            <a:off x="838200" y="365125"/>
            <a:ext cx="10515600" cy="881783"/>
          </a:xfrm>
        </p:spPr>
        <p:txBody>
          <a:bodyPr>
            <a:noAutofit/>
          </a:bodyPr>
          <a:lstStyle/>
          <a:p>
            <a:r>
              <a:rPr lang="en-US" sz="3600" b="1" dirty="0">
                <a:solidFill>
                  <a:srgbClr val="1B3D6D"/>
                </a:solidFill>
              </a:rPr>
              <a:t>Chart of Accounts for Proposed Posts During Period</a:t>
            </a:r>
            <a:endParaRPr lang="en-US" sz="3600" b="1" dirty="0">
              <a:solidFill>
                <a:srgbClr val="D72131"/>
              </a:solidFill>
            </a:endParaRPr>
          </a:p>
        </p:txBody>
      </p:sp>
      <p:sp>
        <p:nvSpPr>
          <p:cNvPr id="5" name="Content Placeholder 4">
            <a:extLst>
              <a:ext uri="{FF2B5EF4-FFF2-40B4-BE49-F238E27FC236}">
                <a16:creationId xmlns:a16="http://schemas.microsoft.com/office/drawing/2014/main" id="{114F991E-F805-2463-68F9-E355D80B25EA}"/>
              </a:ext>
            </a:extLst>
          </p:cNvPr>
          <p:cNvSpPr>
            <a:spLocks noGrp="1"/>
          </p:cNvSpPr>
          <p:nvPr>
            <p:ph idx="1"/>
          </p:nvPr>
        </p:nvSpPr>
        <p:spPr>
          <a:xfrm>
            <a:off x="838200" y="1246908"/>
            <a:ext cx="10965871" cy="5437912"/>
          </a:xfrm>
        </p:spPr>
        <p:txBody>
          <a:bodyPr>
            <a:noAutofit/>
          </a:bodyPr>
          <a:lstStyle/>
          <a:p>
            <a:pPr lvl="1">
              <a:spcBef>
                <a:spcPts val="0"/>
              </a:spcBef>
              <a:spcAft>
                <a:spcPts val="1200"/>
              </a:spcAft>
            </a:pPr>
            <a:r>
              <a:rPr lang="en-US" sz="3200" b="1" dirty="0">
                <a:solidFill>
                  <a:schemeClr val="tx2">
                    <a:lumMod val="75000"/>
                  </a:schemeClr>
                </a:solidFill>
              </a:rPr>
              <a:t>Current Assets – 100</a:t>
            </a:r>
          </a:p>
          <a:p>
            <a:pPr lvl="1">
              <a:spcBef>
                <a:spcPts val="0"/>
              </a:spcBef>
              <a:spcAft>
                <a:spcPts val="1200"/>
              </a:spcAft>
            </a:pPr>
            <a:r>
              <a:rPr lang="en-US" sz="3200" dirty="0">
                <a:solidFill>
                  <a:schemeClr val="tx2">
                    <a:lumMod val="75000"/>
                  </a:schemeClr>
                </a:solidFill>
              </a:rPr>
              <a:t>101 – Cash on Hand</a:t>
            </a:r>
          </a:p>
          <a:p>
            <a:pPr lvl="1">
              <a:spcBef>
                <a:spcPts val="0"/>
              </a:spcBef>
              <a:spcAft>
                <a:spcPts val="1200"/>
              </a:spcAft>
            </a:pPr>
            <a:r>
              <a:rPr lang="en-US" sz="3200" dirty="0">
                <a:solidFill>
                  <a:schemeClr val="tx2">
                    <a:lumMod val="75000"/>
                  </a:schemeClr>
                </a:solidFill>
              </a:rPr>
              <a:t>102 – Cash in Bank – Regular Account</a:t>
            </a:r>
          </a:p>
          <a:p>
            <a:pPr lvl="1">
              <a:spcBef>
                <a:spcPts val="0"/>
              </a:spcBef>
            </a:pPr>
            <a:r>
              <a:rPr lang="en-US" sz="3200" dirty="0">
                <a:solidFill>
                  <a:schemeClr val="tx2">
                    <a:lumMod val="75000"/>
                  </a:schemeClr>
                </a:solidFill>
              </a:rPr>
              <a:t>103 – Cash in Bank – Trust Fund</a:t>
            </a:r>
          </a:p>
          <a:p>
            <a:pPr lvl="2">
              <a:spcBef>
                <a:spcPts val="0"/>
              </a:spcBef>
              <a:spcAft>
                <a:spcPts val="1200"/>
              </a:spcAft>
            </a:pPr>
            <a:r>
              <a:rPr lang="en-US" sz="2800" dirty="0">
                <a:solidFill>
                  <a:schemeClr val="tx2">
                    <a:lumMod val="75000"/>
                  </a:schemeClr>
                </a:solidFill>
              </a:rPr>
              <a:t>State and National Dues</a:t>
            </a:r>
          </a:p>
          <a:p>
            <a:pPr lvl="1">
              <a:spcBef>
                <a:spcPts val="0"/>
              </a:spcBef>
              <a:spcAft>
                <a:spcPts val="1200"/>
              </a:spcAft>
            </a:pPr>
            <a:r>
              <a:rPr lang="en-US" sz="3200" dirty="0">
                <a:solidFill>
                  <a:schemeClr val="tx2">
                    <a:lumMod val="75000"/>
                  </a:schemeClr>
                </a:solidFill>
              </a:rPr>
              <a:t>104 – Cash in Bank – Charity Fund</a:t>
            </a:r>
          </a:p>
          <a:p>
            <a:pPr lvl="1">
              <a:spcBef>
                <a:spcPts val="0"/>
              </a:spcBef>
              <a:spcAft>
                <a:spcPts val="1200"/>
              </a:spcAft>
            </a:pPr>
            <a:r>
              <a:rPr lang="en-US" sz="3200" dirty="0">
                <a:solidFill>
                  <a:schemeClr val="tx2">
                    <a:lumMod val="75000"/>
                  </a:schemeClr>
                </a:solidFill>
              </a:rPr>
              <a:t>105 – Deposits</a:t>
            </a:r>
          </a:p>
          <a:p>
            <a:pPr lvl="1">
              <a:spcBef>
                <a:spcPts val="0"/>
              </a:spcBef>
              <a:spcAft>
                <a:spcPts val="1200"/>
              </a:spcAft>
            </a:pPr>
            <a:r>
              <a:rPr lang="en-US" sz="3200" dirty="0">
                <a:solidFill>
                  <a:schemeClr val="tx2">
                    <a:lumMod val="75000"/>
                  </a:schemeClr>
                </a:solidFill>
              </a:rPr>
              <a:t>106 – Prepaid</a:t>
            </a:r>
          </a:p>
          <a:p>
            <a:pPr lvl="1">
              <a:spcBef>
                <a:spcPts val="0"/>
              </a:spcBef>
              <a:spcAft>
                <a:spcPts val="1200"/>
              </a:spcAft>
            </a:pPr>
            <a:r>
              <a:rPr lang="en-US" sz="3200" dirty="0">
                <a:solidFill>
                  <a:schemeClr val="tx2">
                    <a:lumMod val="75000"/>
                  </a:schemeClr>
                </a:solidFill>
              </a:rPr>
              <a:t>107 - Other</a:t>
            </a:r>
          </a:p>
        </p:txBody>
      </p:sp>
      <p:sp>
        <p:nvSpPr>
          <p:cNvPr id="6" name="TextBox 5">
            <a:extLst>
              <a:ext uri="{FF2B5EF4-FFF2-40B4-BE49-F238E27FC236}">
                <a16:creationId xmlns:a16="http://schemas.microsoft.com/office/drawing/2014/main" id="{025B101B-F746-3480-1E23-7EC23E6F423F}"/>
              </a:ext>
            </a:extLst>
          </p:cNvPr>
          <p:cNvSpPr txBox="1"/>
          <p:nvPr/>
        </p:nvSpPr>
        <p:spPr>
          <a:xfrm rot="16200000">
            <a:off x="-2904835" y="3275112"/>
            <a:ext cx="6511638" cy="307777"/>
          </a:xfrm>
          <a:prstGeom prst="rect">
            <a:avLst/>
          </a:prstGeom>
          <a:noFill/>
        </p:spPr>
        <p:txBody>
          <a:bodyPr wrap="square" rtlCol="0">
            <a:spAutoFit/>
          </a:bodyPr>
          <a:lstStyle/>
          <a:p>
            <a:pPr algn="ctr"/>
            <a:r>
              <a:rPr lang="en-US" sz="1400" cap="all" dirty="0">
                <a:solidFill>
                  <a:schemeClr val="bg1"/>
                </a:solidFill>
              </a:rPr>
              <a:t>Post operations training</a:t>
            </a:r>
          </a:p>
        </p:txBody>
      </p:sp>
    </p:spTree>
    <p:extLst>
      <p:ext uri="{BB962C8B-B14F-4D97-AF65-F5344CB8AC3E}">
        <p14:creationId xmlns:p14="http://schemas.microsoft.com/office/powerpoint/2010/main" val="17170844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FAL">
      <a:dk1>
        <a:srgbClr val="262626"/>
      </a:dk1>
      <a:lt1>
        <a:srgbClr val="FFFFFF"/>
      </a:lt1>
      <a:dk2>
        <a:srgbClr val="3A3A3A"/>
      </a:dk2>
      <a:lt2>
        <a:srgbClr val="E8E8E8"/>
      </a:lt2>
      <a:accent1>
        <a:srgbClr val="1B3D6D"/>
      </a:accent1>
      <a:accent2>
        <a:srgbClr val="D72131"/>
      </a:accent2>
      <a:accent3>
        <a:srgbClr val="2A5FAC"/>
      </a:accent3>
      <a:accent4>
        <a:srgbClr val="6896DA"/>
      </a:accent4>
      <a:accent5>
        <a:srgbClr val="8C1621"/>
      </a:accent5>
      <a:accent6>
        <a:srgbClr val="E55563"/>
      </a:accent6>
      <a:hlink>
        <a:srgbClr val="1B3D6D"/>
      </a:hlink>
      <a:folHlink>
        <a:srgbClr val="8C1621"/>
      </a:folHlink>
    </a:clrScheme>
    <a:fontScheme name="FAL">
      <a:majorFont>
        <a:latin typeface="Calibri"/>
        <a:ea typeface=""/>
        <a:cs typeface=""/>
      </a:majorFont>
      <a:minorFont>
        <a:latin typeface="Calibri"/>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494</TotalTime>
  <Words>1009</Words>
  <Application>Microsoft Office PowerPoint</Application>
  <PresentationFormat>Widescreen</PresentationFormat>
  <Paragraphs>130</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Arial</vt:lpstr>
      <vt:lpstr>Calibri</vt:lpstr>
      <vt:lpstr>Cambria</vt:lpstr>
      <vt:lpstr>Office Theme</vt:lpstr>
      <vt:lpstr>PowerPoint Presentation</vt:lpstr>
      <vt:lpstr>Introduction</vt:lpstr>
      <vt:lpstr>Introduction</vt:lpstr>
      <vt:lpstr>Finance Officer Charge</vt:lpstr>
      <vt:lpstr>Post Finance </vt:lpstr>
      <vt:lpstr>Accounting Procedures</vt:lpstr>
      <vt:lpstr>Tax Returns !! IMPORTANT!!</vt:lpstr>
      <vt:lpstr>Tax Returns</vt:lpstr>
      <vt:lpstr>Chart of Accounts for Proposed Posts During Period</vt:lpstr>
      <vt:lpstr>Proposed Posts During Period</vt:lpstr>
      <vt:lpstr>Chart of Accounts</vt:lpstr>
      <vt:lpstr>Budget</vt:lpstr>
      <vt:lpstr>Post Audits</vt:lpstr>
      <vt:lpstr>Post Audits</vt:lpstr>
      <vt:lpstr>Post Audits</vt:lpstr>
      <vt:lpstr>Post Audits | Scope of Audit</vt:lpstr>
      <vt:lpstr>Post Audits | Inventory Certificates</vt:lpstr>
      <vt:lpstr>Post Audits | Finance 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Kolze</dc:creator>
  <cp:lastModifiedBy>Zahra Nathoo</cp:lastModifiedBy>
  <cp:revision>28</cp:revision>
  <dcterms:created xsi:type="dcterms:W3CDTF">2024-08-19T13:25:53Z</dcterms:created>
  <dcterms:modified xsi:type="dcterms:W3CDTF">2025-05-30T18:48:34Z</dcterms:modified>
</cp:coreProperties>
</file>