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31"/>
    <a:srgbClr val="1B3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DFB7-893B-4416-B278-A94AE8917D2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1175-A615-4D41-AFF9-981BD354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1175-A615-4D41-AFF9-981BD354E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4E50-221B-A684-2EDB-3E2BA695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03BD9-C29A-5514-B874-B6F0C4681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48B65-9F25-448B-3B74-9BE9C1F5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1A73-969F-E53B-955B-ACA3F47E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4DAB-BB18-76CF-5946-E1E4517C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DC68-A246-40A5-FBC5-C285FEE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CF4A8-7FBC-78F9-ECED-34899692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9DD5A-BA3E-17ED-A33F-3968BFD2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AD170-52EB-631B-797A-C54F638A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1FBB-C4FF-4866-4102-5FE959CE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72D36-9A88-17B6-C2BF-B95F7790B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F03E7-9C63-5B1F-A869-AF40F6751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A217-A8AA-DDFF-261F-F03E9709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B4DB-2D4A-FAC5-FCA4-29006B68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2570B-D225-5BA9-4C6D-39B7EDB0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0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FD56-1680-FDC0-9888-A99F2E5E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3449-48C4-9BC8-C64A-0860AF58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F606D-454B-E492-718C-3C1DF4F3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385C-0A32-EBC4-F6F6-A99EE6A2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8BCF-9545-5026-49E1-8E9BA025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6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D0DE-38FD-933F-1419-DF634F1A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C5CE2-C795-35AA-A48F-29F481E8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C5C50-0173-1433-BE97-5A702A3D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FFB80-7911-64D5-D56C-11B3332D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B3E94-8494-49C8-01A6-0085AC7D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D6E0-3A88-CA81-4541-CFAAA0ED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89FAA-85CA-A7D0-7089-F8082D53E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0C698-101C-971E-6780-950DA6C95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FD530-9804-15F2-C26D-914188FE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CF3D8-BE80-2C09-67B3-114030F4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CF17-1734-D2EA-C915-05CFAAD0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3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5AAB-97B2-3401-413A-CEDA7AE5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82AF-BC25-E592-9EDA-ABCEA0F35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97B3A-EA99-FE05-3F33-1A8BED0CC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81B57-BFB3-3599-E148-7FF719030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220A0-5934-293C-5005-14FABFC52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62C2-2A8E-F23D-9232-2CD42BEB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43C44-D7E0-DAC3-CDF8-EA652174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CCA17-3C63-CF28-F29C-AB46117A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182C-8BEF-64DD-AE91-DD80C446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85934-22E1-1E03-2E2C-5592195B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AFA8C-B300-A857-9535-C1F6C8FB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44A8E-8FC3-753F-8E45-A11CBD73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A5200-27C9-40B9-4E70-80E726AB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403D7-C957-5EE8-7F19-148A3221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6444D-DF62-AC33-A9D6-331E211F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532-CDAC-1AA4-7DB0-B8B7B8C6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F928-33AF-1A12-827C-90F28BAF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4C03E-4694-2BE6-D97E-C8EB8671F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D2DB9-1E81-10B5-2752-D0D0D157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9B951-A593-7FF6-7802-D8C7CBB3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8D98-3F46-C974-FEE7-9A9DA2A9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43B6-381F-013E-50E7-ACAE975F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70350-2793-EF86-3AFD-48D44FE33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F0576-3DDA-E8B1-71FD-D27C94C4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70045-C628-95E4-9B63-9CBDA08E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D6BBD-8F95-FE9D-602B-4E6FBAA3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9BC3C-8EFB-2B9C-C9C8-A7733645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1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FD978-C54F-2CCC-9EDD-BE201227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7FFF5-9E98-E138-8C0B-E874D96B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6395E-5D30-6DA1-AB8D-C2656D127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788B9D-8A5D-48CA-9255-A5D6B9E6886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83D85-5B89-14D7-8751-658B74E14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F765-3095-467A-2CF5-E1A89C653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050CA4-9E91-4176-A207-6E02534E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188D75-8B81-7AD5-EB29-EC0C5C3822AA}"/>
              </a:ext>
            </a:extLst>
          </p:cNvPr>
          <p:cNvSpPr txBox="1"/>
          <p:nvPr/>
        </p:nvSpPr>
        <p:spPr>
          <a:xfrm>
            <a:off x="7638473" y="1838390"/>
            <a:ext cx="4276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Florida</a:t>
            </a:r>
          </a:p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Boys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84E9E-49D5-6330-3872-2FDEE8A1B088}"/>
              </a:ext>
            </a:extLst>
          </p:cNvPr>
          <p:cNvSpPr txBox="1"/>
          <p:nvPr/>
        </p:nvSpPr>
        <p:spPr>
          <a:xfrm>
            <a:off x="7638473" y="3957781"/>
            <a:ext cx="4276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Instructor: Darcy Bockman-Wright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49EAB-F31E-AFCA-EE00-E6CDADA87C52}"/>
              </a:ext>
            </a:extLst>
          </p:cNvPr>
          <p:cNvSpPr txBox="1"/>
          <p:nvPr/>
        </p:nvSpPr>
        <p:spPr>
          <a:xfrm>
            <a:off x="341745" y="4727507"/>
            <a:ext cx="62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1B3D6D"/>
                </a:solidFill>
              </a:rPr>
              <a:t>Department of Florida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D9EA5-15F5-2A6D-D753-DD1572E5A6BC}"/>
              </a:ext>
            </a:extLst>
          </p:cNvPr>
          <p:cNvSpPr txBox="1"/>
          <p:nvPr/>
        </p:nvSpPr>
        <p:spPr>
          <a:xfrm>
            <a:off x="341745" y="4958339"/>
            <a:ext cx="1150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/>
              <a:t>2025 Leadership Retreat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595B4-EF9F-1795-E757-40AFFA4F447D}"/>
              </a:ext>
            </a:extLst>
          </p:cNvPr>
          <p:cNvSpPr txBox="1"/>
          <p:nvPr/>
        </p:nvSpPr>
        <p:spPr>
          <a:xfrm>
            <a:off x="10002982" y="6228438"/>
            <a:ext cx="191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1B3D6D"/>
                </a:solidFill>
              </a:rPr>
              <a:t>www.floridalegion.org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04170-AC0B-3006-1B73-99156C080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2" b="7084"/>
          <a:stretch>
            <a:fillRect/>
          </a:stretch>
        </p:blipFill>
        <p:spPr>
          <a:xfrm>
            <a:off x="0" y="1524000"/>
            <a:ext cx="7333673" cy="3071813"/>
          </a:xfrm>
          <a:prstGeom prst="rect">
            <a:avLst/>
          </a:prstGeom>
        </p:spPr>
      </p:pic>
      <p:pic>
        <p:nvPicPr>
          <p:cNvPr id="3" name="Picture 2" descr="A state logo with a star&#10;&#10;AI-generated content may be incorrect.">
            <a:extLst>
              <a:ext uri="{FF2B5EF4-FFF2-40B4-BE49-F238E27FC236}">
                <a16:creationId xmlns:a16="http://schemas.microsoft.com/office/drawing/2014/main" id="{B08FB1C9-239B-219E-F1F0-31DAE70C6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6" y="266585"/>
            <a:ext cx="988668" cy="12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6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F9C66-9059-B83B-05E1-7B316405B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65016AF-D238-223F-2009-9D8BEC8A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73" r="11226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DBFDE8-0CAC-CF5D-0335-54CF204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03B7E-7115-4DD0-CF78-4C7D23D6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52273" cy="1813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Sonny Decker</a:t>
            </a:r>
            <a:br>
              <a:rPr lang="en-US" sz="2000" dirty="0"/>
            </a:br>
            <a:r>
              <a:rPr lang="en-US" sz="2000" dirty="0"/>
              <a:t>502-640-8586</a:t>
            </a:r>
          </a:p>
          <a:p>
            <a:pPr marL="0" indent="0">
              <a:buNone/>
            </a:pPr>
            <a:r>
              <a:rPr lang="en-US" sz="2000" b="1" dirty="0"/>
              <a:t>Darcy Bockman-Wright</a:t>
            </a:r>
            <a:br>
              <a:rPr lang="en-US" sz="2000" dirty="0"/>
            </a:br>
            <a:r>
              <a:rPr lang="en-US" sz="2000" dirty="0"/>
              <a:t>308-520-5959</a:t>
            </a:r>
          </a:p>
          <a:p>
            <a:pPr marL="0" indent="0">
              <a:buNone/>
            </a:pPr>
            <a:r>
              <a:rPr lang="en-US" sz="2000" dirty="0"/>
              <a:t>Email: </a:t>
            </a:r>
            <a:r>
              <a:rPr lang="en-US" sz="2000" u="sng" dirty="0"/>
              <a:t>boysstate@legionmail.org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0435C-FAAB-0577-7213-66B687C51D97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CC3AE67F-5EB4-D4BC-8C85-13CA006D0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37" y="173181"/>
            <a:ext cx="988668" cy="1211507"/>
          </a:xfrm>
          <a:prstGeom prst="rect">
            <a:avLst/>
          </a:prstGeom>
          <a:effectLst>
            <a:outerShdw blurRad="266700" dist="38100" dir="2700000" sx="108000" sy="108000" algn="tl" rotWithShape="0">
              <a:schemeClr val="bg1">
                <a:alpha val="37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74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0EC894-5A55-E21A-6CAE-8F03EA75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1B3D6D"/>
                </a:solidFill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F991E-F805-2463-68F9-E355D80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632"/>
            <a:ext cx="10515600" cy="460033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Appointing a Post/District  chair</a:t>
            </a: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Choosing delegates</a:t>
            </a: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Important dates </a:t>
            </a: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Expectations</a:t>
            </a: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Final tips &amp;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B101B-F746-3480-1E23-7EC23E6F423F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C258249B-5C33-79A0-BB89-4D9F55C1C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37" y="173181"/>
            <a:ext cx="988668" cy="12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43C2F-0F34-65E2-52FA-569C6716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62831"/>
            <a:ext cx="10515600" cy="2966170"/>
          </a:xfrm>
        </p:spPr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12357-EE35-AB0C-C51F-91E7B8132C2C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252208BF-14A2-6F26-6978-5DABFB47B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58" y="462830"/>
            <a:ext cx="1822443" cy="22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6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C1887-D971-0E4D-CB82-93B9495A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82127-3229-404F-8119-7FB64B88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Post/District Chairs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A350B-A449-E697-8B9F-20B0ECE17870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2BE7A37E-4B6B-6B77-9F96-02D62CBA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37" y="173181"/>
            <a:ext cx="988668" cy="1211507"/>
          </a:xfrm>
          <a:prstGeom prst="rect">
            <a:avLst/>
          </a:prstGeom>
        </p:spPr>
      </p:pic>
      <p:pic>
        <p:nvPicPr>
          <p:cNvPr id="3" name="Picture 10" descr="May be an image of 4 people and text">
            <a:extLst>
              <a:ext uri="{FF2B5EF4-FFF2-40B4-BE49-F238E27FC236}">
                <a16:creationId xmlns:a16="http://schemas.microsoft.com/office/drawing/2014/main" id="{7D59A7FE-CCEC-AEC1-A73A-9FF9592271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r="1460"/>
          <a:stretch>
            <a:fillRect/>
          </a:stretch>
        </p:blipFill>
        <p:spPr bwMode="auto">
          <a:xfrm>
            <a:off x="1097280" y="1882632"/>
            <a:ext cx="4998720" cy="39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7EF0A41-04A7-8821-E36A-BA10C28E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8549" b="-2"/>
          <a:stretch>
            <a:fillRect/>
          </a:stretch>
        </p:blipFill>
        <p:spPr bwMode="auto">
          <a:xfrm>
            <a:off x="6688407" y="1882632"/>
            <a:ext cx="4672294" cy="39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119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BEEA64-6AFC-F873-975C-0C88E915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034F70-B634-1D4A-DA4D-A855833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The Ideal Delegates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2827B-0A00-4CF6-31CA-F702F910E33F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69F0E56A-44E7-2280-BE4E-4503CC38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37" y="173181"/>
            <a:ext cx="988668" cy="1211507"/>
          </a:xfrm>
          <a:prstGeom prst="rect">
            <a:avLst/>
          </a:prstGeom>
        </p:spPr>
      </p:pic>
      <p:pic>
        <p:nvPicPr>
          <p:cNvPr id="3" name="Content Placeholder 7" descr="A group of people sitting on the floor&#10;&#10;AI-generated content may be incorrect.">
            <a:extLst>
              <a:ext uri="{FF2B5EF4-FFF2-40B4-BE49-F238E27FC236}">
                <a16:creationId xmlns:a16="http://schemas.microsoft.com/office/drawing/2014/main" id="{957BFF45-1163-B667-A35B-B96476A668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0651" r="19359"/>
          <a:stretch>
            <a:fillRect/>
          </a:stretch>
        </p:blipFill>
        <p:spPr>
          <a:xfrm>
            <a:off x="2336182" y="1566249"/>
            <a:ext cx="2816417" cy="4802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5" descr="A person sleeping on a couch&#10;&#10;AI-generated content may be incorrect.">
            <a:extLst>
              <a:ext uri="{FF2B5EF4-FFF2-40B4-BE49-F238E27FC236}">
                <a16:creationId xmlns:a16="http://schemas.microsoft.com/office/drawing/2014/main" id="{D4E8A5A3-6A85-AF2E-D1FF-5925DA04EC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825" r="5362" b="1"/>
          <a:stretch>
            <a:fillRect/>
          </a:stretch>
        </p:blipFill>
        <p:spPr>
          <a:xfrm>
            <a:off x="5632996" y="1570504"/>
            <a:ext cx="2812814" cy="479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70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090A3-2084-8DBD-D5E8-528CBC30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3875DE-19E0-7FC0-1502-B59C919B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Important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B61C6A-9739-F095-653A-4C57FA44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21840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Septembe</a:t>
            </a:r>
            <a:r>
              <a:rPr lang="en-US" sz="2400" dirty="0"/>
              <a:t>r – Program packets will be sent to chairs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September-Beginning of December </a:t>
            </a:r>
            <a:r>
              <a:rPr lang="en-US" sz="2400" dirty="0"/>
              <a:t>- Prepare budget for the program, get applications out to potential delegates and Payments to Dept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Mid-December-January</a:t>
            </a:r>
            <a:r>
              <a:rPr lang="en-US" sz="2400" dirty="0"/>
              <a:t> - Post begin making Delegate and Alternate selections.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January</a:t>
            </a:r>
            <a:r>
              <a:rPr lang="en-US" sz="2400" dirty="0"/>
              <a:t> - Online registration begins. Payments for Delegates conclude at the end of January.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Mid-March </a:t>
            </a:r>
            <a:r>
              <a:rPr lang="en-US" sz="2400" dirty="0"/>
              <a:t>- Registration ENDS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March/April </a:t>
            </a:r>
            <a:r>
              <a:rPr lang="en-US" sz="2400" dirty="0"/>
              <a:t>- District orientations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May 9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Boys State Alumni Dinner at Department HQ</a:t>
            </a:r>
          </a:p>
          <a:p>
            <a:pPr>
              <a:buFont typeface="Calibri" panose="020F0502020204030204" pitchFamily="34" charset="0"/>
            </a:pPr>
            <a:r>
              <a:rPr lang="en-US" sz="2400" dirty="0">
                <a:solidFill>
                  <a:srgbClr val="FF0000"/>
                </a:solidFill>
              </a:rPr>
              <a:t>June 14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-20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82</a:t>
            </a:r>
            <a:r>
              <a:rPr lang="en-US" sz="2400" baseline="30000" dirty="0"/>
              <a:t>nd</a:t>
            </a:r>
            <a:r>
              <a:rPr lang="en-US" sz="2400" dirty="0"/>
              <a:t> Session of Boys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D7355-2897-23F5-67F6-5FE38760FCEC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C1F4B119-EA17-5CFD-EFCA-060293A07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37" y="173181"/>
            <a:ext cx="988668" cy="12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90728-DB62-AD07-9CEA-5D4998A7F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CA70E5-5545-AC29-E438-9BA1ED1C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62830"/>
            <a:ext cx="10515600" cy="2852737"/>
          </a:xfrm>
        </p:spPr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Expectations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7EFC2-377E-119F-511A-9C72CA3F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0" y="3342555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rgbClr val="D72131"/>
                </a:solidFill>
              </a:rPr>
              <a:t>ARE KEY TO THEIR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4DE7F-ECEA-93B1-F992-7B996CAF1DA7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3" name="Picture 2" descr="A state logo with a star&#10;&#10;AI-generated content may be incorrect.">
            <a:extLst>
              <a:ext uri="{FF2B5EF4-FFF2-40B4-BE49-F238E27FC236}">
                <a16:creationId xmlns:a16="http://schemas.microsoft.com/office/drawing/2014/main" id="{892EB4DA-563C-935C-27A7-563016A1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58" y="462830"/>
            <a:ext cx="1822443" cy="22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D24B8-A171-FE49-DE41-19791906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8C6C4-EFE8-496B-D9F5-CA1BF936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Tips and Take-a-ways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7BB23D-2266-F30D-D135-1E9217FC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00042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Make sure its in the budget</a:t>
            </a:r>
          </a:p>
          <a:p>
            <a:pPr lvl="1"/>
            <a:r>
              <a:rPr lang="en-US" sz="3600" dirty="0"/>
              <a:t>Do fundraisers</a:t>
            </a:r>
          </a:p>
          <a:p>
            <a:pPr lvl="1"/>
            <a:r>
              <a:rPr lang="en-US" sz="3600" dirty="0"/>
              <a:t>Work with other Post</a:t>
            </a:r>
          </a:p>
          <a:p>
            <a:pPr lvl="1"/>
            <a:r>
              <a:rPr lang="en-US" sz="3600" dirty="0"/>
              <a:t>If able have a committee</a:t>
            </a:r>
          </a:p>
          <a:p>
            <a:pPr lvl="1"/>
            <a:r>
              <a:rPr lang="en-US" sz="3600" dirty="0"/>
              <a:t>Be mindful of deadlines</a:t>
            </a:r>
          </a:p>
          <a:p>
            <a:pPr lvl="1"/>
            <a:r>
              <a:rPr lang="en-US" sz="3600" dirty="0"/>
              <a:t>Pick and engage the right delegates</a:t>
            </a:r>
          </a:p>
          <a:p>
            <a:pPr lvl="1"/>
            <a:r>
              <a:rPr lang="en-US" sz="3600" dirty="0"/>
              <a:t>Ask for help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9573A-D77F-9E24-6191-AD6CD9A2A944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2" name="Picture 1" descr="A state logo with a star&#10;&#10;AI-generated content may be incorrect.">
            <a:extLst>
              <a:ext uri="{FF2B5EF4-FFF2-40B4-BE49-F238E27FC236}">
                <a16:creationId xmlns:a16="http://schemas.microsoft.com/office/drawing/2014/main" id="{86950DE8-1236-BF34-D845-573035A3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37" y="173181"/>
            <a:ext cx="988668" cy="1211507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98034C58-B486-5185-D49F-D8B91B2493D5}"/>
              </a:ext>
            </a:extLst>
          </p:cNvPr>
          <p:cNvSpPr/>
          <p:nvPr/>
        </p:nvSpPr>
        <p:spPr>
          <a:xfrm>
            <a:off x="8192868" y="1690689"/>
            <a:ext cx="3999131" cy="3694112"/>
          </a:xfrm>
          <a:prstGeom prst="teardrop">
            <a:avLst/>
          </a:prstGeom>
          <a:blipFill>
            <a:blip r:embed="rId4"/>
            <a:stretch>
              <a:fillRect t="-2808" b="-148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59107-3FAA-E3C9-803D-4FC8FFD73C24}"/>
              </a:ext>
            </a:extLst>
          </p:cNvPr>
          <p:cNvSpPr txBox="1"/>
          <p:nvPr/>
        </p:nvSpPr>
        <p:spPr>
          <a:xfrm>
            <a:off x="8493819" y="3686943"/>
            <a:ext cx="339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7000"/>
                    </a:prstClr>
                  </a:outerShdw>
                </a:effectLst>
              </a:rPr>
              <a:t>“By failing to prepare, you are preparing to fail” ~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420278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E79C5-F49C-29F1-B74B-DFDB2C380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B8AB0-B0E9-0FA2-4671-1333A0C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62830"/>
            <a:ext cx="10515600" cy="2852737"/>
          </a:xfrm>
        </p:spPr>
        <p:txBody>
          <a:bodyPr/>
          <a:lstStyle/>
          <a:p>
            <a:r>
              <a:rPr lang="en-US" b="1" dirty="0">
                <a:solidFill>
                  <a:srgbClr val="1B3D6D"/>
                </a:solidFill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76663-2D5F-3D31-2B96-E412948ED809}"/>
              </a:ext>
            </a:extLst>
          </p:cNvPr>
          <p:cNvSpPr txBox="1"/>
          <p:nvPr/>
        </p:nvSpPr>
        <p:spPr>
          <a:xfrm rot="16200000">
            <a:off x="-2904835" y="3275112"/>
            <a:ext cx="651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chemeClr val="bg1"/>
                </a:solidFill>
              </a:rPr>
              <a:t>FLORIDA BOYS STATE</a:t>
            </a:r>
          </a:p>
        </p:txBody>
      </p:sp>
      <p:pic>
        <p:nvPicPr>
          <p:cNvPr id="3" name="Picture 2" descr="A state logo with a star&#10;&#10;AI-generated content may be incorrect.">
            <a:extLst>
              <a:ext uri="{FF2B5EF4-FFF2-40B4-BE49-F238E27FC236}">
                <a16:creationId xmlns:a16="http://schemas.microsoft.com/office/drawing/2014/main" id="{85DA9998-A28A-0EE8-5F2A-D38C15627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58" y="462830"/>
            <a:ext cx="1822443" cy="22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L">
      <a:dk1>
        <a:srgbClr val="262626"/>
      </a:dk1>
      <a:lt1>
        <a:srgbClr val="FFFFFF"/>
      </a:lt1>
      <a:dk2>
        <a:srgbClr val="3A3A3A"/>
      </a:dk2>
      <a:lt2>
        <a:srgbClr val="E8E8E8"/>
      </a:lt2>
      <a:accent1>
        <a:srgbClr val="1B3D6D"/>
      </a:accent1>
      <a:accent2>
        <a:srgbClr val="D72131"/>
      </a:accent2>
      <a:accent3>
        <a:srgbClr val="2A5FAC"/>
      </a:accent3>
      <a:accent4>
        <a:srgbClr val="6896DA"/>
      </a:accent4>
      <a:accent5>
        <a:srgbClr val="8C1621"/>
      </a:accent5>
      <a:accent6>
        <a:srgbClr val="E55563"/>
      </a:accent6>
      <a:hlink>
        <a:srgbClr val="1B3D6D"/>
      </a:hlink>
      <a:folHlink>
        <a:srgbClr val="8C1621"/>
      </a:folHlink>
    </a:clrScheme>
    <a:fontScheme name="F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231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PowerPoint Presentation</vt:lpstr>
      <vt:lpstr>Agenda</vt:lpstr>
      <vt:lpstr>Introduction</vt:lpstr>
      <vt:lpstr>Post/District Chairs</vt:lpstr>
      <vt:lpstr>The Ideal Delegates</vt:lpstr>
      <vt:lpstr>Important Dates</vt:lpstr>
      <vt:lpstr>Expectations</vt:lpstr>
      <vt:lpstr>Tips and Take-a-ways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Carrie Kolze</dc:creator>
  <cp:lastModifiedBy>Carrie Kolze</cp:lastModifiedBy>
  <cp:revision>6</cp:revision>
  <dcterms:created xsi:type="dcterms:W3CDTF">2024-08-19T13:25:53Z</dcterms:created>
  <dcterms:modified xsi:type="dcterms:W3CDTF">2025-07-16T15:21:34Z</dcterms:modified>
</cp:coreProperties>
</file>