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9"/>
  </p:notesMasterIdLst>
  <p:handoutMasterIdLst>
    <p:handoutMasterId r:id="rId30"/>
  </p:handoutMasterIdLst>
  <p:sldIdLst>
    <p:sldId id="265" r:id="rId5"/>
    <p:sldId id="366" r:id="rId6"/>
    <p:sldId id="367" r:id="rId7"/>
    <p:sldId id="368" r:id="rId8"/>
    <p:sldId id="376" r:id="rId9"/>
    <p:sldId id="302" r:id="rId10"/>
    <p:sldId id="320" r:id="rId11"/>
    <p:sldId id="399" r:id="rId12"/>
    <p:sldId id="374" r:id="rId13"/>
    <p:sldId id="370" r:id="rId14"/>
    <p:sldId id="371" r:id="rId15"/>
    <p:sldId id="373" r:id="rId16"/>
    <p:sldId id="397" r:id="rId17"/>
    <p:sldId id="378" r:id="rId18"/>
    <p:sldId id="380" r:id="rId19"/>
    <p:sldId id="398" r:id="rId20"/>
    <p:sldId id="364" r:id="rId21"/>
    <p:sldId id="365" r:id="rId22"/>
    <p:sldId id="382" r:id="rId23"/>
    <p:sldId id="356" r:id="rId24"/>
    <p:sldId id="396" r:id="rId25"/>
    <p:sldId id="363" r:id="rId26"/>
    <p:sldId id="400" r:id="rId27"/>
    <p:sldId id="305"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660" autoAdjust="0"/>
  </p:normalViewPr>
  <p:slideViewPr>
    <p:cSldViewPr snapToGrid="0" showGuides="1">
      <p:cViewPr varScale="1">
        <p:scale>
          <a:sx n="89" d="100"/>
          <a:sy n="89" d="100"/>
        </p:scale>
        <p:origin x="442" y="293"/>
      </p:cViewPr>
      <p:guideLst>
        <p:guide orient="horz" pos="2160"/>
        <p:guide pos="3840"/>
      </p:guideLst>
    </p:cSldViewPr>
  </p:slideViewPr>
  <p:outlineViewPr>
    <p:cViewPr>
      <p:scale>
        <a:sx n="33" d="100"/>
        <a:sy n="33" d="100"/>
      </p:scale>
      <p:origin x="48" y="23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1658A34-83F4-4B2E-BC5A-DE51EE8822F9}" type="datetimeFigureOut">
              <a:rPr lang="en-US" smtClean="0"/>
              <a:pPr/>
              <a:t>7/11/2025</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78FE58C-C1A6-4C4C-90C2-B7F5B0504B2D}" type="slidenum">
              <a:rPr lang="en-US" smtClean="0"/>
              <a:pPr/>
              <a:t>‹#›</a:t>
            </a:fld>
            <a:endParaRPr lang="en-US"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F2E1917-0BAF-4687-978A-82FFF05559C3}" type="datetimeFigureOut">
              <a:rPr lang="en-US" smtClean="0"/>
              <a:pPr/>
              <a:t>7/11/2025</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10E1E9A-E921-4174-A0FC-51868D7AC568}" type="slidenum">
              <a:rPr lang="en-US" smtClean="0"/>
              <a:pPr/>
              <a:t>‹#›</a:t>
            </a:fld>
            <a:endParaRPr lang="en-US"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1</a:t>
            </a:fld>
            <a:endParaRPr lang="en-US" dirty="0"/>
          </a:p>
        </p:txBody>
      </p:sp>
    </p:spTree>
    <p:extLst>
      <p:ext uri="{BB962C8B-B14F-4D97-AF65-F5344CB8AC3E}">
        <p14:creationId xmlns:p14="http://schemas.microsoft.com/office/powerpoint/2010/main" val="4174118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11</a:t>
            </a:fld>
            <a:endParaRPr lang="en-US" dirty="0"/>
          </a:p>
        </p:txBody>
      </p:sp>
    </p:spTree>
    <p:extLst>
      <p:ext uri="{BB962C8B-B14F-4D97-AF65-F5344CB8AC3E}">
        <p14:creationId xmlns:p14="http://schemas.microsoft.com/office/powerpoint/2010/main" val="1571451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12</a:t>
            </a:fld>
            <a:endParaRPr lang="en-US" dirty="0"/>
          </a:p>
        </p:txBody>
      </p:sp>
    </p:spTree>
    <p:extLst>
      <p:ext uri="{BB962C8B-B14F-4D97-AF65-F5344CB8AC3E}">
        <p14:creationId xmlns:p14="http://schemas.microsoft.com/office/powerpoint/2010/main" val="346895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14</a:t>
            </a:fld>
            <a:endParaRPr lang="en-US" dirty="0"/>
          </a:p>
        </p:txBody>
      </p:sp>
    </p:spTree>
    <p:extLst>
      <p:ext uri="{BB962C8B-B14F-4D97-AF65-F5344CB8AC3E}">
        <p14:creationId xmlns:p14="http://schemas.microsoft.com/office/powerpoint/2010/main" val="58498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15</a:t>
            </a:fld>
            <a:endParaRPr lang="en-US" dirty="0"/>
          </a:p>
        </p:txBody>
      </p:sp>
    </p:spTree>
    <p:extLst>
      <p:ext uri="{BB962C8B-B14F-4D97-AF65-F5344CB8AC3E}">
        <p14:creationId xmlns:p14="http://schemas.microsoft.com/office/powerpoint/2010/main" val="300964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17</a:t>
            </a:fld>
            <a:endParaRPr lang="en-US" dirty="0"/>
          </a:p>
        </p:txBody>
      </p:sp>
    </p:spTree>
    <p:extLst>
      <p:ext uri="{BB962C8B-B14F-4D97-AF65-F5344CB8AC3E}">
        <p14:creationId xmlns:p14="http://schemas.microsoft.com/office/powerpoint/2010/main" val="2974473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18</a:t>
            </a:fld>
            <a:endParaRPr lang="en-US" dirty="0"/>
          </a:p>
        </p:txBody>
      </p:sp>
    </p:spTree>
    <p:extLst>
      <p:ext uri="{BB962C8B-B14F-4D97-AF65-F5344CB8AC3E}">
        <p14:creationId xmlns:p14="http://schemas.microsoft.com/office/powerpoint/2010/main" val="3081922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0E1E9A-E921-4174-A0FC-51868D7AC568}" type="slidenum">
              <a:rPr lang="en-US" smtClean="0"/>
              <a:pPr/>
              <a:t>19</a:t>
            </a:fld>
            <a:endParaRPr lang="en-US" dirty="0"/>
          </a:p>
        </p:txBody>
      </p:sp>
    </p:spTree>
    <p:extLst>
      <p:ext uri="{BB962C8B-B14F-4D97-AF65-F5344CB8AC3E}">
        <p14:creationId xmlns:p14="http://schemas.microsoft.com/office/powerpoint/2010/main" val="1159552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22</a:t>
            </a:fld>
            <a:endParaRPr lang="en-US" dirty="0"/>
          </a:p>
        </p:txBody>
      </p:sp>
    </p:spTree>
    <p:extLst>
      <p:ext uri="{BB962C8B-B14F-4D97-AF65-F5344CB8AC3E}">
        <p14:creationId xmlns:p14="http://schemas.microsoft.com/office/powerpoint/2010/main" val="210622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24</a:t>
            </a:fld>
            <a:endParaRPr lang="en-US" dirty="0"/>
          </a:p>
        </p:txBody>
      </p:sp>
    </p:spTree>
    <p:extLst>
      <p:ext uri="{BB962C8B-B14F-4D97-AF65-F5344CB8AC3E}">
        <p14:creationId xmlns:p14="http://schemas.microsoft.com/office/powerpoint/2010/main" val="54095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2</a:t>
            </a:fld>
            <a:endParaRPr lang="en-US" dirty="0"/>
          </a:p>
        </p:txBody>
      </p:sp>
    </p:spTree>
    <p:extLst>
      <p:ext uri="{BB962C8B-B14F-4D97-AF65-F5344CB8AC3E}">
        <p14:creationId xmlns:p14="http://schemas.microsoft.com/office/powerpoint/2010/main" val="4128833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3</a:t>
            </a:fld>
            <a:endParaRPr lang="en-US" dirty="0"/>
          </a:p>
        </p:txBody>
      </p:sp>
    </p:spTree>
    <p:extLst>
      <p:ext uri="{BB962C8B-B14F-4D97-AF65-F5344CB8AC3E}">
        <p14:creationId xmlns:p14="http://schemas.microsoft.com/office/powerpoint/2010/main" val="369164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4</a:t>
            </a:fld>
            <a:endParaRPr lang="en-US" dirty="0"/>
          </a:p>
        </p:txBody>
      </p:sp>
    </p:spTree>
    <p:extLst>
      <p:ext uri="{BB962C8B-B14F-4D97-AF65-F5344CB8AC3E}">
        <p14:creationId xmlns:p14="http://schemas.microsoft.com/office/powerpoint/2010/main" val="2635654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5</a:t>
            </a:fld>
            <a:endParaRPr lang="en-US" dirty="0"/>
          </a:p>
        </p:txBody>
      </p:sp>
    </p:spTree>
    <p:extLst>
      <p:ext uri="{BB962C8B-B14F-4D97-AF65-F5344CB8AC3E}">
        <p14:creationId xmlns:p14="http://schemas.microsoft.com/office/powerpoint/2010/main" val="149542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6</a:t>
            </a:fld>
            <a:endParaRPr lang="en-US" dirty="0"/>
          </a:p>
        </p:txBody>
      </p:sp>
    </p:spTree>
    <p:extLst>
      <p:ext uri="{BB962C8B-B14F-4D97-AF65-F5344CB8AC3E}">
        <p14:creationId xmlns:p14="http://schemas.microsoft.com/office/powerpoint/2010/main" val="1078143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7</a:t>
            </a:fld>
            <a:endParaRPr lang="en-US" dirty="0"/>
          </a:p>
        </p:txBody>
      </p:sp>
    </p:spTree>
    <p:extLst>
      <p:ext uri="{BB962C8B-B14F-4D97-AF65-F5344CB8AC3E}">
        <p14:creationId xmlns:p14="http://schemas.microsoft.com/office/powerpoint/2010/main" val="204722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9</a:t>
            </a:fld>
            <a:endParaRPr lang="en-US" dirty="0"/>
          </a:p>
        </p:txBody>
      </p:sp>
    </p:spTree>
    <p:extLst>
      <p:ext uri="{BB962C8B-B14F-4D97-AF65-F5344CB8AC3E}">
        <p14:creationId xmlns:p14="http://schemas.microsoft.com/office/powerpoint/2010/main" val="62119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0E1E9A-E921-4174-A0FC-51868D7AC568}" type="slidenum">
              <a:rPr lang="en-US" smtClean="0"/>
              <a:pPr/>
              <a:t>10</a:t>
            </a:fld>
            <a:endParaRPr lang="en-US" dirty="0"/>
          </a:p>
        </p:txBody>
      </p:sp>
    </p:spTree>
    <p:extLst>
      <p:ext uri="{BB962C8B-B14F-4D97-AF65-F5344CB8AC3E}">
        <p14:creationId xmlns:p14="http://schemas.microsoft.com/office/powerpoint/2010/main" val="176804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7/11/2025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7/11/2025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7/11/2025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7/11/2025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7/11/2025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7/11/2025</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pPr/>
              <a:t>7/11/2025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pPr/>
              <a:t>7/11/2025</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pPr/>
              <a:t>7/11/2025</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pPr/>
              <a:t>7/11/2025</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7/11/2025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7/11/2025</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7/11/2025</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dirty="0"/>
          </a:p>
        </p:txBody>
      </p:sp>
      <p:sp>
        <p:nvSpPr>
          <p:cNvPr id="7" name="MSIPCMContentMarking" descr="{&quot;HashCode&quot;:427817493,&quot;Placement&quot;:&quot;Footer&quot;,&quot;Top&quot;:522.0343,&quot;Left&quot;:431.8811,&quot;SlideWidth&quot;:960,&quot;SlideHeight&quot;:540}">
            <a:extLst>
              <a:ext uri="{FF2B5EF4-FFF2-40B4-BE49-F238E27FC236}">
                <a16:creationId xmlns:a16="http://schemas.microsoft.com/office/drawing/2014/main" id="{E1F9BCD7-F807-49E4-906B-C3660CB5DC6C}"/>
              </a:ext>
            </a:extLst>
          </p:cNvPr>
          <p:cNvSpPr txBox="1"/>
          <p:nvPr userDrawn="1"/>
        </p:nvSpPr>
        <p:spPr>
          <a:xfrm>
            <a:off x="5484890" y="6629836"/>
            <a:ext cx="1222219" cy="228163"/>
          </a:xfrm>
          <a:prstGeom prst="rect">
            <a:avLst/>
          </a:prstGeom>
          <a:noFill/>
          <a:ln>
            <a:noFill/>
          </a:ln>
          <a:extLst>
            <a:ext uri="{91240B29-F687-4F45-9708-019B960494DF}">
              <a14:hiddenLine xmlns:a14="http://schemas.microsoft.com/office/drawing/2010/main">
                <a:solidFill>
                  <a:schemeClr val="bg2"/>
                </a:solidFill>
              </a14:hiddenLine>
            </a:ext>
          </a:extLst>
        </p:spPr>
        <p:txBody>
          <a:bodyPr vert="horz" wrap="square" lIns="0" tIns="0" rIns="0" bIns="0" rtlCol="0" anchor="ctr" anchorCtr="1">
            <a:spAutoFit/>
          </a:bodyPr>
          <a:lstStyle/>
          <a:p>
            <a:pPr algn="ctr">
              <a:spcBef>
                <a:spcPts val="0"/>
              </a:spcBef>
              <a:spcAft>
                <a:spcPts val="0"/>
              </a:spcAft>
            </a:pPr>
            <a:r>
              <a:rPr lang="en-US" sz="800" dirty="0">
                <a:solidFill>
                  <a:srgbClr val="000000"/>
                </a:solidFill>
                <a:latin typeface="Calibri" panose="020F0502020204030204" pitchFamily="34" charset="0"/>
              </a:rPr>
              <a:t>Classified - Confidential</a:t>
            </a:r>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oridalegion.org/programs-services/legion-riders/special-events/merry-go-roun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floridalegion.org/programs-services/legion-riders/special-events/round-robi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714" y="365124"/>
            <a:ext cx="9805086" cy="5855345"/>
          </a:xfrm>
        </p:spPr>
        <p:txBody>
          <a:bodyPr>
            <a:normAutofit fontScale="90000"/>
          </a:bodyPr>
          <a:lstStyle/>
          <a:p>
            <a:pPr algn="ctr"/>
            <a:br>
              <a:rPr lang="en-US" dirty="0"/>
            </a:br>
            <a:br>
              <a:rPr lang="en-US" dirty="0"/>
            </a:br>
            <a:br>
              <a:rPr lang="en-US" sz="4900" dirty="0"/>
            </a:br>
            <a:br>
              <a:rPr lang="en-US" sz="4900" dirty="0"/>
            </a:br>
            <a:r>
              <a:rPr lang="en-US" sz="4900" dirty="0"/>
              <a:t>              </a:t>
            </a:r>
            <a:br>
              <a:rPr lang="en-US" sz="4900" dirty="0"/>
            </a:br>
            <a:br>
              <a:rPr lang="en-US" sz="4900" dirty="0"/>
            </a:br>
            <a:r>
              <a:rPr lang="en-US" sz="4900" dirty="0"/>
              <a:t>Retreat, July 13, 2025</a:t>
            </a:r>
            <a:br>
              <a:rPr lang="en-US" sz="4900" dirty="0"/>
            </a:br>
            <a:br>
              <a:rPr lang="en-US" sz="4900" dirty="0"/>
            </a:br>
            <a:br>
              <a:rPr lang="en-US" sz="1600" dirty="0"/>
            </a:br>
            <a:r>
              <a:rPr lang="en-US" dirty="0"/>
              <a:t>Jim Wineland, ALR Chair                                        </a:t>
            </a:r>
            <a:br>
              <a:rPr lang="en-US" sz="2200" dirty="0"/>
            </a:br>
            <a:br>
              <a:rPr lang="en-US" sz="1600" dirty="0"/>
            </a:br>
            <a:br>
              <a:rPr lang="en-US" dirty="0"/>
            </a:br>
            <a:br>
              <a:rPr lang="en-US" dirty="0"/>
            </a:br>
            <a:br>
              <a:rPr lang="en-US" dirty="0"/>
            </a:br>
            <a:endParaRPr lang="en-US" dirty="0"/>
          </a:p>
        </p:txBody>
      </p:sp>
      <p:pic>
        <p:nvPicPr>
          <p:cNvPr id="4" name="Picture 3"/>
          <p:cNvPicPr/>
          <p:nvPr/>
        </p:nvPicPr>
        <p:blipFill>
          <a:blip r:embed="rId3" cstate="print"/>
          <a:srcRect/>
          <a:stretch>
            <a:fillRect/>
          </a:stretch>
        </p:blipFill>
        <p:spPr bwMode="auto">
          <a:xfrm>
            <a:off x="9291285" y="5428586"/>
            <a:ext cx="1259205" cy="1138555"/>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0550490" y="5428586"/>
            <a:ext cx="1069975" cy="1138555"/>
          </a:xfrm>
          <a:prstGeom prst="rect">
            <a:avLst/>
          </a:prstGeom>
          <a:noFill/>
          <a:ln w="9525">
            <a:noFill/>
            <a:miter lim="800000"/>
            <a:headEnd/>
            <a:tailEnd/>
          </a:ln>
        </p:spPr>
      </p:pic>
      <p:sp>
        <p:nvSpPr>
          <p:cNvPr id="3" name="TextBox 2"/>
          <p:cNvSpPr txBox="1"/>
          <p:nvPr/>
        </p:nvSpPr>
        <p:spPr>
          <a:xfrm>
            <a:off x="1912615" y="5697195"/>
            <a:ext cx="4898618" cy="461665"/>
          </a:xfrm>
          <a:prstGeom prst="rect">
            <a:avLst/>
          </a:prstGeom>
          <a:noFill/>
          <a:ln>
            <a:solidFill>
              <a:schemeClr val="bg2"/>
            </a:solidFill>
          </a:ln>
        </p:spPr>
        <p:txBody>
          <a:bodyPr wrap="square" rtlCol="0" anchor="ctr" anchorCtr="1">
            <a:spAutoFit/>
          </a:bodyPr>
          <a:lstStyle/>
          <a:p>
            <a:endParaRPr lang="en-US" sz="2400" dirty="0"/>
          </a:p>
        </p:txBody>
      </p:sp>
      <p:sp>
        <p:nvSpPr>
          <p:cNvPr id="6" name="Rectangle 5">
            <a:extLst>
              <a:ext uri="{FF2B5EF4-FFF2-40B4-BE49-F238E27FC236}">
                <a16:creationId xmlns:a16="http://schemas.microsoft.com/office/drawing/2014/main" id="{317134CA-8F5F-4020-B2C3-2D2A5D2879DE}"/>
              </a:ext>
            </a:extLst>
          </p:cNvPr>
          <p:cNvSpPr/>
          <p:nvPr/>
        </p:nvSpPr>
        <p:spPr>
          <a:xfrm>
            <a:off x="704850" y="938253"/>
            <a:ext cx="11363325" cy="1138555"/>
          </a:xfrm>
          <a:prstGeom prst="rect">
            <a:avLst/>
          </a:prstGeom>
        </p:spPr>
        <p:txBody>
          <a:bodyPr wrap="square">
            <a:spAutoFit/>
          </a:bodyPr>
          <a:lstStyle/>
          <a:p>
            <a:pPr algn="ctr"/>
            <a:r>
              <a:rPr lang="en-US" sz="6600" b="1" dirty="0">
                <a:solidFill>
                  <a:schemeClr val="accent1">
                    <a:lumMod val="75000"/>
                  </a:schemeClr>
                </a:solidFill>
              </a:rPr>
              <a:t>AMERICAN LEGION RIDERS</a:t>
            </a: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CA993-150C-A9F7-AC6D-99EB9197F4A2}"/>
              </a:ext>
            </a:extLst>
          </p:cNvPr>
          <p:cNvSpPr>
            <a:spLocks noGrp="1"/>
          </p:cNvSpPr>
          <p:nvPr>
            <p:ph type="title"/>
          </p:nvPr>
        </p:nvSpPr>
        <p:spPr>
          <a:xfrm>
            <a:off x="609600" y="-465221"/>
            <a:ext cx="10086975" cy="2194009"/>
          </a:xfrm>
        </p:spPr>
        <p:txBody>
          <a:bodyPr/>
          <a:lstStyle/>
          <a:p>
            <a:pPr algn="ctr"/>
            <a:r>
              <a:rPr lang="en-US" b="1" dirty="0"/>
              <a:t>ALR</a:t>
            </a:r>
            <a:r>
              <a:rPr lang="en-US" dirty="0"/>
              <a:t> </a:t>
            </a:r>
            <a:r>
              <a:rPr lang="en-US" b="1" dirty="0"/>
              <a:t>Organization</a:t>
            </a:r>
            <a:endParaRPr lang="en-US" dirty="0"/>
          </a:p>
        </p:txBody>
      </p:sp>
      <p:sp>
        <p:nvSpPr>
          <p:cNvPr id="5" name="Content Placeholder 4">
            <a:extLst>
              <a:ext uri="{FF2B5EF4-FFF2-40B4-BE49-F238E27FC236}">
                <a16:creationId xmlns:a16="http://schemas.microsoft.com/office/drawing/2014/main" id="{810C3330-2F96-C7B5-C718-5978C8BE0129}"/>
              </a:ext>
            </a:extLst>
          </p:cNvPr>
          <p:cNvSpPr>
            <a:spLocks noGrp="1"/>
          </p:cNvSpPr>
          <p:nvPr>
            <p:ph idx="1"/>
          </p:nvPr>
        </p:nvSpPr>
        <p:spPr>
          <a:xfrm>
            <a:off x="1580146" y="1379621"/>
            <a:ext cx="9773653" cy="4797342"/>
          </a:xfrm>
        </p:spPr>
        <p:txBody>
          <a:bodyPr>
            <a:normAutofit fontScale="92500" lnSpcReduction="20000"/>
          </a:bodyPr>
          <a:lstStyle/>
          <a:p>
            <a:r>
              <a:rPr lang="en-US" b="1" dirty="0"/>
              <a:t>Section 1. Establishment of Chapters</a:t>
            </a:r>
          </a:p>
          <a:p>
            <a:pPr lvl="1"/>
            <a:r>
              <a:rPr lang="en-US" dirty="0"/>
              <a:t>Chapters must have a minimum of six (6) qualified Riders.</a:t>
            </a:r>
          </a:p>
          <a:p>
            <a:pPr lvl="1"/>
            <a:r>
              <a:rPr lang="en-US" dirty="0"/>
              <a:t>Chapters must take the Post number of the sponsoring Post.</a:t>
            </a:r>
          </a:p>
          <a:p>
            <a:pPr lvl="1"/>
            <a:r>
              <a:rPr lang="en-US" dirty="0"/>
              <a:t>Chapters must be sponsored by a Post, agreed to by the ALR Committee, and approved by the Department Commander before it is considered an official Chapter and chartered.</a:t>
            </a:r>
          </a:p>
          <a:p>
            <a:pPr lvl="1"/>
            <a:r>
              <a:rPr lang="en-US" dirty="0"/>
              <a:t>Chapters may be suspended or canceled by the Department Executive Committee after due notice in the event it violates the provisions of this SOP.</a:t>
            </a:r>
          </a:p>
          <a:p>
            <a:r>
              <a:rPr lang="en-US" b="1" dirty="0"/>
              <a:t>Section 5. Organization</a:t>
            </a:r>
          </a:p>
          <a:p>
            <a:pPr lvl="1"/>
            <a:r>
              <a:rPr lang="en-US" dirty="0"/>
              <a:t>An ALR Chapter is a Post Level Program of The American Legion and exists at the discretion of the sponsoring Post.</a:t>
            </a:r>
          </a:p>
          <a:p>
            <a:r>
              <a:rPr lang="en-US" b="1" dirty="0"/>
              <a:t>Section 8. Discipline</a:t>
            </a:r>
            <a:endParaRPr lang="en-US" dirty="0"/>
          </a:p>
          <a:p>
            <a:pPr lvl="1"/>
            <a:r>
              <a:rPr lang="en-US" dirty="0"/>
              <a:t>The American Legion Riders is an American Legion program, discipline may only be addressed by the sponsoring Post. </a:t>
            </a:r>
          </a:p>
          <a:p>
            <a:endParaRPr lang="en-US" dirty="0"/>
          </a:p>
        </p:txBody>
      </p:sp>
    </p:spTree>
    <p:extLst>
      <p:ext uri="{BB962C8B-B14F-4D97-AF65-F5344CB8AC3E}">
        <p14:creationId xmlns:p14="http://schemas.microsoft.com/office/powerpoint/2010/main" val="375805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BE8FF-66B4-2662-B141-C6538247164D}"/>
              </a:ext>
            </a:extLst>
          </p:cNvPr>
          <p:cNvSpPr>
            <a:spLocks noGrp="1"/>
          </p:cNvSpPr>
          <p:nvPr>
            <p:ph type="title"/>
          </p:nvPr>
        </p:nvSpPr>
        <p:spPr>
          <a:xfrm>
            <a:off x="401053" y="-697831"/>
            <a:ext cx="10952748" cy="2388520"/>
          </a:xfrm>
        </p:spPr>
        <p:txBody>
          <a:bodyPr/>
          <a:lstStyle/>
          <a:p>
            <a:pPr algn="ctr"/>
            <a:r>
              <a:rPr lang="en-US" b="1" dirty="0"/>
              <a:t>ALR</a:t>
            </a:r>
            <a:r>
              <a:rPr lang="en-US" dirty="0"/>
              <a:t> </a:t>
            </a:r>
            <a:r>
              <a:rPr lang="en-US" b="1" dirty="0"/>
              <a:t>Organization</a:t>
            </a:r>
            <a:br>
              <a:rPr lang="en-US" b="1" dirty="0"/>
            </a:br>
            <a:r>
              <a:rPr lang="en-US" sz="1800" b="1" dirty="0"/>
              <a:t>(*Modified by DEC on 6-12-2025)</a:t>
            </a:r>
            <a:endParaRPr lang="en-US" sz="1800" dirty="0"/>
          </a:p>
        </p:txBody>
      </p:sp>
      <p:sp>
        <p:nvSpPr>
          <p:cNvPr id="5" name="Content Placeholder 4">
            <a:extLst>
              <a:ext uri="{FF2B5EF4-FFF2-40B4-BE49-F238E27FC236}">
                <a16:creationId xmlns:a16="http://schemas.microsoft.com/office/drawing/2014/main" id="{E59AA3BD-E0EB-3F4D-5E24-265EA1120036}"/>
              </a:ext>
            </a:extLst>
          </p:cNvPr>
          <p:cNvSpPr>
            <a:spLocks noGrp="1"/>
          </p:cNvSpPr>
          <p:nvPr>
            <p:ph idx="1"/>
          </p:nvPr>
        </p:nvSpPr>
        <p:spPr>
          <a:xfrm>
            <a:off x="1628274" y="1074821"/>
            <a:ext cx="9725526" cy="5102142"/>
          </a:xfrm>
        </p:spPr>
        <p:txBody>
          <a:bodyPr>
            <a:normAutofit fontScale="85000" lnSpcReduction="20000"/>
          </a:bodyPr>
          <a:lstStyle/>
          <a:p>
            <a:r>
              <a:rPr lang="en-US" sz="4500" dirty="0"/>
              <a:t> </a:t>
            </a:r>
            <a:r>
              <a:rPr lang="en-US" sz="4500" b="1" dirty="0"/>
              <a:t>Section 2. Qualifications</a:t>
            </a:r>
          </a:p>
          <a:p>
            <a:pPr lvl="1"/>
            <a:r>
              <a:rPr lang="en-US" dirty="0"/>
              <a:t>Must be a member in good standing of The American Legion, Sons of the American Legion, or American Legion Auxiliary.</a:t>
            </a:r>
          </a:p>
          <a:p>
            <a:pPr lvl="1"/>
            <a:r>
              <a:rPr lang="en-US" dirty="0"/>
              <a:t>Members of a sponsoring post may not at any time hold membership in more than one Chapter of the ALR. </a:t>
            </a:r>
          </a:p>
          <a:p>
            <a:pPr lvl="1"/>
            <a:r>
              <a:rPr lang="en-US" b="1" i="1" dirty="0"/>
              <a:t>*The ALR is a Post Program. If an individual does not have an ALR Chapter at their Post Home and is a member in good standing, they may apply for membership in an ALR Chapter at another Post without transferring their membership at their Post, Unit, or Squadron Home. This does not apply to members of Headquarters Post 400, Unit 400, or Squadron 9999.</a:t>
            </a:r>
          </a:p>
          <a:p>
            <a:pPr lvl="1"/>
            <a:r>
              <a:rPr lang="en-US" dirty="0"/>
              <a:t>Each ALR member shall establish and maintain membership by owning, either individually or through marriage, a common-law marriage, a life partnership, or a long-term relationship, a motorcycle, trike, or auto-cycle licensed and insured by ALR member’s state law. The operator must have a license with proper endorsement.</a:t>
            </a:r>
          </a:p>
          <a:p>
            <a:pPr lvl="1"/>
            <a:r>
              <a:rPr lang="en-US" dirty="0"/>
              <a:t>On Department of Florida or National motorcycle events, a minimum of 750cc will be required to participate along with the proper endorsements, insurance, and signed waiver.</a:t>
            </a:r>
          </a:p>
          <a:p>
            <a:pPr lvl="1"/>
            <a:r>
              <a:rPr lang="en-US" dirty="0"/>
              <a:t>Individual ALR Chapters may allow continued membership for those members who have given up motorcycle ownership due to age, illness, injury, or other reasons beyond a member's control.</a:t>
            </a:r>
          </a:p>
          <a:p>
            <a:endParaRPr lang="en-US" dirty="0"/>
          </a:p>
        </p:txBody>
      </p:sp>
    </p:spTree>
    <p:extLst>
      <p:ext uri="{BB962C8B-B14F-4D97-AF65-F5344CB8AC3E}">
        <p14:creationId xmlns:p14="http://schemas.microsoft.com/office/powerpoint/2010/main" val="267509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7788-C01D-AE02-150E-DE38DE3108E5}"/>
              </a:ext>
            </a:extLst>
          </p:cNvPr>
          <p:cNvSpPr>
            <a:spLocks noGrp="1"/>
          </p:cNvSpPr>
          <p:nvPr>
            <p:ph type="title"/>
          </p:nvPr>
        </p:nvSpPr>
        <p:spPr>
          <a:xfrm>
            <a:off x="521369" y="-288758"/>
            <a:ext cx="10737182" cy="1969921"/>
          </a:xfrm>
        </p:spPr>
        <p:txBody>
          <a:bodyPr/>
          <a:lstStyle/>
          <a:p>
            <a:pPr algn="ctr"/>
            <a:r>
              <a:rPr lang="en-US" b="1" dirty="0"/>
              <a:t>Supporters</a:t>
            </a:r>
          </a:p>
        </p:txBody>
      </p:sp>
      <p:sp>
        <p:nvSpPr>
          <p:cNvPr id="5" name="Content Placeholder 4">
            <a:extLst>
              <a:ext uri="{FF2B5EF4-FFF2-40B4-BE49-F238E27FC236}">
                <a16:creationId xmlns:a16="http://schemas.microsoft.com/office/drawing/2014/main" id="{D6EC5B65-385B-823C-EA05-E3AED921473D}"/>
              </a:ext>
            </a:extLst>
          </p:cNvPr>
          <p:cNvSpPr>
            <a:spLocks noGrp="1"/>
          </p:cNvSpPr>
          <p:nvPr>
            <p:ph idx="1"/>
          </p:nvPr>
        </p:nvSpPr>
        <p:spPr>
          <a:xfrm>
            <a:off x="1596188" y="1435768"/>
            <a:ext cx="9757611" cy="4741195"/>
          </a:xfrm>
        </p:spPr>
        <p:txBody>
          <a:bodyPr>
            <a:normAutofit lnSpcReduction="10000"/>
          </a:bodyPr>
          <a:lstStyle/>
          <a:p>
            <a:r>
              <a:rPr lang="en-US" b="1" dirty="0"/>
              <a:t>Section 4. Support Members</a:t>
            </a:r>
            <a:endParaRPr lang="en-US" sz="2000" dirty="0"/>
          </a:p>
          <a:p>
            <a:pPr lvl="1"/>
            <a:r>
              <a:rPr lang="en-US" dirty="0"/>
              <a:t>Chapters may accept support members, but at a minimum, they must:</a:t>
            </a:r>
            <a:endParaRPr lang="en-US" sz="1600" dirty="0"/>
          </a:p>
          <a:p>
            <a:pPr lvl="1"/>
            <a:r>
              <a:rPr lang="en-US" dirty="0"/>
              <a:t>Be</a:t>
            </a:r>
            <a:r>
              <a:rPr lang="en-US" b="1" dirty="0"/>
              <a:t> </a:t>
            </a:r>
            <a:r>
              <a:rPr lang="en-US" dirty="0"/>
              <a:t>a Legion Family member (i.e., The American Legion, Sons of The American Legion, or The American Legion Auxiliary) in good standing under the guidelines of one of the three organizations and identified by a "Supporter" Rocker under the ALR back patch.</a:t>
            </a:r>
            <a:endParaRPr lang="en-US" sz="1600" dirty="0"/>
          </a:p>
          <a:p>
            <a:pPr lvl="1"/>
            <a:r>
              <a:rPr lang="en-US" dirty="0"/>
              <a:t>A supporter may only be a Supporter of one ALR Chapter.</a:t>
            </a:r>
          </a:p>
          <a:p>
            <a:pPr lvl="1"/>
            <a:r>
              <a:rPr lang="en-US" dirty="0"/>
              <a:t>May only hold the Adjutant/Finance Officer positions at the Chapter level.</a:t>
            </a:r>
          </a:p>
          <a:p>
            <a:pPr lvl="1"/>
            <a:r>
              <a:rPr lang="en-US" dirty="0"/>
              <a:t>May not hold any Department ALR Committee position.</a:t>
            </a:r>
          </a:p>
          <a:p>
            <a:pPr lvl="1"/>
            <a:r>
              <a:rPr lang="en-US" dirty="0"/>
              <a:t>May not vote at the Chapter level unless specifically authorized by the Chapter’s Standing Rules.</a:t>
            </a:r>
          </a:p>
        </p:txBody>
      </p:sp>
    </p:spTree>
    <p:extLst>
      <p:ext uri="{BB962C8B-B14F-4D97-AF65-F5344CB8AC3E}">
        <p14:creationId xmlns:p14="http://schemas.microsoft.com/office/powerpoint/2010/main" val="2317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15DE4-6BB7-36BD-C627-BB591E0A7946}"/>
              </a:ext>
            </a:extLst>
          </p:cNvPr>
          <p:cNvSpPr>
            <a:spLocks noGrp="1"/>
          </p:cNvSpPr>
          <p:nvPr>
            <p:ph type="title"/>
          </p:nvPr>
        </p:nvSpPr>
        <p:spPr>
          <a:xfrm>
            <a:off x="3192380" y="1"/>
            <a:ext cx="8161420" cy="1690688"/>
          </a:xfrm>
        </p:spPr>
        <p:txBody>
          <a:bodyPr/>
          <a:lstStyle/>
          <a:p>
            <a:r>
              <a:rPr lang="en-US" b="1" dirty="0"/>
              <a:t>   Future Riders</a:t>
            </a:r>
          </a:p>
        </p:txBody>
      </p:sp>
      <p:sp>
        <p:nvSpPr>
          <p:cNvPr id="3" name="Content Placeholder 2">
            <a:extLst>
              <a:ext uri="{FF2B5EF4-FFF2-40B4-BE49-F238E27FC236}">
                <a16:creationId xmlns:a16="http://schemas.microsoft.com/office/drawing/2014/main" id="{D52B3D07-7A4C-F9B6-A239-2FF983ADE283}"/>
              </a:ext>
            </a:extLst>
          </p:cNvPr>
          <p:cNvSpPr>
            <a:spLocks noGrp="1"/>
          </p:cNvSpPr>
          <p:nvPr>
            <p:ph idx="1"/>
          </p:nvPr>
        </p:nvSpPr>
        <p:spPr/>
        <p:txBody>
          <a:bodyPr/>
          <a:lstStyle/>
          <a:p>
            <a:r>
              <a:rPr lang="en-US" b="1" dirty="0"/>
              <a:t>Section 3. Future Rider Members</a:t>
            </a:r>
            <a:endParaRPr lang="en-US" dirty="0"/>
          </a:p>
          <a:p>
            <a:pPr lvl="1"/>
            <a:r>
              <a:rPr lang="en-US" sz="2800" dirty="0"/>
              <a:t>Chapters may accept Future Rider members, but at a minimum, they must:</a:t>
            </a:r>
          </a:p>
          <a:p>
            <a:pPr lvl="2"/>
            <a:r>
              <a:rPr lang="en-US" sz="2400" dirty="0"/>
              <a:t>Be a Junior member of the American Legion Auxiliary or Sons of The American Legion and be identified by a Future or Junior Rider patch.</a:t>
            </a:r>
          </a:p>
          <a:p>
            <a:pPr lvl="2"/>
            <a:r>
              <a:rPr lang="en-US" sz="2400" dirty="0"/>
              <a:t>The Parent or Legal Guardian must sign the Participant Accident Waiver/Release of Liability form.</a:t>
            </a:r>
          </a:p>
          <a:p>
            <a:endParaRPr lang="en-US" dirty="0"/>
          </a:p>
        </p:txBody>
      </p:sp>
    </p:spTree>
    <p:extLst>
      <p:ext uri="{BB962C8B-B14F-4D97-AF65-F5344CB8AC3E}">
        <p14:creationId xmlns:p14="http://schemas.microsoft.com/office/powerpoint/2010/main" val="375511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D42D-FBC5-0C56-B26C-6A3519DF1DA2}"/>
              </a:ext>
            </a:extLst>
          </p:cNvPr>
          <p:cNvSpPr>
            <a:spLocks noGrp="1"/>
          </p:cNvSpPr>
          <p:nvPr>
            <p:ph type="title"/>
          </p:nvPr>
        </p:nvSpPr>
        <p:spPr>
          <a:xfrm>
            <a:off x="713874" y="365125"/>
            <a:ext cx="10639926" cy="1325563"/>
          </a:xfrm>
        </p:spPr>
        <p:txBody>
          <a:bodyPr/>
          <a:lstStyle/>
          <a:p>
            <a:pPr algn="ctr"/>
            <a:r>
              <a:rPr lang="en-US" b="1" dirty="0"/>
              <a:t>Standing Rules</a:t>
            </a:r>
          </a:p>
        </p:txBody>
      </p:sp>
      <p:sp>
        <p:nvSpPr>
          <p:cNvPr id="3" name="Content Placeholder 2">
            <a:extLst>
              <a:ext uri="{FF2B5EF4-FFF2-40B4-BE49-F238E27FC236}">
                <a16:creationId xmlns:a16="http://schemas.microsoft.com/office/drawing/2014/main" id="{52993389-710F-5838-5C88-A1BD49DA41E3}"/>
              </a:ext>
            </a:extLst>
          </p:cNvPr>
          <p:cNvSpPr>
            <a:spLocks noGrp="1"/>
          </p:cNvSpPr>
          <p:nvPr>
            <p:ph idx="1"/>
          </p:nvPr>
        </p:nvSpPr>
        <p:spPr/>
        <p:txBody>
          <a:bodyPr>
            <a:normAutofit fontScale="92500"/>
          </a:bodyPr>
          <a:lstStyle/>
          <a:p>
            <a:pPr marL="0" indent="0">
              <a:buNone/>
            </a:pPr>
            <a:r>
              <a:rPr lang="en-US" b="1" dirty="0"/>
              <a:t>1. Optional Positions: </a:t>
            </a:r>
            <a:r>
              <a:rPr lang="en-US" dirty="0"/>
              <a:t>The Chapter may choose Optional Officers such as Historians, Communication, and other positions as needed. </a:t>
            </a:r>
          </a:p>
          <a:p>
            <a:pPr marL="0" indent="0">
              <a:buNone/>
            </a:pPr>
            <a:r>
              <a:rPr lang="en-US" dirty="0"/>
              <a:t>Select all that apply. </a:t>
            </a:r>
          </a:p>
          <a:p>
            <a:r>
              <a:rPr lang="en-US" dirty="0"/>
              <a:t>Quartermaster </a:t>
            </a:r>
          </a:p>
          <a:p>
            <a:r>
              <a:rPr lang="en-US" dirty="0"/>
              <a:t>Membership Chair</a:t>
            </a:r>
          </a:p>
          <a:p>
            <a:r>
              <a:rPr lang="en-US" dirty="0"/>
              <a:t>Historian</a:t>
            </a:r>
          </a:p>
          <a:p>
            <a:r>
              <a:rPr lang="en-US" dirty="0"/>
              <a:t>Event Coordinator</a:t>
            </a:r>
          </a:p>
          <a:p>
            <a:r>
              <a:rPr lang="en-US" dirty="0"/>
              <a:t>Webmaster</a:t>
            </a:r>
          </a:p>
          <a:p>
            <a:r>
              <a:rPr lang="en-US" dirty="0"/>
              <a:t>Advisory Committee</a:t>
            </a:r>
          </a:p>
          <a:p>
            <a:endParaRPr lang="en-US" dirty="0"/>
          </a:p>
        </p:txBody>
      </p:sp>
    </p:spTree>
    <p:extLst>
      <p:ext uri="{BB962C8B-B14F-4D97-AF65-F5344CB8AC3E}">
        <p14:creationId xmlns:p14="http://schemas.microsoft.com/office/powerpoint/2010/main" val="194636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4E111-1AD9-C133-5C21-F78FF912AF33}"/>
              </a:ext>
            </a:extLst>
          </p:cNvPr>
          <p:cNvSpPr>
            <a:spLocks noGrp="1"/>
          </p:cNvSpPr>
          <p:nvPr>
            <p:ph type="title"/>
          </p:nvPr>
        </p:nvSpPr>
        <p:spPr>
          <a:xfrm>
            <a:off x="1211179" y="-513347"/>
            <a:ext cx="10142621" cy="2204035"/>
          </a:xfrm>
        </p:spPr>
        <p:txBody>
          <a:bodyPr/>
          <a:lstStyle/>
          <a:p>
            <a:pPr algn="ctr"/>
            <a:r>
              <a:rPr lang="en-US" b="1" dirty="0"/>
              <a:t>Standing Rules, Continued</a:t>
            </a:r>
          </a:p>
        </p:txBody>
      </p:sp>
      <p:sp>
        <p:nvSpPr>
          <p:cNvPr id="3" name="Content Placeholder 2">
            <a:extLst>
              <a:ext uri="{FF2B5EF4-FFF2-40B4-BE49-F238E27FC236}">
                <a16:creationId xmlns:a16="http://schemas.microsoft.com/office/drawing/2014/main" id="{E0C1421B-7847-C2EE-2CCC-7BD1A1C1CC6B}"/>
              </a:ext>
            </a:extLst>
          </p:cNvPr>
          <p:cNvSpPr>
            <a:spLocks noGrp="1"/>
          </p:cNvSpPr>
          <p:nvPr>
            <p:ph idx="1"/>
          </p:nvPr>
        </p:nvSpPr>
        <p:spPr>
          <a:xfrm>
            <a:off x="1515979" y="1211179"/>
            <a:ext cx="9837821" cy="4965784"/>
          </a:xfrm>
        </p:spPr>
        <p:txBody>
          <a:bodyPr>
            <a:normAutofit fontScale="77500" lnSpcReduction="20000"/>
          </a:bodyPr>
          <a:lstStyle/>
          <a:p>
            <a:r>
              <a:rPr lang="en-US" dirty="0"/>
              <a:t>Supporters: </a:t>
            </a:r>
          </a:p>
          <a:p>
            <a:pPr lvl="1"/>
            <a:r>
              <a:rPr lang="en-US" dirty="0"/>
              <a:t>The Chapter will accept Supporters as a part of our membership as outlined. Supporters will have a voice and will ____ or will not____ have a vote. </a:t>
            </a:r>
          </a:p>
          <a:p>
            <a:r>
              <a:rPr lang="en-US" dirty="0"/>
              <a:t>Future Riders:</a:t>
            </a:r>
          </a:p>
          <a:p>
            <a:pPr lvl="1"/>
            <a:r>
              <a:rPr lang="en-US" dirty="0"/>
              <a:t>The Chapter will accept Future Riders as a part of our Rider program.  A signed waiver must be completed by the Parent/Legal Guardian.</a:t>
            </a:r>
          </a:p>
          <a:p>
            <a:r>
              <a:rPr lang="en-US" dirty="0"/>
              <a:t>Meetings:</a:t>
            </a:r>
          </a:p>
          <a:p>
            <a:pPr lvl="1"/>
            <a:r>
              <a:rPr lang="en-US" dirty="0"/>
              <a:t>The regular meeting of the Chapter shall be held at ____________on </a:t>
            </a:r>
            <a:r>
              <a:rPr lang="en-US" dirty="0" err="1"/>
              <a:t>the________of</a:t>
            </a:r>
            <a:r>
              <a:rPr lang="en-US" dirty="0"/>
              <a:t> each month at ____ am/pm to conduct and discuss business as may properly be brought up for action. </a:t>
            </a:r>
          </a:p>
          <a:p>
            <a:pPr lvl="1"/>
            <a:r>
              <a:rPr lang="en-US" dirty="0"/>
              <a:t>_______ or ____% of voting members of the ALR Chapter shall constitute a Quorum at any regular or special meeting.</a:t>
            </a:r>
          </a:p>
          <a:p>
            <a:r>
              <a:rPr lang="en-US" dirty="0"/>
              <a:t>Finances: </a:t>
            </a:r>
          </a:p>
          <a:p>
            <a:pPr marL="457200" lvl="1" indent="0">
              <a:buNone/>
            </a:pPr>
            <a:r>
              <a:rPr lang="en-US" dirty="0"/>
              <a:t>I. Membership Dues shall be $________per year. </a:t>
            </a:r>
          </a:p>
          <a:p>
            <a:pPr marL="457200" lvl="1" indent="0">
              <a:buNone/>
            </a:pPr>
            <a:r>
              <a:rPr lang="en-US" dirty="0"/>
              <a:t>II. Lifetime Membership shall be $____________. </a:t>
            </a:r>
          </a:p>
          <a:p>
            <a:pPr marL="457200" lvl="1" indent="0">
              <a:buNone/>
            </a:pPr>
            <a:r>
              <a:rPr lang="en-US" dirty="0"/>
              <a:t>III. Discretionary Expenditures: Under extenuating circumstances, the ALR Director has the authority to disburse up to $_____________per month at his/her discretion for the good of the Riders.</a:t>
            </a:r>
          </a:p>
          <a:p>
            <a:pPr lvl="1"/>
            <a:endParaRPr lang="en-US" dirty="0"/>
          </a:p>
        </p:txBody>
      </p:sp>
    </p:spTree>
    <p:extLst>
      <p:ext uri="{BB962C8B-B14F-4D97-AF65-F5344CB8AC3E}">
        <p14:creationId xmlns:p14="http://schemas.microsoft.com/office/powerpoint/2010/main" val="80961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732D-A9CC-B090-90EC-4E792094A9AC}"/>
              </a:ext>
            </a:extLst>
          </p:cNvPr>
          <p:cNvSpPr>
            <a:spLocks noGrp="1"/>
          </p:cNvSpPr>
          <p:nvPr>
            <p:ph type="title"/>
          </p:nvPr>
        </p:nvSpPr>
        <p:spPr>
          <a:xfrm>
            <a:off x="393031" y="-858253"/>
            <a:ext cx="11702715" cy="5358064"/>
          </a:xfrm>
        </p:spPr>
        <p:txBody>
          <a:bodyPr>
            <a:noAutofit/>
          </a:bodyPr>
          <a:lstStyle/>
          <a:p>
            <a:pPr algn="ctr"/>
            <a:r>
              <a:rPr lang="en-US" sz="3200" b="1" dirty="0"/>
              <a:t>To Obtain a Copy of the ALR Standing Operating Procedures </a:t>
            </a:r>
            <a:br>
              <a:rPr lang="en-US" sz="3200" b="1" dirty="0"/>
            </a:br>
            <a:r>
              <a:rPr lang="en-US" sz="3200" b="1" dirty="0"/>
              <a:t>&amp; Standing Rules, please visit:</a:t>
            </a:r>
            <a:br>
              <a:rPr lang="en-US" sz="2400" dirty="0"/>
            </a:br>
            <a:br>
              <a:rPr lang="en-US" sz="2400" dirty="0"/>
            </a:br>
            <a:r>
              <a:rPr lang="en-US" sz="2400" dirty="0"/>
              <a:t> https://www.floridalegion.org/programs-services/legion-riders/resourcesforms/</a:t>
            </a:r>
            <a:br>
              <a:rPr lang="en-US" sz="2400" dirty="0"/>
            </a:br>
            <a:br>
              <a:rPr lang="en-US" sz="2400" dirty="0"/>
            </a:br>
            <a:endParaRPr lang="en-US" sz="3600" dirty="0"/>
          </a:p>
        </p:txBody>
      </p:sp>
      <p:sp>
        <p:nvSpPr>
          <p:cNvPr id="6" name="AutoShape 6" descr="Image result for question mark">
            <a:extLst>
              <a:ext uri="{FF2B5EF4-FFF2-40B4-BE49-F238E27FC236}">
                <a16:creationId xmlns:a16="http://schemas.microsoft.com/office/drawing/2014/main" id="{A50075D0-6DC7-C2E3-020E-43C97C8067E5}"/>
              </a:ext>
            </a:extLst>
          </p:cNvPr>
          <p:cNvSpPr>
            <a:spLocks noChangeAspect="1" noChangeArrowheads="1"/>
          </p:cNvSpPr>
          <p:nvPr/>
        </p:nvSpPr>
        <p:spPr bwMode="auto">
          <a:xfrm>
            <a:off x="4459705" y="3276599"/>
            <a:ext cx="1788695" cy="17886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BECE26FD-0FD6-1454-6778-9A93BC590CA4}"/>
              </a:ext>
            </a:extLst>
          </p:cNvPr>
          <p:cNvPicPr>
            <a:picLocks noChangeAspect="1"/>
          </p:cNvPicPr>
          <p:nvPr/>
        </p:nvPicPr>
        <p:blipFill>
          <a:blip r:embed="rId2"/>
          <a:stretch>
            <a:fillRect/>
          </a:stretch>
        </p:blipFill>
        <p:spPr>
          <a:xfrm>
            <a:off x="1565088" y="2612859"/>
            <a:ext cx="1987255" cy="3773904"/>
          </a:xfrm>
          <a:prstGeom prst="rect">
            <a:avLst/>
          </a:prstGeom>
        </p:spPr>
      </p:pic>
      <p:sp>
        <p:nvSpPr>
          <p:cNvPr id="12" name="TextBox 11">
            <a:extLst>
              <a:ext uri="{FF2B5EF4-FFF2-40B4-BE49-F238E27FC236}">
                <a16:creationId xmlns:a16="http://schemas.microsoft.com/office/drawing/2014/main" id="{5AFB3427-456B-BC1B-84D6-3E53F4E2C3BC}"/>
              </a:ext>
            </a:extLst>
          </p:cNvPr>
          <p:cNvSpPr txBox="1"/>
          <p:nvPr/>
        </p:nvSpPr>
        <p:spPr>
          <a:xfrm>
            <a:off x="4122821" y="3091933"/>
            <a:ext cx="6978316" cy="1200329"/>
          </a:xfrm>
          <a:prstGeom prst="rect">
            <a:avLst/>
          </a:prstGeom>
          <a:noFill/>
          <a:ln>
            <a:solidFill>
              <a:schemeClr val="bg2"/>
            </a:solidFill>
          </a:ln>
        </p:spPr>
        <p:txBody>
          <a:bodyPr wrap="square">
            <a:spAutoFit/>
          </a:bodyPr>
          <a:lstStyle/>
          <a:p>
            <a:r>
              <a:rPr lang="en-US" sz="1800" dirty="0"/>
              <a:t>The</a:t>
            </a:r>
            <a:r>
              <a:rPr lang="en-US" dirty="0"/>
              <a:t> Florida ALR </a:t>
            </a:r>
            <a:r>
              <a:rPr lang="en-US" sz="1800" dirty="0"/>
              <a:t>Website offers our members a source of information on our events as well as training resources and documents. Check us Out! </a:t>
            </a:r>
          </a:p>
          <a:p>
            <a:endParaRPr lang="en-US" dirty="0"/>
          </a:p>
          <a:p>
            <a:r>
              <a:rPr lang="en-US" sz="1800" dirty="0"/>
              <a:t> </a:t>
            </a:r>
            <a:r>
              <a:rPr lang="en-US" sz="1800" b="1" dirty="0"/>
              <a:t>https://www.floridalegion.org/programs-services/legion-riders/about/</a:t>
            </a:r>
            <a:endParaRPr lang="en-US" b="1" dirty="0"/>
          </a:p>
        </p:txBody>
      </p:sp>
    </p:spTree>
    <p:extLst>
      <p:ext uri="{BB962C8B-B14F-4D97-AF65-F5344CB8AC3E}">
        <p14:creationId xmlns:p14="http://schemas.microsoft.com/office/powerpoint/2010/main" val="396333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13393-91A2-494F-9E40-8B45191E33DF}"/>
              </a:ext>
            </a:extLst>
          </p:cNvPr>
          <p:cNvSpPr>
            <a:spLocks noGrp="1"/>
          </p:cNvSpPr>
          <p:nvPr>
            <p:ph type="title"/>
          </p:nvPr>
        </p:nvSpPr>
        <p:spPr>
          <a:xfrm>
            <a:off x="721895" y="-192505"/>
            <a:ext cx="10631905" cy="1400203"/>
          </a:xfrm>
        </p:spPr>
        <p:txBody>
          <a:bodyPr/>
          <a:lstStyle/>
          <a:p>
            <a:pPr algn="ctr"/>
            <a:r>
              <a:rPr lang="en-US" b="1" dirty="0"/>
              <a:t>Conflict Resolution</a:t>
            </a:r>
          </a:p>
        </p:txBody>
      </p:sp>
      <p:sp>
        <p:nvSpPr>
          <p:cNvPr id="7" name="Content Placeholder 6">
            <a:extLst>
              <a:ext uri="{FF2B5EF4-FFF2-40B4-BE49-F238E27FC236}">
                <a16:creationId xmlns:a16="http://schemas.microsoft.com/office/drawing/2014/main" id="{E637F586-F721-0CC7-205A-588412F9D8F9}"/>
              </a:ext>
            </a:extLst>
          </p:cNvPr>
          <p:cNvSpPr>
            <a:spLocks noGrp="1"/>
          </p:cNvSpPr>
          <p:nvPr>
            <p:ph idx="1"/>
          </p:nvPr>
        </p:nvSpPr>
        <p:spPr>
          <a:xfrm>
            <a:off x="1548063" y="1106906"/>
            <a:ext cx="9805737" cy="5070058"/>
          </a:xfrm>
        </p:spPr>
        <p:txBody>
          <a:bodyPr>
            <a:normAutofit fontScale="92500" lnSpcReduction="10000"/>
          </a:bodyPr>
          <a:lstStyle/>
          <a:p>
            <a:r>
              <a:rPr lang="en-US" dirty="0"/>
              <a:t>What causes Conflict?</a:t>
            </a:r>
          </a:p>
          <a:p>
            <a:pPr lvl="2" indent="-274320">
              <a:buFont typeface="Wingdings" panose="05000000000000000000" pitchFamily="2" charset="2"/>
              <a:buChar char="Ø"/>
            </a:pPr>
            <a:r>
              <a:rPr lang="en-US" dirty="0"/>
              <a:t>A Lack of Common Understanding</a:t>
            </a:r>
          </a:p>
          <a:p>
            <a:pPr lvl="2" indent="-274320">
              <a:buFont typeface="Wingdings" panose="05000000000000000000" pitchFamily="2" charset="2"/>
              <a:buChar char="Ø"/>
            </a:pPr>
            <a:r>
              <a:rPr lang="en-US" dirty="0"/>
              <a:t>Poor Communication Skills</a:t>
            </a:r>
          </a:p>
          <a:p>
            <a:pPr lvl="2" indent="-274320">
              <a:buFont typeface="Wingdings" panose="05000000000000000000" pitchFamily="2" charset="2"/>
              <a:buChar char="Ø"/>
            </a:pPr>
            <a:r>
              <a:rPr lang="en-US" dirty="0"/>
              <a:t>Unclear or Unfair Expectations</a:t>
            </a:r>
          </a:p>
          <a:p>
            <a:pPr lvl="2" indent="-274320">
              <a:buFont typeface="Wingdings" panose="05000000000000000000" pitchFamily="2" charset="2"/>
              <a:buChar char="Ø"/>
            </a:pPr>
            <a:r>
              <a:rPr lang="en-US" dirty="0"/>
              <a:t>Power Plays and Manipulations</a:t>
            </a:r>
          </a:p>
          <a:p>
            <a:pPr lvl="2" indent="-274320">
              <a:buFont typeface="Wingdings" panose="05000000000000000000" pitchFamily="2" charset="2"/>
              <a:buChar char="Ø"/>
            </a:pPr>
            <a:r>
              <a:rPr lang="en-US" dirty="0"/>
              <a:t>Leadership Styles</a:t>
            </a:r>
          </a:p>
          <a:p>
            <a:pPr lvl="2" indent="-274320">
              <a:buFont typeface="Wingdings" panose="05000000000000000000" pitchFamily="2" charset="2"/>
              <a:buChar char="Ø"/>
            </a:pPr>
            <a:r>
              <a:rPr lang="en-US" dirty="0"/>
              <a:t>Resistance to Change</a:t>
            </a:r>
          </a:p>
          <a:p>
            <a:pPr lvl="2" indent="-274320">
              <a:buFont typeface="Wingdings" panose="05000000000000000000" pitchFamily="2" charset="2"/>
              <a:buChar char="Ø"/>
            </a:pPr>
            <a:r>
              <a:rPr lang="en-US" dirty="0"/>
              <a:t>Differences in personalities</a:t>
            </a:r>
          </a:p>
          <a:p>
            <a:pPr lvl="2" indent="-274320">
              <a:buFont typeface="Wingdings" panose="05000000000000000000" pitchFamily="2" charset="2"/>
              <a:buChar char="Ø"/>
            </a:pPr>
            <a:r>
              <a:rPr lang="en-US" dirty="0"/>
              <a:t>Working Style</a:t>
            </a:r>
          </a:p>
          <a:p>
            <a:pPr marL="411480" indent="-457200"/>
            <a:r>
              <a:rPr lang="en-US" dirty="0"/>
              <a:t>Find a Peaceful Solution to a Disagreement</a:t>
            </a:r>
          </a:p>
          <a:p>
            <a:pPr lvl="2" indent="-274320">
              <a:buFont typeface="Wingdings" panose="05000000000000000000" pitchFamily="2" charset="2"/>
              <a:buChar char="Ø"/>
            </a:pPr>
            <a:r>
              <a:rPr lang="en-US" dirty="0"/>
              <a:t>Stay Calm and Just take a Moment</a:t>
            </a:r>
          </a:p>
          <a:p>
            <a:pPr lvl="2" indent="-274320">
              <a:buFont typeface="Wingdings" panose="05000000000000000000" pitchFamily="2" charset="2"/>
              <a:buChar char="Ø"/>
            </a:pPr>
            <a:r>
              <a:rPr lang="en-US" dirty="0"/>
              <a:t>Find a private, comfortable place to discuss the conflict</a:t>
            </a:r>
          </a:p>
          <a:p>
            <a:pPr lvl="2" indent="-274320">
              <a:buFont typeface="Wingdings" panose="05000000000000000000" pitchFamily="2" charset="2"/>
              <a:buChar char="Ø"/>
            </a:pPr>
            <a:r>
              <a:rPr lang="en-US" dirty="0"/>
              <a:t>Acknowledge that a problem exists</a:t>
            </a:r>
          </a:p>
          <a:p>
            <a:pPr lvl="2" indent="-274320">
              <a:buFont typeface="Wingdings" panose="05000000000000000000" pitchFamily="2" charset="2"/>
              <a:buChar char="Ø"/>
            </a:pPr>
            <a:r>
              <a:rPr lang="en-US" dirty="0"/>
              <a:t>Agree to find a Resolution</a:t>
            </a:r>
          </a:p>
          <a:p>
            <a:pPr lvl="2" indent="-274320">
              <a:buFont typeface="Wingdings" panose="05000000000000000000" pitchFamily="2" charset="2"/>
              <a:buChar char="Ø"/>
            </a:pPr>
            <a:r>
              <a:rPr lang="en-US" dirty="0"/>
              <a:t>Work to understand the perspective of everyone involved</a:t>
            </a:r>
          </a:p>
          <a:p>
            <a:pPr lvl="1"/>
            <a:endParaRPr lang="en-US" dirty="0"/>
          </a:p>
        </p:txBody>
      </p:sp>
      <p:pic>
        <p:nvPicPr>
          <p:cNvPr id="8" name="Picture 7">
            <a:extLst>
              <a:ext uri="{FF2B5EF4-FFF2-40B4-BE49-F238E27FC236}">
                <a16:creationId xmlns:a16="http://schemas.microsoft.com/office/drawing/2014/main" id="{60ED5D07-AF13-B17E-B650-D887390F4832}"/>
              </a:ext>
            </a:extLst>
          </p:cNvPr>
          <p:cNvPicPr>
            <a:picLocks noChangeAspect="1"/>
          </p:cNvPicPr>
          <p:nvPr/>
        </p:nvPicPr>
        <p:blipFill>
          <a:blip r:embed="rId3"/>
          <a:stretch>
            <a:fillRect/>
          </a:stretch>
        </p:blipFill>
        <p:spPr>
          <a:xfrm rot="20846113">
            <a:off x="7916008" y="1021676"/>
            <a:ext cx="2863997" cy="2387723"/>
          </a:xfrm>
          <a:prstGeom prst="rect">
            <a:avLst/>
          </a:prstGeom>
        </p:spPr>
      </p:pic>
    </p:spTree>
    <p:extLst>
      <p:ext uri="{BB962C8B-B14F-4D97-AF65-F5344CB8AC3E}">
        <p14:creationId xmlns:p14="http://schemas.microsoft.com/office/powerpoint/2010/main" val="198211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AAEF8C-34AA-437B-9559-95A69DD91543}"/>
              </a:ext>
            </a:extLst>
          </p:cNvPr>
          <p:cNvSpPr>
            <a:spLocks noGrp="1"/>
          </p:cNvSpPr>
          <p:nvPr>
            <p:ph type="title"/>
          </p:nvPr>
        </p:nvSpPr>
        <p:spPr>
          <a:xfrm>
            <a:off x="0" y="289168"/>
            <a:ext cx="12192000" cy="1203569"/>
          </a:xfrm>
        </p:spPr>
        <p:txBody>
          <a:bodyPr>
            <a:normAutofit fontScale="90000"/>
          </a:bodyPr>
          <a:lstStyle/>
          <a:p>
            <a:pPr marL="0" marR="0" algn="ctr">
              <a:spcBef>
                <a:spcPts val="0"/>
              </a:spcBef>
              <a:spcAft>
                <a:spcPts val="0"/>
              </a:spcAft>
              <a:tabLst>
                <a:tab pos="2971800" algn="ctr"/>
                <a:tab pos="5943600" algn="r"/>
              </a:tabLst>
            </a:pPr>
            <a:r>
              <a:rPr lang="en-US" b="1" dirty="0"/>
              <a:t>    </a:t>
            </a:r>
            <a:r>
              <a:rPr lang="en-US" sz="3600" b="1" dirty="0"/>
              <a:t>American Legion Riders</a:t>
            </a:r>
            <a:br>
              <a:rPr lang="en-US" sz="3600" b="1" dirty="0"/>
            </a:br>
            <a:r>
              <a:rPr lang="en-US" sz="3600" b="1" dirty="0"/>
              <a:t>Frequently Asked Questions</a:t>
            </a:r>
            <a:br>
              <a:rPr lang="en-US" sz="3600" kern="100" dirty="0">
                <a:effectLst/>
                <a:latin typeface="Aptos" panose="020B0004020202020204" pitchFamily="34" charset="0"/>
                <a:ea typeface="Aptos" panose="020B0004020202020204" pitchFamily="34" charset="0"/>
                <a:cs typeface="Times New Roman" panose="02020603050405020304" pitchFamily="18" charset="0"/>
              </a:rPr>
            </a:br>
            <a:endParaRPr lang="en-US" sz="3600" dirty="0"/>
          </a:p>
        </p:txBody>
      </p:sp>
      <p:sp>
        <p:nvSpPr>
          <p:cNvPr id="3" name="Content Placeholder 2"/>
          <p:cNvSpPr>
            <a:spLocks noGrp="1"/>
          </p:cNvSpPr>
          <p:nvPr>
            <p:ph idx="1"/>
          </p:nvPr>
        </p:nvSpPr>
        <p:spPr>
          <a:xfrm>
            <a:off x="1476375" y="1600200"/>
            <a:ext cx="9877425" cy="4576763"/>
          </a:xfrm>
        </p:spPr>
        <p:txBody>
          <a:bodyPr>
            <a:normAutofit fontScale="92500" lnSpcReduction="20000"/>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 Can the Chapter require a probationary/vetting period for a perspective member?</a:t>
            </a:r>
          </a:p>
          <a:p>
            <a:pPr marL="0" marR="0">
              <a:lnSpc>
                <a:spcPct val="107000"/>
              </a:lnSpc>
              <a:spcBef>
                <a:spcPts val="0"/>
              </a:spcBef>
              <a:spcAft>
                <a:spcPts val="800"/>
              </a:spcAft>
            </a:pP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A. No, we are not a Motorcycle Club (MC).  Refer to the ALR SOP, Article II American Legion Rider Chapter, Section 2-Qualifications #1.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 If a member has a Lifetime Membership with the ALR and has not paid his/her family dues, is his membership with the ALR suspended?</a:t>
            </a:r>
          </a:p>
          <a:p>
            <a:pPr marL="0" marR="0">
              <a:lnSpc>
                <a:spcPct val="107000"/>
              </a:lnSpc>
              <a:spcBef>
                <a:spcPts val="0"/>
              </a:spcBef>
              <a:spcAft>
                <a:spcPts val="800"/>
              </a:spcAft>
            </a:pP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A. Yes, The member would not be in ‘good standing’ at that time if their family membership has not been paid. If riding with the Chapter, you cannot report their miles and hours when reporting.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 Is there a membership ID# associated with the ALR member?</a:t>
            </a:r>
          </a:p>
          <a:p>
            <a:pPr marL="0" marR="0">
              <a:lnSpc>
                <a:spcPct val="107000"/>
              </a:lnSpc>
              <a:spcBef>
                <a:spcPts val="0"/>
              </a:spcBef>
              <a:spcAft>
                <a:spcPts val="800"/>
              </a:spcAft>
            </a:pP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A. Your perspective Post may require one but there is no requirement on the state level for members to have an ID#.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Q. Can the spouse/significant other who does not qualify for membership under the families of the American Legion join the ALR?</a:t>
            </a:r>
          </a:p>
          <a:p>
            <a:pPr marL="0" marR="0">
              <a:lnSpc>
                <a:spcPct val="107000"/>
              </a:lnSpc>
              <a:spcBef>
                <a:spcPts val="0"/>
              </a:spcBef>
              <a:spcAft>
                <a:spcPts val="800"/>
              </a:spcAft>
            </a:pP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A. No, they do not qualify as a Rider or Supporter.  Refer to the ALR SOP, Article II American Legion Rider Chapter, Section 2-Qualifications #1.  They may ride with the Chapter, however, you cannot report their miles and hours when reporting.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a:p>
            <a:pPr lvl="1"/>
            <a:endParaRPr lang="en-US" dirty="0"/>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7157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AAEF8C-34AA-437B-9559-95A69DD91543}"/>
              </a:ext>
            </a:extLst>
          </p:cNvPr>
          <p:cNvSpPr>
            <a:spLocks noGrp="1"/>
          </p:cNvSpPr>
          <p:nvPr>
            <p:ph type="title"/>
          </p:nvPr>
        </p:nvSpPr>
        <p:spPr>
          <a:xfrm>
            <a:off x="0" y="118880"/>
            <a:ext cx="12192000" cy="1373858"/>
          </a:xfrm>
        </p:spPr>
        <p:txBody>
          <a:bodyPr>
            <a:normAutofit fontScale="90000"/>
          </a:bodyPr>
          <a:lstStyle/>
          <a:p>
            <a:pPr marL="0" marR="0" algn="ctr">
              <a:spcBef>
                <a:spcPts val="0"/>
              </a:spcBef>
              <a:spcAft>
                <a:spcPts val="0"/>
              </a:spcAft>
              <a:tabLst>
                <a:tab pos="2971800" algn="ctr"/>
                <a:tab pos="5943600" algn="r"/>
              </a:tabLst>
            </a:pPr>
            <a:r>
              <a:rPr lang="en-US" b="1" dirty="0"/>
              <a:t>    </a:t>
            </a:r>
            <a:r>
              <a:rPr lang="en-US" sz="3600" b="1" dirty="0"/>
              <a:t>American Legion Riders</a:t>
            </a:r>
            <a:br>
              <a:rPr lang="en-US" sz="3600" b="1" dirty="0"/>
            </a:br>
            <a:r>
              <a:rPr lang="en-US" sz="3600" b="1" dirty="0"/>
              <a:t>Frequently Asked Questions</a:t>
            </a:r>
            <a:br>
              <a:rPr lang="en-US" sz="3600" kern="100" dirty="0">
                <a:effectLst/>
                <a:latin typeface="Aptos" panose="020B0004020202020204" pitchFamily="34" charset="0"/>
                <a:ea typeface="Aptos" panose="020B0004020202020204" pitchFamily="34" charset="0"/>
                <a:cs typeface="Times New Roman" panose="02020603050405020304" pitchFamily="18" charset="0"/>
              </a:rPr>
            </a:br>
            <a:endParaRPr lang="en-US" sz="3600" dirty="0"/>
          </a:p>
        </p:txBody>
      </p:sp>
      <p:sp>
        <p:nvSpPr>
          <p:cNvPr id="3" name="Content Placeholder 2"/>
          <p:cNvSpPr>
            <a:spLocks noGrp="1"/>
          </p:cNvSpPr>
          <p:nvPr>
            <p:ph idx="1"/>
          </p:nvPr>
        </p:nvSpPr>
        <p:spPr>
          <a:xfrm>
            <a:off x="1476375" y="1600200"/>
            <a:ext cx="9877425" cy="4576763"/>
          </a:xfrm>
        </p:spPr>
        <p:txBody>
          <a:bodyPr>
            <a:normAutofit fontScale="32500" lnSpcReduction="20000"/>
          </a:bodyPr>
          <a:lstStyle/>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Q.  Can a Chapter discipline, suspend or expel an ALR member under any circumstance?</a:t>
            </a:r>
          </a:p>
          <a:p>
            <a:pPr marL="0" marR="0">
              <a:lnSpc>
                <a:spcPct val="107000"/>
              </a:lnSpc>
              <a:spcBef>
                <a:spcPts val="0"/>
              </a:spcBef>
              <a:spcAft>
                <a:spcPts val="800"/>
              </a:spcAft>
            </a:pPr>
            <a:r>
              <a:rPr lang="en-US" sz="4000" b="1" i="1" kern="100" dirty="0">
                <a:effectLst/>
                <a:latin typeface="Aptos" panose="020B0004020202020204" pitchFamily="34" charset="0"/>
                <a:ea typeface="Aptos" panose="020B0004020202020204" pitchFamily="34" charset="0"/>
                <a:cs typeface="Times New Roman" panose="02020603050405020304" pitchFamily="18" charset="0"/>
              </a:rPr>
              <a:t>A. No, The ALR Chapter is a Post program and has no authority to discipline a member.  If circumstances arise, the Director must engage the E-Board or Commander of the American Legion or the Auxiliary President (whichever applies) and report the incident.  Any action to discipline, suspend or expel the member is the action of the governing body of the American Legion. Suspension for non-payment of membership dues is allowed.</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b="1"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4000" kern="100" dirty="0">
                <a:effectLst/>
                <a:latin typeface="Aptos" panose="020B0004020202020204" pitchFamily="34" charset="0"/>
                <a:ea typeface="Aptos" panose="020B0004020202020204" pitchFamily="34" charset="0"/>
                <a:cs typeface="Times New Roman" panose="02020603050405020304" pitchFamily="18" charset="0"/>
              </a:rPr>
              <a:t>Q. May I count both my hours &amp; miles under the Legionnaires, SAL and/our Auxiliary?</a:t>
            </a:r>
          </a:p>
          <a:p>
            <a:pPr marL="0" marR="0">
              <a:lnSpc>
                <a:spcPct val="107000"/>
              </a:lnSpc>
              <a:spcBef>
                <a:spcPts val="0"/>
              </a:spcBef>
              <a:spcAft>
                <a:spcPts val="800"/>
              </a:spcAft>
            </a:pPr>
            <a:r>
              <a:rPr lang="en-US" sz="4000" b="1" i="1" kern="100" dirty="0">
                <a:effectLst/>
                <a:latin typeface="Aptos" panose="020B0004020202020204" pitchFamily="34" charset="0"/>
                <a:ea typeface="Aptos" panose="020B0004020202020204" pitchFamily="34" charset="0"/>
                <a:cs typeface="Times New Roman" panose="02020603050405020304" pitchFamily="18" charset="0"/>
              </a:rPr>
              <a:t>A. If you report your miles &amp; hours under the Legionnaires or SAL, you may NOT report them under the Riders…It is one or the other.  If you are an Auxiliary member, you may record your miles &amp; hours to both entities.  The Auxiliary is a separate entity from the American Legion.</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Q.  Is it true that if our Chapter rides out of District, we can report double miles?</a:t>
            </a:r>
          </a:p>
          <a:p>
            <a:pPr marL="0" marR="0">
              <a:lnSpc>
                <a:spcPct val="107000"/>
              </a:lnSpc>
              <a:spcBef>
                <a:spcPts val="0"/>
              </a:spcBef>
              <a:spcAft>
                <a:spcPts val="800"/>
              </a:spcAft>
            </a:pPr>
            <a:r>
              <a:rPr lang="en-US" sz="4000" b="1" i="1" kern="100" dirty="0">
                <a:effectLst/>
                <a:latin typeface="Aptos" panose="020B0004020202020204" pitchFamily="34" charset="0"/>
                <a:ea typeface="Aptos" panose="020B0004020202020204" pitchFamily="34" charset="0"/>
                <a:cs typeface="Times New Roman" panose="02020603050405020304" pitchFamily="18" charset="0"/>
              </a:rPr>
              <a:t>A.  This statement is only true during the month of April when participating in the Round Robin or in October when participating in the Merry-go-Round.  See for further clarification: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40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Merry-go-Round | Florida American Legion (floridalegion.org)</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u="sng" kern="100" dirty="0">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4"/>
              </a:rPr>
              <a:t>Round Robin | Florida American Legion (floridalegion.org)</a:t>
            </a:r>
            <a:r>
              <a:rPr lang="en-US" sz="4000" b="1" i="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4000" kern="100" dirty="0">
                <a:effectLst/>
                <a:latin typeface="Aptos" panose="020B0004020202020204" pitchFamily="34" charset="0"/>
                <a:ea typeface="Aptos" panose="020B0004020202020204" pitchFamily="34" charset="0"/>
                <a:cs typeface="Times New Roman" panose="02020603050405020304" pitchFamily="18" charset="0"/>
              </a:rPr>
              <a:t>Q. Can I be a member of another Post’s Riders group?  </a:t>
            </a:r>
          </a:p>
          <a:p>
            <a:pPr marL="0" marR="0">
              <a:lnSpc>
                <a:spcPct val="107000"/>
              </a:lnSpc>
              <a:spcBef>
                <a:spcPts val="0"/>
              </a:spcBef>
              <a:spcAft>
                <a:spcPts val="800"/>
              </a:spcAft>
            </a:pPr>
            <a:r>
              <a:rPr lang="en-US" sz="4000" b="1" i="1" kern="100" dirty="0">
                <a:effectLst/>
                <a:latin typeface="Aptos" panose="020B0004020202020204" pitchFamily="34" charset="0"/>
                <a:ea typeface="Aptos" panose="020B0004020202020204" pitchFamily="34" charset="0"/>
                <a:cs typeface="Times New Roman" panose="02020603050405020304" pitchFamily="18" charset="0"/>
              </a:rPr>
              <a:t>A. If your Post has a Rider Chapter, the answer is NO.  If your Post does not have a Chapter, then the answer is YES.  At no time can you be a member of more than one chapter.  Refer to the ALR SOP, Article II American Legion Rider Chapter, Section 2-Qualifications #2</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a:p>
            <a:pPr lvl="1"/>
            <a:endParaRPr lang="en-US" dirty="0"/>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3347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1641-10AD-96EA-BE36-C18FFB90B259}"/>
              </a:ext>
            </a:extLst>
          </p:cNvPr>
          <p:cNvSpPr>
            <a:spLocks noGrp="1"/>
          </p:cNvSpPr>
          <p:nvPr>
            <p:ph type="title"/>
          </p:nvPr>
        </p:nvSpPr>
        <p:spPr>
          <a:xfrm>
            <a:off x="705853" y="-272715"/>
            <a:ext cx="10647947" cy="1963404"/>
          </a:xfrm>
        </p:spPr>
        <p:txBody>
          <a:bodyPr/>
          <a:lstStyle/>
          <a:p>
            <a:pPr algn="ctr"/>
            <a:r>
              <a:rPr lang="en-US" b="1" dirty="0"/>
              <a:t>Standard Operating Procedures</a:t>
            </a:r>
            <a:br>
              <a:rPr lang="en-US" b="1" dirty="0"/>
            </a:br>
            <a:r>
              <a:rPr lang="en-US" sz="1800" b="1" dirty="0"/>
              <a:t>(Effective &amp; Adopted by the DEC on 11-24-2024)</a:t>
            </a:r>
            <a:endParaRPr lang="en-US" b="1" dirty="0"/>
          </a:p>
        </p:txBody>
      </p:sp>
      <p:sp>
        <p:nvSpPr>
          <p:cNvPr id="9" name="Content Placeholder 8">
            <a:extLst>
              <a:ext uri="{FF2B5EF4-FFF2-40B4-BE49-F238E27FC236}">
                <a16:creationId xmlns:a16="http://schemas.microsoft.com/office/drawing/2014/main" id="{F4426D24-FFFF-0BC0-D34C-F574B3E53B66}"/>
              </a:ext>
            </a:extLst>
          </p:cNvPr>
          <p:cNvSpPr>
            <a:spLocks noGrp="1"/>
          </p:cNvSpPr>
          <p:nvPr>
            <p:ph idx="1"/>
          </p:nvPr>
        </p:nvSpPr>
        <p:spPr/>
        <p:txBody>
          <a:bodyPr>
            <a:normAutofit fontScale="92500" lnSpcReduction="20000"/>
          </a:bodyPr>
          <a:lstStyle/>
          <a:p>
            <a:r>
              <a:rPr lang="en-US" b="1" dirty="0"/>
              <a:t>Table of Contents</a:t>
            </a:r>
            <a:endParaRPr lang="en-US" dirty="0"/>
          </a:p>
          <a:p>
            <a:pPr lvl="0"/>
            <a:r>
              <a:rPr lang="en-US" dirty="0"/>
              <a:t>Article I: Department ALR Advisory Committee </a:t>
            </a:r>
          </a:p>
          <a:p>
            <a:pPr lvl="0"/>
            <a:r>
              <a:rPr lang="en-US" dirty="0"/>
              <a:t>Article II: Sub-Committees</a:t>
            </a:r>
          </a:p>
          <a:p>
            <a:pPr lvl="0"/>
            <a:r>
              <a:rPr lang="en-US" dirty="0"/>
              <a:t>Article III: Finance</a:t>
            </a:r>
          </a:p>
          <a:p>
            <a:pPr lvl="0"/>
            <a:r>
              <a:rPr lang="en-US" dirty="0"/>
              <a:t>Article IV: Florida Motorcycle Safety Program</a:t>
            </a:r>
          </a:p>
          <a:p>
            <a:pPr lvl="0"/>
            <a:r>
              <a:rPr lang="en-US" dirty="0"/>
              <a:t>Article V: American Legion Rider Chapter</a:t>
            </a:r>
          </a:p>
          <a:p>
            <a:pPr lvl="0"/>
            <a:r>
              <a:rPr lang="en-US" dirty="0"/>
              <a:t>Article VI: Patches and Apparel</a:t>
            </a:r>
          </a:p>
          <a:p>
            <a:pPr lvl="0"/>
            <a:r>
              <a:rPr lang="en-US" dirty="0"/>
              <a:t>VII: Amendments</a:t>
            </a:r>
          </a:p>
          <a:p>
            <a:pPr lvl="0"/>
            <a:r>
              <a:rPr lang="en-US" dirty="0"/>
              <a:t>VIII: Effective Date</a:t>
            </a:r>
          </a:p>
          <a:p>
            <a:pPr lvl="0"/>
            <a:r>
              <a:rPr lang="en-US" dirty="0"/>
              <a:t>Participant Accident Waiver/Release of Liability Form </a:t>
            </a:r>
          </a:p>
          <a:p>
            <a:pPr lvl="0"/>
            <a:r>
              <a:rPr lang="en-US" dirty="0"/>
              <a:t>Chapter Standing Rules</a:t>
            </a:r>
          </a:p>
          <a:p>
            <a:endParaRPr lang="en-US" dirty="0"/>
          </a:p>
        </p:txBody>
      </p:sp>
    </p:spTree>
    <p:extLst>
      <p:ext uri="{BB962C8B-B14F-4D97-AF65-F5344CB8AC3E}">
        <p14:creationId xmlns:p14="http://schemas.microsoft.com/office/powerpoint/2010/main" val="346975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ADCE-97FD-4202-AA03-D1AE5F445F62}"/>
              </a:ext>
            </a:extLst>
          </p:cNvPr>
          <p:cNvSpPr>
            <a:spLocks noGrp="1"/>
          </p:cNvSpPr>
          <p:nvPr>
            <p:ph type="title"/>
          </p:nvPr>
        </p:nvSpPr>
        <p:spPr>
          <a:xfrm>
            <a:off x="433387" y="671611"/>
            <a:ext cx="11325225" cy="520995"/>
          </a:xfrm>
        </p:spPr>
        <p:txBody>
          <a:bodyPr>
            <a:normAutofit fontScale="90000"/>
          </a:bodyPr>
          <a:lstStyle/>
          <a:p>
            <a:pPr algn="ctr"/>
            <a:r>
              <a:rPr lang="en-US" b="1" dirty="0"/>
              <a:t>AMERICAN LEGION RIDERS </a:t>
            </a:r>
            <a:br>
              <a:rPr lang="en-US" b="1" dirty="0"/>
            </a:br>
            <a:r>
              <a:rPr lang="en-US" b="1" dirty="0"/>
              <a:t>TOTAL MONIES RAISED 2024-2025</a:t>
            </a:r>
          </a:p>
        </p:txBody>
      </p:sp>
      <p:sp>
        <p:nvSpPr>
          <p:cNvPr id="3" name="Content Placeholder 2"/>
          <p:cNvSpPr>
            <a:spLocks noGrp="1"/>
          </p:cNvSpPr>
          <p:nvPr>
            <p:ph idx="1"/>
          </p:nvPr>
        </p:nvSpPr>
        <p:spPr>
          <a:xfrm>
            <a:off x="638356" y="2104845"/>
            <a:ext cx="11120256" cy="4081544"/>
          </a:xfrm>
        </p:spPr>
        <p:txBody>
          <a:bodyPr>
            <a:normAutofit fontScale="85000" lnSpcReduction="10000"/>
          </a:bodyPr>
          <a:lstStyle/>
          <a:p>
            <a:pPr marL="0" indent="0" algn="ctr">
              <a:buNone/>
            </a:pPr>
            <a:endParaRPr lang="en-US" sz="2700" dirty="0"/>
          </a:p>
          <a:p>
            <a:pPr marL="0" indent="0">
              <a:buNone/>
            </a:pPr>
            <a:r>
              <a:rPr lang="en-US" sz="2700" dirty="0"/>
              <a:t>POW/MIA Chapel - $8240.00</a:t>
            </a:r>
          </a:p>
          <a:p>
            <a:pPr marL="0" indent="0">
              <a:buNone/>
            </a:pPr>
            <a:r>
              <a:rPr lang="en-US" sz="2700" dirty="0"/>
              <a:t>Tim Morris’ Toys for Patrick Space Force Kids - $5000.00</a:t>
            </a:r>
          </a:p>
          <a:p>
            <a:pPr marL="0" indent="0">
              <a:buNone/>
            </a:pPr>
            <a:r>
              <a:rPr lang="en-US" sz="2700" dirty="0"/>
              <a:t>Merry-go-Round/Children &amp; Youth Picnic - $10,000.00</a:t>
            </a:r>
          </a:p>
          <a:p>
            <a:pPr marL="0" indent="0">
              <a:buNone/>
            </a:pPr>
            <a:r>
              <a:rPr lang="en-US" sz="2700" dirty="0"/>
              <a:t>In-State Unity Ride/State Rally</a:t>
            </a:r>
          </a:p>
          <a:p>
            <a:pPr marL="0" indent="0">
              <a:buNone/>
            </a:pPr>
            <a:r>
              <a:rPr lang="en-US" sz="2700" dirty="0"/>
              <a:t>	Project Vet Relief/Suicide Prevention Initiative Funds Collected- $388,735.85	</a:t>
            </a:r>
            <a:endParaRPr lang="en-US" sz="2300" dirty="0"/>
          </a:p>
          <a:p>
            <a:pPr algn="ctr"/>
            <a:endParaRPr lang="en-US" sz="2300" dirty="0"/>
          </a:p>
          <a:p>
            <a:pPr marL="457200" lvl="1" indent="0" algn="ctr">
              <a:buNone/>
            </a:pPr>
            <a:r>
              <a:rPr lang="en-US" sz="4400" b="1" dirty="0">
                <a:solidFill>
                  <a:srgbClr val="FF0000"/>
                </a:solidFill>
              </a:rPr>
              <a:t>GRAND TOTAL $411,975.85</a:t>
            </a:r>
          </a:p>
          <a:p>
            <a:endParaRPr lang="en-US" sz="2600" dirty="0"/>
          </a:p>
          <a:p>
            <a:pPr marL="0" indent="0">
              <a:buNone/>
            </a:pPr>
            <a:r>
              <a:rPr lang="en-US" dirty="0"/>
              <a:t>** Increase of $36,852.86</a:t>
            </a:r>
          </a:p>
          <a:p>
            <a:pPr lvl="1"/>
            <a:endParaRPr lang="en-US" dirty="0"/>
          </a:p>
          <a:p>
            <a:pPr lvl="1"/>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CA767C8C-CBE7-2AF1-4B53-44B603EA62AC}"/>
              </a:ext>
            </a:extLst>
          </p:cNvPr>
          <p:cNvPicPr>
            <a:picLocks noChangeAspect="1"/>
          </p:cNvPicPr>
          <p:nvPr/>
        </p:nvPicPr>
        <p:blipFill>
          <a:blip r:embed="rId2"/>
          <a:stretch>
            <a:fillRect/>
          </a:stretch>
        </p:blipFill>
        <p:spPr>
          <a:xfrm>
            <a:off x="317876" y="112614"/>
            <a:ext cx="1467792" cy="2169779"/>
          </a:xfrm>
          <a:prstGeom prst="rect">
            <a:avLst/>
          </a:prstGeom>
        </p:spPr>
      </p:pic>
      <p:pic>
        <p:nvPicPr>
          <p:cNvPr id="11" name="Picture 10">
            <a:extLst>
              <a:ext uri="{FF2B5EF4-FFF2-40B4-BE49-F238E27FC236}">
                <a16:creationId xmlns:a16="http://schemas.microsoft.com/office/drawing/2014/main" id="{5CBE0E8D-A2E0-094D-E803-E2FFA3291F7A}"/>
              </a:ext>
            </a:extLst>
          </p:cNvPr>
          <p:cNvPicPr>
            <a:picLocks noChangeAspect="1"/>
          </p:cNvPicPr>
          <p:nvPr/>
        </p:nvPicPr>
        <p:blipFill>
          <a:blip r:embed="rId3"/>
          <a:stretch>
            <a:fillRect/>
          </a:stretch>
        </p:blipFill>
        <p:spPr>
          <a:xfrm>
            <a:off x="9846191" y="1675228"/>
            <a:ext cx="2198612" cy="1454024"/>
          </a:xfrm>
          <a:prstGeom prst="rect">
            <a:avLst/>
          </a:prstGeom>
        </p:spPr>
      </p:pic>
    </p:spTree>
    <p:extLst>
      <p:ext uri="{BB962C8B-B14F-4D97-AF65-F5344CB8AC3E}">
        <p14:creationId xmlns:p14="http://schemas.microsoft.com/office/powerpoint/2010/main" val="375541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E19C-DB6D-A641-077F-4928594C2816}"/>
              </a:ext>
            </a:extLst>
          </p:cNvPr>
          <p:cNvSpPr>
            <a:spLocks noGrp="1"/>
          </p:cNvSpPr>
          <p:nvPr>
            <p:ph type="title"/>
          </p:nvPr>
        </p:nvSpPr>
        <p:spPr>
          <a:xfrm>
            <a:off x="1042737" y="-481263"/>
            <a:ext cx="10311063" cy="2171951"/>
          </a:xfrm>
        </p:spPr>
        <p:txBody>
          <a:bodyPr>
            <a:normAutofit/>
          </a:bodyPr>
          <a:lstStyle/>
          <a:p>
            <a:r>
              <a:rPr lang="en-US" b="1" dirty="0"/>
              <a:t>A CALL TO SUPPORT THE ALR EVENTS</a:t>
            </a:r>
          </a:p>
        </p:txBody>
      </p:sp>
      <p:pic>
        <p:nvPicPr>
          <p:cNvPr id="4" name="Content Placeholder 3">
            <a:extLst>
              <a:ext uri="{FF2B5EF4-FFF2-40B4-BE49-F238E27FC236}">
                <a16:creationId xmlns:a16="http://schemas.microsoft.com/office/drawing/2014/main" id="{0EC4526E-8A5D-11EC-C857-A40D3CD444BB}"/>
              </a:ext>
            </a:extLst>
          </p:cNvPr>
          <p:cNvPicPr>
            <a:picLocks noGrp="1" noChangeAspect="1"/>
          </p:cNvPicPr>
          <p:nvPr>
            <p:ph idx="1"/>
          </p:nvPr>
        </p:nvPicPr>
        <p:blipFill>
          <a:blip r:embed="rId2"/>
          <a:stretch>
            <a:fillRect/>
          </a:stretch>
        </p:blipFill>
        <p:spPr>
          <a:xfrm>
            <a:off x="737784" y="1286183"/>
            <a:ext cx="2721219" cy="2076952"/>
          </a:xfrm>
          <a:prstGeom prst="rect">
            <a:avLst/>
          </a:prstGeom>
        </p:spPr>
      </p:pic>
      <p:sp>
        <p:nvSpPr>
          <p:cNvPr id="5" name="TextBox 4">
            <a:extLst>
              <a:ext uri="{FF2B5EF4-FFF2-40B4-BE49-F238E27FC236}">
                <a16:creationId xmlns:a16="http://schemas.microsoft.com/office/drawing/2014/main" id="{1AE007B4-275E-0339-0CB2-A045636855DA}"/>
              </a:ext>
            </a:extLst>
          </p:cNvPr>
          <p:cNvSpPr txBox="1"/>
          <p:nvPr/>
        </p:nvSpPr>
        <p:spPr>
          <a:xfrm>
            <a:off x="3641557" y="1477853"/>
            <a:ext cx="2799347" cy="1754326"/>
          </a:xfrm>
          <a:prstGeom prst="rect">
            <a:avLst/>
          </a:prstGeom>
          <a:noFill/>
          <a:ln>
            <a:solidFill>
              <a:schemeClr val="bg2"/>
            </a:solidFill>
          </a:ln>
        </p:spPr>
        <p:txBody>
          <a:bodyPr wrap="square" rtlCol="0" anchor="ctr" anchorCtr="1">
            <a:spAutoFit/>
          </a:bodyPr>
          <a:lstStyle/>
          <a:p>
            <a:r>
              <a:rPr lang="en-US" b="1" dirty="0"/>
              <a:t>Merry-Go-Round</a:t>
            </a:r>
          </a:p>
          <a:p>
            <a:r>
              <a:rPr lang="en-US" dirty="0"/>
              <a:t>Month of October</a:t>
            </a:r>
          </a:p>
          <a:p>
            <a:r>
              <a:rPr lang="en-US" dirty="0"/>
              <a:t>ALR Commitment: </a:t>
            </a:r>
          </a:p>
          <a:p>
            <a:r>
              <a:rPr lang="en-US" dirty="0">
                <a:solidFill>
                  <a:srgbClr val="FF0000"/>
                </a:solidFill>
              </a:rPr>
              <a:t>*10K</a:t>
            </a:r>
            <a:r>
              <a:rPr lang="en-US" dirty="0"/>
              <a:t> to Child &amp; Youth Picnic</a:t>
            </a:r>
          </a:p>
          <a:p>
            <a:r>
              <a:rPr lang="en-US" dirty="0">
                <a:solidFill>
                  <a:srgbClr val="FF0000"/>
                </a:solidFill>
              </a:rPr>
              <a:t>*5K </a:t>
            </a:r>
            <a:r>
              <a:rPr lang="en-US" dirty="0"/>
              <a:t>Tim Morris’ Toys for Patrick Space Force KIDS</a:t>
            </a:r>
          </a:p>
        </p:txBody>
      </p:sp>
      <p:pic>
        <p:nvPicPr>
          <p:cNvPr id="6" name="Picture 5">
            <a:extLst>
              <a:ext uri="{FF2B5EF4-FFF2-40B4-BE49-F238E27FC236}">
                <a16:creationId xmlns:a16="http://schemas.microsoft.com/office/drawing/2014/main" id="{65FCD099-72FC-7165-224E-F3D3908F8C27}"/>
              </a:ext>
            </a:extLst>
          </p:cNvPr>
          <p:cNvPicPr>
            <a:picLocks noChangeAspect="1"/>
          </p:cNvPicPr>
          <p:nvPr/>
        </p:nvPicPr>
        <p:blipFill>
          <a:blip r:embed="rId3"/>
          <a:stretch>
            <a:fillRect/>
          </a:stretch>
        </p:blipFill>
        <p:spPr>
          <a:xfrm>
            <a:off x="7660581" y="958260"/>
            <a:ext cx="4010197" cy="1828178"/>
          </a:xfrm>
          <a:prstGeom prst="rect">
            <a:avLst/>
          </a:prstGeom>
        </p:spPr>
      </p:pic>
      <p:sp>
        <p:nvSpPr>
          <p:cNvPr id="7" name="TextBox 6">
            <a:extLst>
              <a:ext uri="{FF2B5EF4-FFF2-40B4-BE49-F238E27FC236}">
                <a16:creationId xmlns:a16="http://schemas.microsoft.com/office/drawing/2014/main" id="{43DB361D-2589-332A-EF55-E4DCD3ECCB54}"/>
              </a:ext>
            </a:extLst>
          </p:cNvPr>
          <p:cNvSpPr txBox="1"/>
          <p:nvPr/>
        </p:nvSpPr>
        <p:spPr>
          <a:xfrm>
            <a:off x="7660581" y="3021980"/>
            <a:ext cx="4459230" cy="2092881"/>
          </a:xfrm>
          <a:prstGeom prst="rect">
            <a:avLst/>
          </a:prstGeom>
          <a:noFill/>
          <a:ln>
            <a:solidFill>
              <a:schemeClr val="bg2"/>
            </a:solidFill>
          </a:ln>
        </p:spPr>
        <p:txBody>
          <a:bodyPr wrap="square" rtlCol="0" anchor="ctr" anchorCtr="1">
            <a:spAutoFit/>
          </a:bodyPr>
          <a:lstStyle/>
          <a:p>
            <a:r>
              <a:rPr lang="en-US" sz="1600" b="1" dirty="0"/>
              <a:t>ALR 10</a:t>
            </a:r>
            <a:r>
              <a:rPr lang="en-US" sz="1600" b="1" baseline="30000" dirty="0"/>
              <a:t>th</a:t>
            </a:r>
            <a:r>
              <a:rPr lang="en-US" sz="1600" b="1" dirty="0"/>
              <a:t> Annual Summit</a:t>
            </a:r>
          </a:p>
          <a:p>
            <a:r>
              <a:rPr lang="en-US" sz="1600" i="1" dirty="0"/>
              <a:t>Where?  </a:t>
            </a:r>
            <a:r>
              <a:rPr lang="en-US" sz="1600" dirty="0"/>
              <a:t>Hilton  Daytona Beach Oceanfront Resort</a:t>
            </a:r>
          </a:p>
          <a:p>
            <a:r>
              <a:rPr lang="en-US" sz="1600" i="1" dirty="0"/>
              <a:t>Why?  </a:t>
            </a:r>
            <a:r>
              <a:rPr lang="en-US" sz="1600" dirty="0"/>
              <a:t>Top notch Instructors. Provides training on Reporting, Officer Responsibilities, Safety &amp; Group Riding, First Responder &amp; Trauma and so much more.  Opportunity to get together with old friends and make new, sharing ideas, &amp; camaraderie.</a:t>
            </a:r>
          </a:p>
          <a:p>
            <a:endParaRPr lang="en-US" i="1" dirty="0"/>
          </a:p>
        </p:txBody>
      </p:sp>
      <p:pic>
        <p:nvPicPr>
          <p:cNvPr id="9" name="Picture 8">
            <a:extLst>
              <a:ext uri="{FF2B5EF4-FFF2-40B4-BE49-F238E27FC236}">
                <a16:creationId xmlns:a16="http://schemas.microsoft.com/office/drawing/2014/main" id="{4851908B-F92E-928C-4FAE-054F8877EE8F}"/>
              </a:ext>
            </a:extLst>
          </p:cNvPr>
          <p:cNvPicPr>
            <a:picLocks noChangeAspect="1"/>
          </p:cNvPicPr>
          <p:nvPr/>
        </p:nvPicPr>
        <p:blipFill>
          <a:blip r:embed="rId4"/>
          <a:stretch>
            <a:fillRect/>
          </a:stretch>
        </p:blipFill>
        <p:spPr>
          <a:xfrm>
            <a:off x="3878176" y="4052767"/>
            <a:ext cx="3541297" cy="2027557"/>
          </a:xfrm>
          <a:prstGeom prst="rect">
            <a:avLst/>
          </a:prstGeom>
        </p:spPr>
      </p:pic>
      <p:sp>
        <p:nvSpPr>
          <p:cNvPr id="10" name="TextBox 9">
            <a:extLst>
              <a:ext uri="{FF2B5EF4-FFF2-40B4-BE49-F238E27FC236}">
                <a16:creationId xmlns:a16="http://schemas.microsoft.com/office/drawing/2014/main" id="{C372EBFD-9171-E078-7907-F12DAE95F96C}"/>
              </a:ext>
            </a:extLst>
          </p:cNvPr>
          <p:cNvSpPr txBox="1"/>
          <p:nvPr/>
        </p:nvSpPr>
        <p:spPr>
          <a:xfrm>
            <a:off x="0" y="4337172"/>
            <a:ext cx="3818020" cy="2308324"/>
          </a:xfrm>
          <a:prstGeom prst="rect">
            <a:avLst/>
          </a:prstGeom>
          <a:noFill/>
          <a:ln>
            <a:solidFill>
              <a:schemeClr val="bg2"/>
            </a:solidFill>
          </a:ln>
        </p:spPr>
        <p:txBody>
          <a:bodyPr wrap="square" rtlCol="0" anchor="ctr" anchorCtr="1">
            <a:spAutoFit/>
          </a:bodyPr>
          <a:lstStyle/>
          <a:p>
            <a:r>
              <a:rPr lang="en-US" b="1" dirty="0"/>
              <a:t>Round Robin – </a:t>
            </a:r>
            <a:r>
              <a:rPr lang="en-US" dirty="0"/>
              <a:t>Month of April</a:t>
            </a:r>
            <a:endParaRPr lang="en-US" b="1" dirty="0"/>
          </a:p>
          <a:p>
            <a:r>
              <a:rPr lang="en-US" b="1" dirty="0"/>
              <a:t>In-State Unity Ride – </a:t>
            </a:r>
            <a:r>
              <a:rPr lang="en-US" dirty="0"/>
              <a:t>April 19-24, 2026</a:t>
            </a:r>
            <a:r>
              <a:rPr lang="en-US" b="1" dirty="0"/>
              <a:t>                                       ALR State Rally – </a:t>
            </a:r>
            <a:r>
              <a:rPr lang="en-US" dirty="0"/>
              <a:t>April 25, 2026</a:t>
            </a:r>
          </a:p>
          <a:p>
            <a:endParaRPr lang="en-US" b="1" dirty="0"/>
          </a:p>
          <a:p>
            <a:pPr algn="ctr"/>
            <a:r>
              <a:rPr lang="en-US" dirty="0"/>
              <a:t>All Net Proceeds Benefit: </a:t>
            </a:r>
          </a:p>
          <a:p>
            <a:pPr algn="ctr"/>
            <a:r>
              <a:rPr lang="en-US" dirty="0"/>
              <a:t>PROJECT VET RELIEF/SUICIDE PREVENTION INITIATIVE </a:t>
            </a:r>
          </a:p>
          <a:p>
            <a:endParaRPr lang="en-US" dirty="0"/>
          </a:p>
        </p:txBody>
      </p:sp>
      <p:pic>
        <p:nvPicPr>
          <p:cNvPr id="11" name="Picture 10">
            <a:extLst>
              <a:ext uri="{FF2B5EF4-FFF2-40B4-BE49-F238E27FC236}">
                <a16:creationId xmlns:a16="http://schemas.microsoft.com/office/drawing/2014/main" id="{A07154BC-0E2D-649F-9339-80F42B974F89}"/>
              </a:ext>
            </a:extLst>
          </p:cNvPr>
          <p:cNvPicPr>
            <a:picLocks noChangeAspect="1"/>
          </p:cNvPicPr>
          <p:nvPr/>
        </p:nvPicPr>
        <p:blipFill>
          <a:blip r:embed="rId5"/>
          <a:stretch>
            <a:fillRect/>
          </a:stretch>
        </p:blipFill>
        <p:spPr>
          <a:xfrm>
            <a:off x="10272852" y="5335792"/>
            <a:ext cx="1846959" cy="1007584"/>
          </a:xfrm>
          <a:prstGeom prst="rect">
            <a:avLst/>
          </a:prstGeom>
        </p:spPr>
      </p:pic>
      <p:sp>
        <p:nvSpPr>
          <p:cNvPr id="12" name="TextBox 11">
            <a:extLst>
              <a:ext uri="{FF2B5EF4-FFF2-40B4-BE49-F238E27FC236}">
                <a16:creationId xmlns:a16="http://schemas.microsoft.com/office/drawing/2014/main" id="{64533EC9-FA8B-F30D-B732-A8908C5EBA3E}"/>
              </a:ext>
            </a:extLst>
          </p:cNvPr>
          <p:cNvSpPr txBox="1"/>
          <p:nvPr/>
        </p:nvSpPr>
        <p:spPr>
          <a:xfrm>
            <a:off x="7539789" y="5424085"/>
            <a:ext cx="2871537" cy="830997"/>
          </a:xfrm>
          <a:prstGeom prst="rect">
            <a:avLst/>
          </a:prstGeom>
          <a:noFill/>
          <a:ln>
            <a:solidFill>
              <a:schemeClr val="bg2"/>
            </a:solidFill>
          </a:ln>
        </p:spPr>
        <p:txBody>
          <a:bodyPr wrap="square" rtlCol="0" anchor="ctr" anchorCtr="1">
            <a:spAutoFit/>
          </a:bodyPr>
          <a:lstStyle/>
          <a:p>
            <a:r>
              <a:rPr lang="en-US" sz="1600" b="1" dirty="0"/>
              <a:t>POW/MIA Ceremony &amp; Ride</a:t>
            </a:r>
          </a:p>
          <a:p>
            <a:r>
              <a:rPr lang="en-US" sz="1600" i="1" dirty="0"/>
              <a:t>When? </a:t>
            </a:r>
            <a:r>
              <a:rPr lang="en-US" sz="1600" dirty="0"/>
              <a:t>September 20,2025</a:t>
            </a:r>
          </a:p>
          <a:p>
            <a:r>
              <a:rPr lang="en-US" sz="1600" i="1" dirty="0"/>
              <a:t>Where? </a:t>
            </a:r>
            <a:r>
              <a:rPr lang="en-US" sz="1600" dirty="0"/>
              <a:t>Jacksonville, FL</a:t>
            </a:r>
            <a:endParaRPr lang="en-US" sz="1600" i="1" dirty="0"/>
          </a:p>
        </p:txBody>
      </p:sp>
    </p:spTree>
    <p:extLst>
      <p:ext uri="{BB962C8B-B14F-4D97-AF65-F5344CB8AC3E}">
        <p14:creationId xmlns:p14="http://schemas.microsoft.com/office/powerpoint/2010/main" val="78193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4F387-ED17-4CDA-AC0C-C87AA7B7D606}"/>
              </a:ext>
            </a:extLst>
          </p:cNvPr>
          <p:cNvSpPr>
            <a:spLocks noGrp="1"/>
          </p:cNvSpPr>
          <p:nvPr>
            <p:ph type="title"/>
          </p:nvPr>
        </p:nvSpPr>
        <p:spPr>
          <a:xfrm>
            <a:off x="1619250" y="365125"/>
            <a:ext cx="9734550" cy="1325563"/>
          </a:xfrm>
        </p:spPr>
        <p:txBody>
          <a:bodyPr/>
          <a:lstStyle/>
          <a:p>
            <a:r>
              <a:rPr lang="en-US" b="1" dirty="0"/>
              <a:t>2025 -2026 SCHEDULE OF EVENTS</a:t>
            </a:r>
          </a:p>
        </p:txBody>
      </p:sp>
      <p:sp>
        <p:nvSpPr>
          <p:cNvPr id="3" name="Content Placeholder 2">
            <a:extLst>
              <a:ext uri="{FF2B5EF4-FFF2-40B4-BE49-F238E27FC236}">
                <a16:creationId xmlns:a16="http://schemas.microsoft.com/office/drawing/2014/main" id="{0904CBD6-0225-4CAB-9EE4-DA15C317559A}"/>
              </a:ext>
            </a:extLst>
          </p:cNvPr>
          <p:cNvSpPr>
            <a:spLocks noGrp="1"/>
          </p:cNvSpPr>
          <p:nvPr>
            <p:ph idx="1"/>
          </p:nvPr>
        </p:nvSpPr>
        <p:spPr>
          <a:xfrm>
            <a:off x="1791703" y="1690688"/>
            <a:ext cx="9734550" cy="4678027"/>
          </a:xfrm>
        </p:spPr>
        <p:txBody>
          <a:bodyPr>
            <a:normAutofit fontScale="85000" lnSpcReduction="20000"/>
          </a:bodyPr>
          <a:lstStyle/>
          <a:p>
            <a:pPr marL="0" marR="0" indent="0">
              <a:spcBef>
                <a:spcPts val="0"/>
              </a:spcBef>
              <a:spcAft>
                <a:spcPts val="0"/>
              </a:spcAft>
              <a:buNone/>
            </a:pPr>
            <a:r>
              <a:rPr lang="en-US" sz="2200" u="none" strike="noStrike" dirty="0">
                <a:effectLst/>
                <a:latin typeface="Arial" panose="020B0604020202020204" pitchFamily="34" charset="0"/>
                <a:ea typeface="Arial" panose="020B0604020202020204" pitchFamily="34" charset="0"/>
              </a:rPr>
              <a:t> </a:t>
            </a:r>
            <a:endParaRPr lang="en-US" sz="2200" dirty="0">
              <a:effectLst/>
              <a:latin typeface="Arial" panose="020B0604020202020204" pitchFamily="34" charset="0"/>
              <a:ea typeface="Arial" panose="020B0604020202020204" pitchFamily="34" charset="0"/>
            </a:endParaRPr>
          </a:p>
          <a:p>
            <a:r>
              <a:rPr lang="en-US" sz="2400" dirty="0"/>
              <a:t>NATIONAL LEGACY RUN – August 17</a:t>
            </a:r>
            <a:r>
              <a:rPr lang="en-US" sz="2400" baseline="30000" dirty="0"/>
              <a:t>th</a:t>
            </a:r>
            <a:r>
              <a:rPr lang="en-US" sz="2400" dirty="0"/>
              <a:t> – 21</a:t>
            </a:r>
            <a:r>
              <a:rPr lang="en-US" sz="2400" baseline="30000" dirty="0"/>
              <a:t>ST</a:t>
            </a:r>
            <a:r>
              <a:rPr lang="en-US" sz="2400" dirty="0"/>
              <a:t>, 2025</a:t>
            </a:r>
          </a:p>
          <a:p>
            <a:r>
              <a:rPr lang="en-US" sz="2400" dirty="0"/>
              <a:t>NATIONAL CONVENTION – August 23</a:t>
            </a:r>
            <a:r>
              <a:rPr lang="en-US" sz="2400" baseline="30000" dirty="0"/>
              <a:t>rd</a:t>
            </a:r>
            <a:r>
              <a:rPr lang="en-US" sz="2400" dirty="0"/>
              <a:t> -28</a:t>
            </a:r>
            <a:r>
              <a:rPr lang="en-US" sz="2400" baseline="30000" dirty="0"/>
              <a:t>th</a:t>
            </a:r>
            <a:r>
              <a:rPr lang="en-US" sz="2400" dirty="0"/>
              <a:t> , 2025 – Tampa, FL</a:t>
            </a:r>
          </a:p>
          <a:p>
            <a:r>
              <a:rPr lang="en-US" sz="2400" dirty="0"/>
              <a:t>POW/MIA CEREMONY – September 20</a:t>
            </a:r>
            <a:r>
              <a:rPr lang="en-US" sz="2400" baseline="30000" dirty="0"/>
              <a:t>th</a:t>
            </a:r>
            <a:r>
              <a:rPr lang="en-US" sz="2400" dirty="0"/>
              <a:t> , 2025 – Jacksonville, FL</a:t>
            </a:r>
          </a:p>
          <a:p>
            <a:r>
              <a:rPr lang="en-US" sz="2400" dirty="0"/>
              <a:t>MERRY-GO-ROUND – October 1</a:t>
            </a:r>
            <a:r>
              <a:rPr lang="en-US" sz="2400" baseline="30000" dirty="0"/>
              <a:t>st</a:t>
            </a:r>
            <a:r>
              <a:rPr lang="en-US" sz="2400" dirty="0"/>
              <a:t> – October 31</a:t>
            </a:r>
            <a:r>
              <a:rPr lang="en-US" sz="2400" baseline="30000" dirty="0"/>
              <a:t>ST</a:t>
            </a:r>
            <a:r>
              <a:rPr lang="en-US" sz="2400" dirty="0"/>
              <a:t>, 2025 – Supporting Children &amp; Youth</a:t>
            </a:r>
          </a:p>
          <a:p>
            <a:r>
              <a:rPr lang="en-US" sz="2400" dirty="0"/>
              <a:t>FALL CONFERENCE – November 21</a:t>
            </a:r>
            <a:r>
              <a:rPr lang="en-US" sz="2400" baseline="30000" dirty="0"/>
              <a:t>st</a:t>
            </a:r>
            <a:r>
              <a:rPr lang="en-US" sz="2400" dirty="0"/>
              <a:t> -23</a:t>
            </a:r>
            <a:r>
              <a:rPr lang="en-US" sz="2400" baseline="30000" dirty="0"/>
              <a:t>rd</a:t>
            </a:r>
            <a:r>
              <a:rPr lang="en-US" sz="2400" dirty="0"/>
              <a:t> , 2025</a:t>
            </a:r>
          </a:p>
          <a:p>
            <a:r>
              <a:rPr lang="en-US" sz="2400" dirty="0"/>
              <a:t>SUMMIT MEET &amp; GREET – February 18</a:t>
            </a:r>
            <a:r>
              <a:rPr lang="en-US" sz="2400" baseline="30000" dirty="0"/>
              <a:t>th</a:t>
            </a:r>
            <a:r>
              <a:rPr lang="en-US" sz="2400" dirty="0"/>
              <a:t> , 2026</a:t>
            </a:r>
          </a:p>
          <a:p>
            <a:r>
              <a:rPr lang="en-US" sz="2400" dirty="0"/>
              <a:t>SUMMIT – CLASS SCHEDULE – February 19</a:t>
            </a:r>
            <a:r>
              <a:rPr lang="en-US" sz="2400" baseline="30000" dirty="0"/>
              <a:t>th</a:t>
            </a:r>
            <a:r>
              <a:rPr lang="en-US" sz="2400" dirty="0"/>
              <a:t> – 21</a:t>
            </a:r>
            <a:r>
              <a:rPr lang="en-US" sz="2400" baseline="30000" dirty="0"/>
              <a:t>st</a:t>
            </a:r>
            <a:r>
              <a:rPr lang="en-US" sz="2400" dirty="0"/>
              <a:t>, 2026</a:t>
            </a:r>
          </a:p>
          <a:p>
            <a:r>
              <a:rPr lang="en-US" sz="2400" dirty="0"/>
              <a:t>ROUND ROBIN - April 1</a:t>
            </a:r>
            <a:r>
              <a:rPr lang="en-US" sz="2400" baseline="30000" dirty="0"/>
              <a:t>st</a:t>
            </a:r>
            <a:r>
              <a:rPr lang="en-US" sz="2400" dirty="0"/>
              <a:t> – April 30</a:t>
            </a:r>
            <a:r>
              <a:rPr lang="en-US" sz="2400" baseline="30000" dirty="0"/>
              <a:t>th</a:t>
            </a:r>
            <a:r>
              <a:rPr lang="en-US" sz="2400" dirty="0"/>
              <a:t>, 2026– Supporting PVR/SPI</a:t>
            </a:r>
          </a:p>
          <a:p>
            <a:r>
              <a:rPr lang="en-US" sz="2400" dirty="0"/>
              <a:t>CHILDREN &amp; YOUTH PICNIC – April 11</a:t>
            </a:r>
            <a:r>
              <a:rPr lang="en-US" sz="2400" baseline="30000" dirty="0"/>
              <a:t>th</a:t>
            </a:r>
            <a:r>
              <a:rPr lang="en-US" sz="2400" dirty="0"/>
              <a:t>, 2026 </a:t>
            </a:r>
          </a:p>
          <a:p>
            <a:r>
              <a:rPr lang="en-US" sz="2400" dirty="0"/>
              <a:t>MEET &amp; GREET For the In-State Unity Ride - April 19</a:t>
            </a:r>
            <a:r>
              <a:rPr lang="en-US" sz="2400" baseline="30000" dirty="0"/>
              <a:t>th</a:t>
            </a:r>
            <a:r>
              <a:rPr lang="en-US" sz="2400" dirty="0"/>
              <a:t>, 2026</a:t>
            </a:r>
          </a:p>
          <a:p>
            <a:r>
              <a:rPr lang="en-US" sz="2400" dirty="0"/>
              <a:t>IN-STATE UNITY RIDE - April 20</a:t>
            </a:r>
            <a:r>
              <a:rPr lang="en-US" sz="2400" baseline="30000" dirty="0"/>
              <a:t>th </a:t>
            </a:r>
            <a:r>
              <a:rPr lang="en-US" sz="2400" dirty="0"/>
              <a:t>- April 24</a:t>
            </a:r>
            <a:r>
              <a:rPr lang="en-US" sz="2400" baseline="30000" dirty="0"/>
              <a:t>th</a:t>
            </a:r>
            <a:r>
              <a:rPr lang="en-US" sz="2400" dirty="0"/>
              <a:t> , 2026</a:t>
            </a:r>
          </a:p>
          <a:p>
            <a:r>
              <a:rPr lang="en-US" sz="2400" dirty="0"/>
              <a:t>ALR STATE RALLY – April 25</a:t>
            </a:r>
            <a:r>
              <a:rPr lang="en-US" sz="2400" baseline="30000" dirty="0"/>
              <a:t>th</a:t>
            </a:r>
            <a:r>
              <a:rPr lang="en-US" sz="2400" dirty="0"/>
              <a:t>, 2026 </a:t>
            </a:r>
          </a:p>
          <a:p>
            <a:r>
              <a:rPr lang="en-US" sz="2400" dirty="0"/>
              <a:t>DEPARTMENT OF FL CONVENTION – June 11</a:t>
            </a:r>
            <a:r>
              <a:rPr lang="en-US" sz="2400" baseline="30000" dirty="0"/>
              <a:t>th</a:t>
            </a:r>
            <a:r>
              <a:rPr lang="en-US" sz="2400" dirty="0"/>
              <a:t> -14</a:t>
            </a:r>
            <a:r>
              <a:rPr lang="en-US" sz="2400" baseline="30000" dirty="0"/>
              <a:t>th</a:t>
            </a:r>
            <a:r>
              <a:rPr lang="en-US" sz="2400" dirty="0"/>
              <a:t>, 2026</a:t>
            </a:r>
          </a:p>
          <a:p>
            <a:pPr marL="0" marR="0" indent="0">
              <a:spcBef>
                <a:spcPts val="0"/>
              </a:spcBef>
              <a:spcAft>
                <a:spcPts val="0"/>
              </a:spcAft>
              <a:buNone/>
            </a:pPr>
            <a:endParaRPr lang="en-US" sz="2200" dirty="0">
              <a:effectLst/>
              <a:latin typeface="Arial" panose="020B0604020202020204" pitchFamily="34" charset="0"/>
              <a:ea typeface="Arial" panose="020B0604020202020204" pitchFamily="34" charset="0"/>
            </a:endParaRPr>
          </a:p>
          <a:p>
            <a:pPr marL="0" marR="0" indent="0">
              <a:spcBef>
                <a:spcPts val="0"/>
              </a:spcBef>
              <a:spcAft>
                <a:spcPts val="0"/>
              </a:spcAft>
              <a:buNone/>
            </a:pPr>
            <a:r>
              <a:rPr lang="en-US" sz="1800" dirty="0">
                <a:effectLst/>
                <a:latin typeface="Arial" panose="020B0604020202020204" pitchFamily="34" charset="0"/>
                <a:ea typeface="Arial" panose="020B0604020202020204" pitchFamily="34" charset="0"/>
              </a:rPr>
              <a:t> </a:t>
            </a:r>
          </a:p>
          <a:p>
            <a:endParaRPr lang="en-US" sz="2100" dirty="0"/>
          </a:p>
        </p:txBody>
      </p:sp>
    </p:spTree>
    <p:extLst>
      <p:ext uri="{BB962C8B-B14F-4D97-AF65-F5344CB8AC3E}">
        <p14:creationId xmlns:p14="http://schemas.microsoft.com/office/powerpoint/2010/main" val="217085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D7350D5-32D5-8AAF-8604-334081383433}"/>
              </a:ext>
            </a:extLst>
          </p:cNvPr>
          <p:cNvPicPr>
            <a:picLocks noChangeAspect="1"/>
          </p:cNvPicPr>
          <p:nvPr/>
        </p:nvPicPr>
        <p:blipFill>
          <a:blip r:embed="rId2"/>
          <a:stretch>
            <a:fillRect/>
          </a:stretch>
        </p:blipFill>
        <p:spPr>
          <a:xfrm>
            <a:off x="3675921" y="842211"/>
            <a:ext cx="4478740" cy="5572685"/>
          </a:xfrm>
          <a:prstGeom prst="rect">
            <a:avLst/>
          </a:prstGeom>
        </p:spPr>
      </p:pic>
    </p:spTree>
    <p:extLst>
      <p:ext uri="{BB962C8B-B14F-4D97-AF65-F5344CB8AC3E}">
        <p14:creationId xmlns:p14="http://schemas.microsoft.com/office/powerpoint/2010/main" val="123005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4F387-ED17-4CDA-AC0C-C87AA7B7D606}"/>
              </a:ext>
            </a:extLst>
          </p:cNvPr>
          <p:cNvSpPr>
            <a:spLocks noGrp="1"/>
          </p:cNvSpPr>
          <p:nvPr>
            <p:ph type="title"/>
          </p:nvPr>
        </p:nvSpPr>
        <p:spPr>
          <a:xfrm>
            <a:off x="104775" y="212103"/>
            <a:ext cx="11249025" cy="797547"/>
          </a:xfrm>
        </p:spPr>
        <p:txBody>
          <a:bodyPr>
            <a:normAutofit fontScale="90000"/>
          </a:bodyPr>
          <a:lstStyle/>
          <a:p>
            <a:r>
              <a:rPr lang="en-US" b="1" dirty="0"/>
              <a:t>   GOD BLESS THE UNITED STATES OF AMERICA</a:t>
            </a:r>
          </a:p>
        </p:txBody>
      </p:sp>
      <p:pic>
        <p:nvPicPr>
          <p:cNvPr id="4" name="Picture 3">
            <a:extLst>
              <a:ext uri="{FF2B5EF4-FFF2-40B4-BE49-F238E27FC236}">
                <a16:creationId xmlns:a16="http://schemas.microsoft.com/office/drawing/2014/main" id="{94AB9BA3-4E73-4694-ACE1-2203FB25643F}"/>
              </a:ext>
            </a:extLst>
          </p:cNvPr>
          <p:cNvPicPr/>
          <p:nvPr/>
        </p:nvPicPr>
        <p:blipFill>
          <a:blip r:embed="rId3" cstate="print"/>
          <a:srcRect/>
          <a:stretch>
            <a:fillRect/>
          </a:stretch>
        </p:blipFill>
        <p:spPr bwMode="auto">
          <a:xfrm>
            <a:off x="9483144" y="5608393"/>
            <a:ext cx="125920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6B040DAC-6356-4055-9D3D-C52EE960F354}"/>
              </a:ext>
            </a:extLst>
          </p:cNvPr>
          <p:cNvPicPr/>
          <p:nvPr/>
        </p:nvPicPr>
        <p:blipFill>
          <a:blip r:embed="rId4" cstate="print"/>
          <a:srcRect/>
          <a:stretch>
            <a:fillRect/>
          </a:stretch>
        </p:blipFill>
        <p:spPr bwMode="auto">
          <a:xfrm>
            <a:off x="10818812" y="5608393"/>
            <a:ext cx="1069975" cy="1138555"/>
          </a:xfrm>
          <a:prstGeom prst="rect">
            <a:avLst/>
          </a:prstGeom>
          <a:noFill/>
          <a:ln w="9525">
            <a:noFill/>
            <a:miter lim="800000"/>
            <a:headEnd/>
            <a:tailEnd/>
          </a:ln>
        </p:spPr>
      </p:pic>
      <p:pic>
        <p:nvPicPr>
          <p:cNvPr id="3" name="Picture 2">
            <a:extLst>
              <a:ext uri="{FF2B5EF4-FFF2-40B4-BE49-F238E27FC236}">
                <a16:creationId xmlns:a16="http://schemas.microsoft.com/office/drawing/2014/main" id="{8685CCD4-FB86-444A-9307-7EFEAB66BD1B}"/>
              </a:ext>
            </a:extLst>
          </p:cNvPr>
          <p:cNvPicPr>
            <a:picLocks noChangeAspect="1"/>
          </p:cNvPicPr>
          <p:nvPr/>
        </p:nvPicPr>
        <p:blipFill>
          <a:blip r:embed="rId5"/>
          <a:stretch>
            <a:fillRect/>
          </a:stretch>
        </p:blipFill>
        <p:spPr>
          <a:xfrm>
            <a:off x="2505075" y="1109081"/>
            <a:ext cx="6591300" cy="5096456"/>
          </a:xfrm>
          <a:prstGeom prst="rect">
            <a:avLst/>
          </a:prstGeom>
        </p:spPr>
      </p:pic>
    </p:spTree>
    <p:extLst>
      <p:ext uri="{BB962C8B-B14F-4D97-AF65-F5344CB8AC3E}">
        <p14:creationId xmlns:p14="http://schemas.microsoft.com/office/powerpoint/2010/main" val="290088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5414-3A0A-A7FB-215F-8E9E6D2EC5A9}"/>
              </a:ext>
            </a:extLst>
          </p:cNvPr>
          <p:cNvSpPr>
            <a:spLocks noGrp="1"/>
          </p:cNvSpPr>
          <p:nvPr>
            <p:ph type="title"/>
          </p:nvPr>
        </p:nvSpPr>
        <p:spPr>
          <a:xfrm>
            <a:off x="1251284" y="-320841"/>
            <a:ext cx="10102516" cy="2011530"/>
          </a:xfrm>
        </p:spPr>
        <p:txBody>
          <a:bodyPr>
            <a:normAutofit/>
          </a:bodyPr>
          <a:lstStyle/>
          <a:p>
            <a:pPr algn="ctr"/>
            <a:r>
              <a:rPr lang="en-US" b="1" dirty="0"/>
              <a:t>American Legion Riders Advisory Committee</a:t>
            </a:r>
          </a:p>
        </p:txBody>
      </p:sp>
      <p:sp>
        <p:nvSpPr>
          <p:cNvPr id="5" name="Content Placeholder 4">
            <a:extLst>
              <a:ext uri="{FF2B5EF4-FFF2-40B4-BE49-F238E27FC236}">
                <a16:creationId xmlns:a16="http://schemas.microsoft.com/office/drawing/2014/main" id="{3280E6A8-544F-5C82-47CD-C6EF6AF4896C}"/>
              </a:ext>
            </a:extLst>
          </p:cNvPr>
          <p:cNvSpPr>
            <a:spLocks noGrp="1"/>
          </p:cNvSpPr>
          <p:nvPr>
            <p:ph idx="1"/>
          </p:nvPr>
        </p:nvSpPr>
        <p:spPr>
          <a:xfrm>
            <a:off x="1532021" y="1548063"/>
            <a:ext cx="9821779" cy="4628900"/>
          </a:xfrm>
        </p:spPr>
        <p:txBody>
          <a:bodyPr>
            <a:normAutofit fontScale="77500" lnSpcReduction="20000"/>
          </a:bodyPr>
          <a:lstStyle/>
          <a:p>
            <a:r>
              <a:rPr lang="en-US" b="1" dirty="0"/>
              <a:t>Section 1. Members</a:t>
            </a:r>
            <a:endParaRPr lang="en-US" dirty="0"/>
          </a:p>
          <a:p>
            <a:r>
              <a:rPr lang="en-US" dirty="0"/>
              <a:t>The Committee shall consist of the following ALR members: Chair, Vice Chair, one (1) Area Chair from each Area (Northern, Eastern, Central, Southern, Southwestern, Western); one (1) District Chair from each District, Adjutant/Finance Officer, Assistant Adjutant/Finance Officer, Chaplain, Safety Officer, New Chapter Development Officer, and Sergeant-At-Arms.</a:t>
            </a:r>
          </a:p>
          <a:p>
            <a:pPr marL="0" indent="0">
              <a:buNone/>
            </a:pPr>
            <a:endParaRPr lang="en-US" dirty="0"/>
          </a:p>
          <a:p>
            <a:r>
              <a:rPr lang="en-US" b="1" dirty="0"/>
              <a:t>Section 2. Qualifications</a:t>
            </a:r>
            <a:endParaRPr lang="en-US" dirty="0"/>
          </a:p>
          <a:p>
            <a:pPr lvl="0"/>
            <a:r>
              <a:rPr lang="en-US" dirty="0"/>
              <a:t>The Chair, Vice Chair, and Area Chairs must be a member in good standing of The American Legion and a current American Legion Rider within the Department of Florida.</a:t>
            </a:r>
          </a:p>
          <a:p>
            <a:pPr lvl="0"/>
            <a:r>
              <a:rPr lang="en-US" dirty="0"/>
              <a:t>The District Chairs, Adjutant/Finance Officer, Assistant Adjutant/Finance Officer, Chaplain, Road Captain/Safety Officer, New Chapter Development Officer, and Sergeant-At-Arms must be a member in good standing of The American Legion Family and a current American Legion Rider within the Department of Florida.</a:t>
            </a:r>
          </a:p>
          <a:p>
            <a:pPr lvl="0"/>
            <a:r>
              <a:rPr lang="en-US" dirty="0"/>
              <a:t>Must be a current or past officer of an American Legion Rider Chapter.</a:t>
            </a:r>
          </a:p>
          <a:p>
            <a:endParaRPr lang="en-US" dirty="0"/>
          </a:p>
        </p:txBody>
      </p:sp>
    </p:spTree>
    <p:extLst>
      <p:ext uri="{BB962C8B-B14F-4D97-AF65-F5344CB8AC3E}">
        <p14:creationId xmlns:p14="http://schemas.microsoft.com/office/powerpoint/2010/main" val="253073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9CD1-8189-DD50-07FA-D646C8596683}"/>
              </a:ext>
            </a:extLst>
          </p:cNvPr>
          <p:cNvSpPr>
            <a:spLocks noGrp="1"/>
          </p:cNvSpPr>
          <p:nvPr>
            <p:ph type="title"/>
          </p:nvPr>
        </p:nvSpPr>
        <p:spPr>
          <a:xfrm>
            <a:off x="1562100" y="365125"/>
            <a:ext cx="9791700" cy="1325563"/>
          </a:xfrm>
        </p:spPr>
        <p:txBody>
          <a:bodyPr>
            <a:normAutofit fontScale="90000"/>
          </a:bodyPr>
          <a:lstStyle/>
          <a:p>
            <a:pPr algn="ctr"/>
            <a:r>
              <a:rPr lang="en-US" sz="4900" b="1" dirty="0"/>
              <a:t>SELECTION PROCESS</a:t>
            </a:r>
            <a:br>
              <a:rPr lang="en-US" b="1" dirty="0"/>
            </a:br>
            <a:r>
              <a:rPr lang="en-US" b="1" dirty="0"/>
              <a:t>(That includes YOU)</a:t>
            </a:r>
          </a:p>
        </p:txBody>
      </p:sp>
      <p:sp>
        <p:nvSpPr>
          <p:cNvPr id="5" name="Content Placeholder 4">
            <a:extLst>
              <a:ext uri="{FF2B5EF4-FFF2-40B4-BE49-F238E27FC236}">
                <a16:creationId xmlns:a16="http://schemas.microsoft.com/office/drawing/2014/main" id="{CC1A7050-A54C-6236-5D49-A421AF055DC6}"/>
              </a:ext>
            </a:extLst>
          </p:cNvPr>
          <p:cNvSpPr>
            <a:spLocks noGrp="1"/>
          </p:cNvSpPr>
          <p:nvPr>
            <p:ph idx="1"/>
          </p:nvPr>
        </p:nvSpPr>
        <p:spPr/>
        <p:txBody>
          <a:bodyPr>
            <a:normAutofit fontScale="92500" lnSpcReduction="10000"/>
          </a:bodyPr>
          <a:lstStyle/>
          <a:p>
            <a:r>
              <a:rPr lang="en-US" b="1" dirty="0"/>
              <a:t>Section 3. Selection</a:t>
            </a:r>
            <a:endParaRPr lang="en-US" dirty="0"/>
          </a:p>
          <a:p>
            <a:pPr lvl="0"/>
            <a:r>
              <a:rPr lang="en-US" dirty="0"/>
              <a:t>The Chair shall be appointed by the Department Commander.</a:t>
            </a:r>
          </a:p>
          <a:p>
            <a:pPr lvl="0"/>
            <a:r>
              <a:rPr lang="en-US" dirty="0"/>
              <a:t>Each Area Commander, with the recommendations of the ALR Chair, shall appoint an Area Chair.</a:t>
            </a:r>
          </a:p>
          <a:p>
            <a:pPr lvl="0"/>
            <a:r>
              <a:rPr lang="en-US" dirty="0"/>
              <a:t>Each District Commander, with the recommendations of the ALR Chair, shall appoint the District Chair. </a:t>
            </a:r>
          </a:p>
          <a:p>
            <a:pPr lvl="0"/>
            <a:r>
              <a:rPr lang="en-US" dirty="0"/>
              <a:t>The Chair appoints the Vice Chair, Adjutant/Finance Officer, Chaplain, Road Captain/Safety Officer, New Chapter Development Officer, and Sergeant-At-Arms with the approval of the Department Commander. </a:t>
            </a:r>
          </a:p>
          <a:p>
            <a:pPr lvl="0"/>
            <a:r>
              <a:rPr lang="en-US" dirty="0"/>
              <a:t>The Chair, Assistant Chair, and Adjutant/Finance Officer shall select the Assistant Adjutant/Finance Officer.</a:t>
            </a:r>
          </a:p>
          <a:p>
            <a:endParaRPr lang="en-US" dirty="0"/>
          </a:p>
        </p:txBody>
      </p:sp>
    </p:spTree>
    <p:extLst>
      <p:ext uri="{BB962C8B-B14F-4D97-AF65-F5344CB8AC3E}">
        <p14:creationId xmlns:p14="http://schemas.microsoft.com/office/powerpoint/2010/main" val="282235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DC8D0-83F6-AEC9-5003-65C30B026A78}"/>
              </a:ext>
            </a:extLst>
          </p:cNvPr>
          <p:cNvSpPr>
            <a:spLocks noGrp="1"/>
          </p:cNvSpPr>
          <p:nvPr>
            <p:ph type="title"/>
          </p:nvPr>
        </p:nvSpPr>
        <p:spPr>
          <a:xfrm>
            <a:off x="288758" y="-513347"/>
            <a:ext cx="11065042" cy="2204035"/>
          </a:xfrm>
        </p:spPr>
        <p:txBody>
          <a:bodyPr/>
          <a:lstStyle/>
          <a:p>
            <a:pPr algn="ctr"/>
            <a:r>
              <a:rPr lang="en-US" b="1" dirty="0"/>
              <a:t>Area Chair Duties</a:t>
            </a:r>
          </a:p>
        </p:txBody>
      </p:sp>
      <p:sp>
        <p:nvSpPr>
          <p:cNvPr id="5" name="Content Placeholder 4">
            <a:extLst>
              <a:ext uri="{FF2B5EF4-FFF2-40B4-BE49-F238E27FC236}">
                <a16:creationId xmlns:a16="http://schemas.microsoft.com/office/drawing/2014/main" id="{324818F7-C272-09F1-C24F-4AE04F5B9CDB}"/>
              </a:ext>
            </a:extLst>
          </p:cNvPr>
          <p:cNvSpPr>
            <a:spLocks noGrp="1"/>
          </p:cNvSpPr>
          <p:nvPr>
            <p:ph idx="1"/>
          </p:nvPr>
        </p:nvSpPr>
        <p:spPr>
          <a:xfrm>
            <a:off x="1483895" y="1259305"/>
            <a:ext cx="9869905" cy="4917658"/>
          </a:xfrm>
        </p:spPr>
        <p:txBody>
          <a:bodyPr>
            <a:normAutofit fontScale="85000" lnSpcReduction="20000"/>
          </a:bodyPr>
          <a:lstStyle/>
          <a:p>
            <a:pPr lvl="0"/>
            <a:r>
              <a:rPr lang="en-US" b="1" dirty="0"/>
              <a:t>Area Chair</a:t>
            </a:r>
            <a:endParaRPr lang="en-US" sz="2000" dirty="0"/>
          </a:p>
          <a:p>
            <a:pPr lvl="1"/>
            <a:r>
              <a:rPr lang="en-US" dirty="0"/>
              <a:t>Shall assume the duties of the Chair in their absence at the instruction of the Department Commander or Department Executive Committee.</a:t>
            </a:r>
          </a:p>
          <a:p>
            <a:pPr lvl="1"/>
            <a:r>
              <a:rPr lang="en-US" dirty="0"/>
              <a:t>Shall make reports to the Chair before the Department Convention, Fall Conference, and ALR Summit. Reports should cover all aspects of Chapter membership, recruitment, social events, mileage, hours, and funds expended in support of community events and programs, training, and any other information for the good of the American Legion Riders. Monitors to ensure all necessary reports to the Department Commander and Department Executive Committee are submitted promptly.</a:t>
            </a:r>
          </a:p>
          <a:p>
            <a:pPr lvl="1"/>
            <a:r>
              <a:rPr lang="en-US" dirty="0"/>
              <a:t>Monitor to ensure all Chapters are following the rules and procedures as set forth by the Department of Florida.</a:t>
            </a:r>
          </a:p>
          <a:p>
            <a:pPr lvl="1"/>
            <a:r>
              <a:rPr lang="en-US" dirty="0"/>
              <a:t>Responsible for ensuring the administration, operation, and safety of the Chapters and following guidelines set forth by the Department of Florida and the National Organization in their area.</a:t>
            </a:r>
          </a:p>
          <a:p>
            <a:pPr lvl="1"/>
            <a:r>
              <a:rPr lang="en-US" dirty="0"/>
              <a:t>Visit Chapters within their area regularly.</a:t>
            </a:r>
          </a:p>
          <a:p>
            <a:pPr lvl="1"/>
            <a:r>
              <a:rPr lang="en-US" dirty="0"/>
              <a:t>Provide advice and assistance to Posts within their region that wish to start an ALR Chapter in conjunction with the Committee's New Chapter Development Officer.</a:t>
            </a:r>
          </a:p>
          <a:p>
            <a:pPr lvl="1"/>
            <a:r>
              <a:rPr lang="en-US" dirty="0"/>
              <a:t>Represents Chapters within their Area at all Committee meetings. </a:t>
            </a:r>
          </a:p>
          <a:p>
            <a:endParaRPr lang="en-US" dirty="0"/>
          </a:p>
        </p:txBody>
      </p:sp>
    </p:spTree>
    <p:extLst>
      <p:ext uri="{BB962C8B-B14F-4D97-AF65-F5344CB8AC3E}">
        <p14:creationId xmlns:p14="http://schemas.microsoft.com/office/powerpoint/2010/main" val="157288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0CF0-9C6B-49C8-946E-596C3EB5C0FA}"/>
              </a:ext>
            </a:extLst>
          </p:cNvPr>
          <p:cNvSpPr>
            <a:spLocks noGrp="1"/>
          </p:cNvSpPr>
          <p:nvPr>
            <p:ph type="title"/>
          </p:nvPr>
        </p:nvSpPr>
        <p:spPr>
          <a:xfrm>
            <a:off x="737936" y="745958"/>
            <a:ext cx="10198769" cy="67973"/>
          </a:xfrm>
        </p:spPr>
        <p:txBody>
          <a:bodyPr>
            <a:normAutofit fontScale="90000"/>
          </a:bodyPr>
          <a:lstStyle/>
          <a:p>
            <a:pPr algn="ctr"/>
            <a:r>
              <a:rPr lang="en-US" sz="4900" b="1" dirty="0"/>
              <a:t>District Chair Duties</a:t>
            </a:r>
            <a:br>
              <a:rPr lang="en-US" dirty="0"/>
            </a:br>
            <a:endParaRPr lang="en-US" dirty="0"/>
          </a:p>
        </p:txBody>
      </p:sp>
      <p:sp>
        <p:nvSpPr>
          <p:cNvPr id="5" name="Content Placeholder 4">
            <a:extLst>
              <a:ext uri="{FF2B5EF4-FFF2-40B4-BE49-F238E27FC236}">
                <a16:creationId xmlns:a16="http://schemas.microsoft.com/office/drawing/2014/main" id="{B137B100-73FE-2BB0-1F31-E2BF90092B3B}"/>
              </a:ext>
            </a:extLst>
          </p:cNvPr>
          <p:cNvSpPr>
            <a:spLocks noGrp="1"/>
          </p:cNvSpPr>
          <p:nvPr>
            <p:ph idx="1"/>
          </p:nvPr>
        </p:nvSpPr>
        <p:spPr>
          <a:xfrm>
            <a:off x="1604210" y="1295194"/>
            <a:ext cx="9749589" cy="4881769"/>
          </a:xfrm>
        </p:spPr>
        <p:txBody>
          <a:bodyPr>
            <a:normAutofit fontScale="92500" lnSpcReduction="20000"/>
          </a:bodyPr>
          <a:lstStyle/>
          <a:p>
            <a:pPr lvl="0"/>
            <a:r>
              <a:rPr lang="en-US" b="1" dirty="0"/>
              <a:t>District Chair</a:t>
            </a:r>
            <a:endParaRPr lang="en-US" dirty="0"/>
          </a:p>
          <a:p>
            <a:pPr lvl="1"/>
            <a:r>
              <a:rPr lang="en-US" dirty="0"/>
              <a:t>Shall make reports to the Area Chair before the Fall Conference, ALR Summit, and the Department Convention. Reports should cover all aspects of Chapter membership, recruitment, social events, mileage, hours, and funds expended in support of community events and programs, training, and any other information for the good of The American Legion.</a:t>
            </a:r>
          </a:p>
          <a:p>
            <a:pPr lvl="1"/>
            <a:r>
              <a:rPr lang="en-US" dirty="0"/>
              <a:t>Monitor to ensure all Chapters are following the rules and procedures as set forth by the Department of Florida.</a:t>
            </a:r>
          </a:p>
          <a:p>
            <a:pPr lvl="1"/>
            <a:r>
              <a:rPr lang="en-US" dirty="0"/>
              <a:t>Ensure the administration, operation, and safety of the Chapters in their areas and following guidelines set forth by the Department of Florida and The National Organization</a:t>
            </a:r>
          </a:p>
          <a:p>
            <a:pPr lvl="1"/>
            <a:r>
              <a:rPr lang="en-US" dirty="0"/>
              <a:t>Visit Chapters within their District regularly.</a:t>
            </a:r>
          </a:p>
          <a:p>
            <a:pPr lvl="1"/>
            <a:r>
              <a:rPr lang="en-US" dirty="0"/>
              <a:t>Provide advice and assistance to Posts within their District that wish to start an ALR Chapter in conjunction with the Committee's New Chapter Development Officer.</a:t>
            </a:r>
          </a:p>
          <a:p>
            <a:r>
              <a:rPr lang="en-US" b="1" dirty="0"/>
              <a:t>Represent Chapters within their District at all Committee meetings.</a:t>
            </a:r>
          </a:p>
          <a:p>
            <a:endParaRPr lang="en-US" dirty="0"/>
          </a:p>
        </p:txBody>
      </p:sp>
    </p:spTree>
    <p:extLst>
      <p:ext uri="{BB962C8B-B14F-4D97-AF65-F5344CB8AC3E}">
        <p14:creationId xmlns:p14="http://schemas.microsoft.com/office/powerpoint/2010/main" val="208803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206A-C7A2-4A2D-AC1E-5973130BCCE2}"/>
              </a:ext>
            </a:extLst>
          </p:cNvPr>
          <p:cNvSpPr>
            <a:spLocks noGrp="1"/>
          </p:cNvSpPr>
          <p:nvPr>
            <p:ph type="title"/>
          </p:nvPr>
        </p:nvSpPr>
        <p:spPr>
          <a:xfrm>
            <a:off x="657727" y="-168441"/>
            <a:ext cx="10696074" cy="1859130"/>
          </a:xfrm>
        </p:spPr>
        <p:txBody>
          <a:bodyPr/>
          <a:lstStyle/>
          <a:p>
            <a:pPr algn="ctr"/>
            <a:r>
              <a:rPr lang="en-US" b="1" dirty="0"/>
              <a:t>COMMITTEE MEETINGS</a:t>
            </a:r>
          </a:p>
        </p:txBody>
      </p:sp>
      <p:sp>
        <p:nvSpPr>
          <p:cNvPr id="7" name="Content Placeholder 6">
            <a:extLst>
              <a:ext uri="{FF2B5EF4-FFF2-40B4-BE49-F238E27FC236}">
                <a16:creationId xmlns:a16="http://schemas.microsoft.com/office/drawing/2014/main" id="{1520A5A7-8D20-6736-7629-A9AFFCD7F8D2}"/>
              </a:ext>
            </a:extLst>
          </p:cNvPr>
          <p:cNvSpPr>
            <a:spLocks noGrp="1"/>
          </p:cNvSpPr>
          <p:nvPr>
            <p:ph idx="1"/>
          </p:nvPr>
        </p:nvSpPr>
        <p:spPr/>
        <p:txBody>
          <a:bodyPr/>
          <a:lstStyle/>
          <a:p>
            <a:r>
              <a:rPr lang="en-US" b="1" dirty="0"/>
              <a:t>Section 5. Meetings</a:t>
            </a:r>
            <a:endParaRPr lang="en-US" dirty="0"/>
          </a:p>
          <a:p>
            <a:r>
              <a:rPr lang="en-US" dirty="0"/>
              <a:t>There shall be three (3) official Committee meetings as scheduled by the Department Adjutant. These meetings are at the Department Fall Conference, the American Legion Riders Summit, and the Department Convention. All Committee members are expected to attend. Additional meetings may be called by the Committee Chair at their discretion. </a:t>
            </a:r>
          </a:p>
          <a:p>
            <a:r>
              <a:rPr lang="en-US" dirty="0"/>
              <a:t>Minutes of all meetings must be prepared by the Committee Adjutant and submitted to the Department Adjutant.</a:t>
            </a:r>
          </a:p>
          <a:p>
            <a:endParaRPr lang="en-US" dirty="0"/>
          </a:p>
        </p:txBody>
      </p:sp>
    </p:spTree>
    <p:extLst>
      <p:ext uri="{BB962C8B-B14F-4D97-AF65-F5344CB8AC3E}">
        <p14:creationId xmlns:p14="http://schemas.microsoft.com/office/powerpoint/2010/main" val="20540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9B39-9551-7E79-9A2D-5DC0075DD122}"/>
              </a:ext>
            </a:extLst>
          </p:cNvPr>
          <p:cNvSpPr>
            <a:spLocks noGrp="1"/>
          </p:cNvSpPr>
          <p:nvPr>
            <p:ph type="title"/>
          </p:nvPr>
        </p:nvSpPr>
        <p:spPr>
          <a:xfrm>
            <a:off x="0" y="365125"/>
            <a:ext cx="12625137" cy="1325563"/>
          </a:xfrm>
        </p:spPr>
        <p:txBody>
          <a:bodyPr>
            <a:normAutofit fontScale="90000"/>
          </a:bodyPr>
          <a:lstStyle/>
          <a:p>
            <a:r>
              <a:rPr lang="en-US" b="1" dirty="0"/>
              <a:t>When Choosing the Chairs, Consider the Following:</a:t>
            </a:r>
          </a:p>
        </p:txBody>
      </p:sp>
      <p:sp>
        <p:nvSpPr>
          <p:cNvPr id="3" name="Content Placeholder 2">
            <a:extLst>
              <a:ext uri="{FF2B5EF4-FFF2-40B4-BE49-F238E27FC236}">
                <a16:creationId xmlns:a16="http://schemas.microsoft.com/office/drawing/2014/main" id="{E2DF9ADD-3BF3-DAB9-A62A-29429053BD91}"/>
              </a:ext>
            </a:extLst>
          </p:cNvPr>
          <p:cNvSpPr>
            <a:spLocks noGrp="1"/>
          </p:cNvSpPr>
          <p:nvPr>
            <p:ph idx="1"/>
          </p:nvPr>
        </p:nvSpPr>
        <p:spPr>
          <a:xfrm>
            <a:off x="1235676" y="2323070"/>
            <a:ext cx="10118124" cy="3853893"/>
          </a:xfrm>
        </p:spPr>
        <p:txBody>
          <a:bodyPr/>
          <a:lstStyle/>
          <a:p>
            <a:r>
              <a:rPr lang="en-US" dirty="0"/>
              <a:t>Have you consulted with the ALR Chair on the appointment?</a:t>
            </a:r>
          </a:p>
          <a:p>
            <a:r>
              <a:rPr lang="en-US" dirty="0"/>
              <a:t>Do they have reliable transportation?</a:t>
            </a:r>
          </a:p>
          <a:p>
            <a:r>
              <a:rPr lang="en-US" dirty="0"/>
              <a:t>Are they able to attend all three the Committee Meetings?</a:t>
            </a:r>
          </a:p>
          <a:p>
            <a:r>
              <a:rPr lang="en-US" dirty="0"/>
              <a:t>Are they familiar with the ALR SOP and Standing Rules?</a:t>
            </a:r>
          </a:p>
          <a:p>
            <a:r>
              <a:rPr lang="en-US" dirty="0"/>
              <a:t>How are their communication skills?</a:t>
            </a:r>
          </a:p>
          <a:p>
            <a:r>
              <a:rPr lang="en-US" dirty="0"/>
              <a:t>Will they be able to carry out the duties of the position?</a:t>
            </a:r>
          </a:p>
        </p:txBody>
      </p:sp>
    </p:spTree>
    <p:extLst>
      <p:ext uri="{BB962C8B-B14F-4D97-AF65-F5344CB8AC3E}">
        <p14:creationId xmlns:p14="http://schemas.microsoft.com/office/powerpoint/2010/main" val="80150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73F2F-2C50-0CA0-EA20-5B247BBAA656}"/>
              </a:ext>
            </a:extLst>
          </p:cNvPr>
          <p:cNvSpPr>
            <a:spLocks noGrp="1"/>
          </p:cNvSpPr>
          <p:nvPr>
            <p:ph type="title"/>
          </p:nvPr>
        </p:nvSpPr>
        <p:spPr>
          <a:xfrm>
            <a:off x="721895" y="-336883"/>
            <a:ext cx="10631905" cy="2027572"/>
          </a:xfrm>
        </p:spPr>
        <p:txBody>
          <a:bodyPr/>
          <a:lstStyle/>
          <a:p>
            <a:pPr algn="ctr"/>
            <a:r>
              <a:rPr lang="en-US" b="1" dirty="0"/>
              <a:t> ALR</a:t>
            </a:r>
            <a:r>
              <a:rPr lang="en-US" dirty="0"/>
              <a:t> </a:t>
            </a:r>
            <a:r>
              <a:rPr lang="en-US" b="1" dirty="0"/>
              <a:t>Organization</a:t>
            </a:r>
          </a:p>
        </p:txBody>
      </p:sp>
      <p:sp>
        <p:nvSpPr>
          <p:cNvPr id="5" name="Content Placeholder 4">
            <a:extLst>
              <a:ext uri="{FF2B5EF4-FFF2-40B4-BE49-F238E27FC236}">
                <a16:creationId xmlns:a16="http://schemas.microsoft.com/office/drawing/2014/main" id="{C91B3435-97B8-DB9B-0505-12D758ADAAC8}"/>
              </a:ext>
            </a:extLst>
          </p:cNvPr>
          <p:cNvSpPr>
            <a:spLocks noGrp="1"/>
          </p:cNvSpPr>
          <p:nvPr>
            <p:ph idx="1"/>
          </p:nvPr>
        </p:nvSpPr>
        <p:spPr>
          <a:xfrm>
            <a:off x="1171075" y="1459831"/>
            <a:ext cx="10182726" cy="4717131"/>
          </a:xfrm>
        </p:spPr>
        <p:txBody>
          <a:bodyPr>
            <a:normAutofit fontScale="92500" lnSpcReduction="20000"/>
          </a:bodyPr>
          <a:lstStyle/>
          <a:p>
            <a:pPr marL="0" indent="0" algn="ctr">
              <a:buNone/>
            </a:pPr>
            <a:r>
              <a:rPr lang="en-US" b="1" dirty="0"/>
              <a:t>ARTICLE V</a:t>
            </a:r>
            <a:endParaRPr lang="en-US" dirty="0"/>
          </a:p>
          <a:p>
            <a:pPr marL="0" indent="0" algn="ctr">
              <a:buNone/>
            </a:pPr>
            <a:r>
              <a:rPr lang="en-US" b="1" dirty="0"/>
              <a:t>AMERICAN LEGION RIDER CHAPTER</a:t>
            </a:r>
            <a:endParaRPr lang="en-US" dirty="0"/>
          </a:p>
          <a:p>
            <a:r>
              <a:rPr lang="en-US" b="1" dirty="0"/>
              <a:t>Purpose</a:t>
            </a:r>
          </a:p>
          <a:p>
            <a:pPr lvl="0"/>
            <a:r>
              <a:rPr lang="en-US" dirty="0"/>
              <a:t>To use our Association to ·promote and support the programs of The American Legion.       </a:t>
            </a:r>
          </a:p>
          <a:p>
            <a:pPr lvl="0"/>
            <a:r>
              <a:rPr lang="en-US" dirty="0"/>
              <a:t>To organize and participate in charity events helping our Veterans, their families, and the Local Community.</a:t>
            </a:r>
          </a:p>
          <a:p>
            <a:pPr lvl="0"/>
            <a:r>
              <a:rPr lang="en-US" dirty="0"/>
              <a:t>To participate in parades and other ceremonies which are in keeping with the Aims and Purposes of The American Legion.</a:t>
            </a:r>
          </a:p>
          <a:p>
            <a:pPr lvl="0"/>
            <a:r>
              <a:rPr lang="en-US" dirty="0"/>
              <a:t>To promote motorcycle safety programs and to provide a social atmosphere for American Legion Family members who share the same interest.</a:t>
            </a:r>
          </a:p>
          <a:p>
            <a:r>
              <a:rPr lang="en-US" dirty="0"/>
              <a:t> </a:t>
            </a:r>
          </a:p>
          <a:p>
            <a:endParaRPr lang="en-US" dirty="0"/>
          </a:p>
        </p:txBody>
      </p:sp>
    </p:spTree>
    <p:extLst>
      <p:ext uri="{BB962C8B-B14F-4D97-AF65-F5344CB8AC3E}">
        <p14:creationId xmlns:p14="http://schemas.microsoft.com/office/powerpoint/2010/main" val="159592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DEDD01B8-816B-49B7-8C81-03AB51D87C54}">
  <ds:schemaRefs>
    <ds:schemaRef ds:uri="http://www.w3.org/XML/1998/namespace"/>
    <ds:schemaRef ds:uri="http://schemas.microsoft.com/office/infopath/2007/PartnerControls"/>
    <ds:schemaRef ds:uri="http://purl.org/dc/terms/"/>
    <ds:schemaRef ds:uri="http://purl.org/dc/elements/1.1/"/>
    <ds:schemaRef ds:uri="http://schemas.microsoft.com/office/2006/documentManagement/types"/>
    <ds:schemaRef ds:uri="40262f94-9f35-4ac3-9a90-690165a166b7"/>
    <ds:schemaRef ds:uri="http://purl.org/dc/dcmitype/"/>
    <ds:schemaRef ds:uri="http://schemas.microsoft.com/office/2006/metadata/properties"/>
    <ds:schemaRef ds:uri="http://schemas.openxmlformats.org/package/2006/metadata/core-properties"/>
    <ds:schemaRef ds:uri="a4f35948-e619-41b3-aa29-22878b09cfd2"/>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8018</TotalTime>
  <Words>2901</Words>
  <Application>Microsoft Office PowerPoint</Application>
  <PresentationFormat>Widescreen</PresentationFormat>
  <Paragraphs>237</Paragraphs>
  <Slides>24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Calibri</vt:lpstr>
      <vt:lpstr>Cambria</vt:lpstr>
      <vt:lpstr>Wingdings</vt:lpstr>
      <vt:lpstr>Cloud skipper design template</vt:lpstr>
      <vt:lpstr>                    Retreat, July 13, 2025   Jim Wineland, ALR Chair                                             </vt:lpstr>
      <vt:lpstr>Standard Operating Procedures (Effective &amp; Adopted by the DEC on 11-24-2024)</vt:lpstr>
      <vt:lpstr>American Legion Riders Advisory Committee</vt:lpstr>
      <vt:lpstr>SELECTION PROCESS (That includes YOU)</vt:lpstr>
      <vt:lpstr>Area Chair Duties</vt:lpstr>
      <vt:lpstr>District Chair Duties </vt:lpstr>
      <vt:lpstr>COMMITTEE MEETINGS</vt:lpstr>
      <vt:lpstr>When Choosing the Chairs, Consider the Following:</vt:lpstr>
      <vt:lpstr> ALR Organization</vt:lpstr>
      <vt:lpstr>ALR Organization</vt:lpstr>
      <vt:lpstr>ALR Organization (*Modified by DEC on 6-12-2025)</vt:lpstr>
      <vt:lpstr>Supporters</vt:lpstr>
      <vt:lpstr>   Future Riders</vt:lpstr>
      <vt:lpstr>Standing Rules</vt:lpstr>
      <vt:lpstr>Standing Rules, Continued</vt:lpstr>
      <vt:lpstr>To Obtain a Copy of the ALR Standing Operating Procedures  &amp; Standing Rules, please visit:   https://www.floridalegion.org/programs-services/legion-riders/resourcesforms/  </vt:lpstr>
      <vt:lpstr>Conflict Resolution</vt:lpstr>
      <vt:lpstr>    American Legion Riders Frequently Asked Questions </vt:lpstr>
      <vt:lpstr>    American Legion Riders Frequently Asked Questions </vt:lpstr>
      <vt:lpstr>AMERICAN LEGION RIDERS  TOTAL MONIES RAISED 2024-2025</vt:lpstr>
      <vt:lpstr>A CALL TO SUPPORT THE ALR EVENTS</vt:lpstr>
      <vt:lpstr>2025 -2026 SCHEDULE OF EVENTS</vt:lpstr>
      <vt:lpstr>PowerPoint Presentation</vt:lpstr>
      <vt:lpstr>   GOD BLESS THE UNITED STATES OF AMERICA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Legion Riders      ALR General Meeting Protocol</dc:title>
  <dc:creator>Teresa Wineland</dc:creator>
  <cp:lastModifiedBy>James Wineland</cp:lastModifiedBy>
  <cp:revision>202</cp:revision>
  <cp:lastPrinted>2024-06-27T13:21:13Z</cp:lastPrinted>
  <dcterms:created xsi:type="dcterms:W3CDTF">2017-01-19T02:01:10Z</dcterms:created>
  <dcterms:modified xsi:type="dcterms:W3CDTF">2025-07-11T19:21:53Z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FATIntVersion">
    <vt:i4>15</vt:i4>
  </property>
  <property fmtid="{D5CDD505-2E9C-101B-9397-08002B2CF9AE}" pid="13" name="FILEGUID">
    <vt:lpwstr>5961593f-b4ad-4ec9-bfff-3dc315a1f74c</vt:lpwstr>
  </property>
  <property fmtid="{D5CDD505-2E9C-101B-9397-08002B2CF9AE}" pid="14" name="MODFILEGUID">
    <vt:lpwstr>c4be06ee-98b6-402b-818b-5cb7ae9feaff</vt:lpwstr>
  </property>
  <property fmtid="{D5CDD505-2E9C-101B-9397-08002B2CF9AE}" pid="15" name="FILEOWNER">
    <vt:lpwstr>Teresa Wineland</vt:lpwstr>
  </property>
  <property fmtid="{D5CDD505-2E9C-101B-9397-08002B2CF9AE}" pid="16" name="MODFILEOWNER">
    <vt:lpwstr>E50507</vt:lpwstr>
  </property>
  <property fmtid="{D5CDD505-2E9C-101B-9397-08002B2CF9AE}" pid="17" name="IPPCLASS">
    <vt:i4>1</vt:i4>
  </property>
  <property fmtid="{D5CDD505-2E9C-101B-9397-08002B2CF9AE}" pid="18" name="MODIPPCLASS">
    <vt:i4>1</vt:i4>
  </property>
  <property fmtid="{D5CDD505-2E9C-101B-9397-08002B2CF9AE}" pid="19" name="MACHINEID">
    <vt:lpwstr>TPSL302339</vt:lpwstr>
  </property>
  <property fmtid="{D5CDD505-2E9C-101B-9397-08002B2CF9AE}" pid="20" name="MODMACHINEID">
    <vt:lpwstr>TPSL-PC0H7BZ1</vt:lpwstr>
  </property>
  <property fmtid="{D5CDD505-2E9C-101B-9397-08002B2CF9AE}" pid="21" name="CURRENTCLASS">
    <vt:lpwstr>Classified - No Category</vt:lpwstr>
  </property>
  <property fmtid="{D5CDD505-2E9C-101B-9397-08002B2CF9AE}" pid="22" name="MSIP_Label_618cf4b8-afc8-4a2b-882d-e7a9617ab28d_Enabled">
    <vt:lpwstr>true</vt:lpwstr>
  </property>
  <property fmtid="{D5CDD505-2E9C-101B-9397-08002B2CF9AE}" pid="23" name="MSIP_Label_618cf4b8-afc8-4a2b-882d-e7a9617ab28d_SetDate">
    <vt:lpwstr>2022-06-18T19:31:22Z</vt:lpwstr>
  </property>
  <property fmtid="{D5CDD505-2E9C-101B-9397-08002B2CF9AE}" pid="24" name="MSIP_Label_618cf4b8-afc8-4a2b-882d-e7a9617ab28d_Method">
    <vt:lpwstr>Standard</vt:lpwstr>
  </property>
  <property fmtid="{D5CDD505-2E9C-101B-9397-08002B2CF9AE}" pid="25" name="MSIP_Label_618cf4b8-afc8-4a2b-882d-e7a9617ab28d_Name">
    <vt:lpwstr>618cf4b8-afc8-4a2b-882d-e7a9617ab28d</vt:lpwstr>
  </property>
  <property fmtid="{D5CDD505-2E9C-101B-9397-08002B2CF9AE}" pid="26" name="MSIP_Label_618cf4b8-afc8-4a2b-882d-e7a9617ab28d_SiteId">
    <vt:lpwstr>690a1cb7-2120-4eec-a75d-2354e32bbf6f</vt:lpwstr>
  </property>
  <property fmtid="{D5CDD505-2E9C-101B-9397-08002B2CF9AE}" pid="27" name="MSIP_Label_618cf4b8-afc8-4a2b-882d-e7a9617ab28d_ActionId">
    <vt:lpwstr>8268dd14-480a-47cc-b532-cfbd47b937a2</vt:lpwstr>
  </property>
  <property fmtid="{D5CDD505-2E9C-101B-9397-08002B2CF9AE}" pid="28" name="MSIP_Label_618cf4b8-afc8-4a2b-882d-e7a9617ab28d_ContentBits">
    <vt:lpwstr>2</vt:lpwstr>
  </property>
</Properties>
</file>