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32"/>
  </p:notesMasterIdLst>
  <p:handoutMasterIdLst>
    <p:handoutMasterId r:id="rId33"/>
  </p:handoutMasterIdLst>
  <p:sldIdLst>
    <p:sldId id="296" r:id="rId5"/>
    <p:sldId id="266" r:id="rId6"/>
    <p:sldId id="270" r:id="rId7"/>
    <p:sldId id="288" r:id="rId8"/>
    <p:sldId id="289" r:id="rId9"/>
    <p:sldId id="291" r:id="rId10"/>
    <p:sldId id="294" r:id="rId11"/>
    <p:sldId id="297" r:id="rId12"/>
    <p:sldId id="298" r:id="rId13"/>
    <p:sldId id="299" r:id="rId14"/>
    <p:sldId id="314" r:id="rId15"/>
    <p:sldId id="315" r:id="rId16"/>
    <p:sldId id="302" r:id="rId17"/>
    <p:sldId id="303" r:id="rId18"/>
    <p:sldId id="304" r:id="rId19"/>
    <p:sldId id="305" r:id="rId20"/>
    <p:sldId id="306" r:id="rId21"/>
    <p:sldId id="307" r:id="rId22"/>
    <p:sldId id="308" r:id="rId23"/>
    <p:sldId id="309" r:id="rId24"/>
    <p:sldId id="310" r:id="rId25"/>
    <p:sldId id="311" r:id="rId26"/>
    <p:sldId id="312" r:id="rId27"/>
    <p:sldId id="316" r:id="rId28"/>
    <p:sldId id="317" r:id="rId29"/>
    <p:sldId id="318" r:id="rId30"/>
    <p:sldId id="3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062034-FC30-4042-B1D2-EFDDA898576D}" v="6" dt="2024-01-19T21:48:05.733"/>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9" autoAdjust="0"/>
    <p:restoredTop sz="94660" autoAdjust="0"/>
  </p:normalViewPr>
  <p:slideViewPr>
    <p:cSldViewPr snapToGrid="0" showGuides="1">
      <p:cViewPr varScale="1">
        <p:scale>
          <a:sx n="74" d="100"/>
          <a:sy n="74" d="100"/>
        </p:scale>
        <p:origin x="376" y="56"/>
      </p:cViewPr>
      <p:guideLst>
        <p:guide orient="horz" pos="2160"/>
        <p:guide pos="3840"/>
      </p:guideLst>
    </p:cSldViewPr>
  </p:slideViewPr>
  <p:outlineViewPr>
    <p:cViewPr>
      <p:scale>
        <a:sx n="33" d="100"/>
        <a:sy n="33" d="100"/>
      </p:scale>
      <p:origin x="48" y="23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6" d="100"/>
          <a:sy n="76" d="100"/>
        </p:scale>
        <p:origin x="24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verly Wooten" userId="bfe2ea633befc051" providerId="LiveId" clId="{F3062034-FC30-4042-B1D2-EFDDA898576D}"/>
    <pc:docChg chg="custSel addSld modSld">
      <pc:chgData name="Beverly Wooten" userId="bfe2ea633befc051" providerId="LiveId" clId="{F3062034-FC30-4042-B1D2-EFDDA898576D}" dt="2024-01-19T21:48:30.040" v="97" actId="20577"/>
      <pc:docMkLst>
        <pc:docMk/>
      </pc:docMkLst>
      <pc:sldChg chg="modSp mod">
        <pc:chgData name="Beverly Wooten" userId="bfe2ea633befc051" providerId="LiveId" clId="{F3062034-FC30-4042-B1D2-EFDDA898576D}" dt="2024-01-19T21:47:14.707" v="90" actId="20577"/>
        <pc:sldMkLst>
          <pc:docMk/>
          <pc:sldMk cId="3870517387" sldId="296"/>
        </pc:sldMkLst>
        <pc:spChg chg="mod">
          <ac:chgData name="Beverly Wooten" userId="bfe2ea633befc051" providerId="LiveId" clId="{F3062034-FC30-4042-B1D2-EFDDA898576D}" dt="2024-01-19T21:47:14.707" v="90" actId="20577"/>
          <ac:spMkLst>
            <pc:docMk/>
            <pc:sldMk cId="3870517387" sldId="296"/>
            <ac:spMk id="3" creationId="{00000000-0000-0000-0000-000000000000}"/>
          </ac:spMkLst>
        </pc:spChg>
      </pc:sldChg>
      <pc:sldChg chg="modSp mod">
        <pc:chgData name="Beverly Wooten" userId="bfe2ea633befc051" providerId="LiveId" clId="{F3062034-FC30-4042-B1D2-EFDDA898576D}" dt="2024-01-19T21:46:24.203" v="22" actId="14100"/>
        <pc:sldMkLst>
          <pc:docMk/>
          <pc:sldMk cId="991055614" sldId="313"/>
        </pc:sldMkLst>
        <pc:spChg chg="mod">
          <ac:chgData name="Beverly Wooten" userId="bfe2ea633befc051" providerId="LiveId" clId="{F3062034-FC30-4042-B1D2-EFDDA898576D}" dt="2024-01-19T21:46:24.203" v="22" actId="14100"/>
          <ac:spMkLst>
            <pc:docMk/>
            <pc:sldMk cId="991055614" sldId="313"/>
            <ac:spMk id="2" creationId="{677B41F2-02B9-44E4-8B5F-DDDACBC5D0D8}"/>
          </ac:spMkLst>
        </pc:spChg>
        <pc:picChg chg="mod">
          <ac:chgData name="Beverly Wooten" userId="bfe2ea633befc051" providerId="LiveId" clId="{F3062034-FC30-4042-B1D2-EFDDA898576D}" dt="2024-01-19T21:46:18.771" v="21" actId="1076"/>
          <ac:picMkLst>
            <pc:docMk/>
            <pc:sldMk cId="991055614" sldId="313"/>
            <ac:picMk id="4" creationId="{6A2C3885-2C3E-4C46-ADE7-0E950E5E6A75}"/>
          </ac:picMkLst>
        </pc:picChg>
      </pc:sldChg>
      <pc:sldChg chg="addSp modSp mod">
        <pc:chgData name="Beverly Wooten" userId="bfe2ea633befc051" providerId="LiveId" clId="{F3062034-FC30-4042-B1D2-EFDDA898576D}" dt="2024-01-19T21:47:55.982" v="93"/>
        <pc:sldMkLst>
          <pc:docMk/>
          <pc:sldMk cId="3207822945" sldId="316"/>
        </pc:sldMkLst>
        <pc:spChg chg="mod">
          <ac:chgData name="Beverly Wooten" userId="bfe2ea633befc051" providerId="LiveId" clId="{F3062034-FC30-4042-B1D2-EFDDA898576D}" dt="2024-01-19T21:44:12.325" v="0" actId="14100"/>
          <ac:spMkLst>
            <pc:docMk/>
            <pc:sldMk cId="3207822945" sldId="316"/>
            <ac:spMk id="2" creationId="{20CDC02D-3294-4AAD-B13D-307022C15D14}"/>
          </ac:spMkLst>
        </pc:spChg>
        <pc:spChg chg="mod">
          <ac:chgData name="Beverly Wooten" userId="bfe2ea633befc051" providerId="LiveId" clId="{F3062034-FC30-4042-B1D2-EFDDA898576D}" dt="2024-01-19T21:44:44.261" v="4" actId="14100"/>
          <ac:spMkLst>
            <pc:docMk/>
            <pc:sldMk cId="3207822945" sldId="316"/>
            <ac:spMk id="3" creationId="{03537E91-D693-41B0-A44D-CC38DBD152A7}"/>
          </ac:spMkLst>
        </pc:spChg>
        <pc:picChg chg="add mod">
          <ac:chgData name="Beverly Wooten" userId="bfe2ea633befc051" providerId="LiveId" clId="{F3062034-FC30-4042-B1D2-EFDDA898576D}" dt="2024-01-19T21:47:42.248" v="91"/>
          <ac:picMkLst>
            <pc:docMk/>
            <pc:sldMk cId="3207822945" sldId="316"/>
            <ac:picMk id="4" creationId="{3173BE7E-65B4-7FAE-6A3E-8EA8AF3FAAB8}"/>
          </ac:picMkLst>
        </pc:picChg>
        <pc:picChg chg="add mod">
          <ac:chgData name="Beverly Wooten" userId="bfe2ea633befc051" providerId="LiveId" clId="{F3062034-FC30-4042-B1D2-EFDDA898576D}" dt="2024-01-19T21:47:55.982" v="93"/>
          <ac:picMkLst>
            <pc:docMk/>
            <pc:sldMk cId="3207822945" sldId="316"/>
            <ac:picMk id="5" creationId="{C106B236-15EA-3FA8-3549-F0A559EF189F}"/>
          </ac:picMkLst>
        </pc:picChg>
      </pc:sldChg>
      <pc:sldChg chg="addSp modSp mod">
        <pc:chgData name="Beverly Wooten" userId="bfe2ea633befc051" providerId="LiveId" clId="{F3062034-FC30-4042-B1D2-EFDDA898576D}" dt="2024-01-19T21:48:30.040" v="97" actId="20577"/>
        <pc:sldMkLst>
          <pc:docMk/>
          <pc:sldMk cId="603437349" sldId="317"/>
        </pc:sldMkLst>
        <pc:spChg chg="mod">
          <ac:chgData name="Beverly Wooten" userId="bfe2ea633befc051" providerId="LiveId" clId="{F3062034-FC30-4042-B1D2-EFDDA898576D}" dt="2024-01-19T21:48:23.395" v="96" actId="255"/>
          <ac:spMkLst>
            <pc:docMk/>
            <pc:sldMk cId="603437349" sldId="317"/>
            <ac:spMk id="2" creationId="{20CDC02D-3294-4AAD-B13D-307022C15D14}"/>
          </ac:spMkLst>
        </pc:spChg>
        <pc:spChg chg="mod">
          <ac:chgData name="Beverly Wooten" userId="bfe2ea633befc051" providerId="LiveId" clId="{F3062034-FC30-4042-B1D2-EFDDA898576D}" dt="2024-01-19T21:48:30.040" v="97" actId="20577"/>
          <ac:spMkLst>
            <pc:docMk/>
            <pc:sldMk cId="603437349" sldId="317"/>
            <ac:spMk id="3" creationId="{03537E91-D693-41B0-A44D-CC38DBD152A7}"/>
          </ac:spMkLst>
        </pc:spChg>
        <pc:picChg chg="add mod">
          <ac:chgData name="Beverly Wooten" userId="bfe2ea633befc051" providerId="LiveId" clId="{F3062034-FC30-4042-B1D2-EFDDA898576D}" dt="2024-01-19T21:47:46.576" v="92"/>
          <ac:picMkLst>
            <pc:docMk/>
            <pc:sldMk cId="603437349" sldId="317"/>
            <ac:picMk id="4" creationId="{E26D94C1-E517-AD94-20FC-4DD5D38F0543}"/>
          </ac:picMkLst>
        </pc:picChg>
        <pc:picChg chg="add mod">
          <ac:chgData name="Beverly Wooten" userId="bfe2ea633befc051" providerId="LiveId" clId="{F3062034-FC30-4042-B1D2-EFDDA898576D}" dt="2024-01-19T21:48:08.162" v="95" actId="1076"/>
          <ac:picMkLst>
            <pc:docMk/>
            <pc:sldMk cId="603437349" sldId="317"/>
            <ac:picMk id="5" creationId="{F1828F4C-E7AF-5220-0385-EA73F90F1697}"/>
          </ac:picMkLst>
        </pc:picChg>
      </pc:sldChg>
      <pc:sldChg chg="addSp delSp modSp new mod">
        <pc:chgData name="Beverly Wooten" userId="bfe2ea633befc051" providerId="LiveId" clId="{F3062034-FC30-4042-B1D2-EFDDA898576D}" dt="2024-01-19T21:46:06.119" v="20" actId="1076"/>
        <pc:sldMkLst>
          <pc:docMk/>
          <pc:sldMk cId="1490525041" sldId="318"/>
        </pc:sldMkLst>
        <pc:spChg chg="del">
          <ac:chgData name="Beverly Wooten" userId="bfe2ea633befc051" providerId="LiveId" clId="{F3062034-FC30-4042-B1D2-EFDDA898576D}" dt="2024-01-19T21:45:55.832" v="17" actId="478"/>
          <ac:spMkLst>
            <pc:docMk/>
            <pc:sldMk cId="1490525041" sldId="318"/>
            <ac:spMk id="2" creationId="{C16CB483-0F35-2FE4-DF20-6BE31F55986D}"/>
          </ac:spMkLst>
        </pc:spChg>
        <pc:spChg chg="del">
          <ac:chgData name="Beverly Wooten" userId="bfe2ea633befc051" providerId="LiveId" clId="{F3062034-FC30-4042-B1D2-EFDDA898576D}" dt="2024-01-19T21:45:53.575" v="16" actId="478"/>
          <ac:spMkLst>
            <pc:docMk/>
            <pc:sldMk cId="1490525041" sldId="318"/>
            <ac:spMk id="3" creationId="{62D2610D-E1A3-9254-3B23-610A2CBE9070}"/>
          </ac:spMkLst>
        </pc:spChg>
        <pc:picChg chg="add mod">
          <ac:chgData name="Beverly Wooten" userId="bfe2ea633befc051" providerId="LiveId" clId="{F3062034-FC30-4042-B1D2-EFDDA898576D}" dt="2024-01-19T21:46:06.119" v="20" actId="1076"/>
          <ac:picMkLst>
            <pc:docMk/>
            <pc:sldMk cId="1490525041" sldId="318"/>
            <ac:picMk id="4" creationId="{87500922-FDE9-A4A5-4C09-BA409A9C896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58A34-83F4-4B2E-BC5A-DE51EE8822F9}" type="datetimeFigureOut">
              <a:rPr lang="en-US" smtClean="0"/>
              <a:pPr/>
              <a:t>1/19/2024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8FE58C-C1A6-4C4C-90C2-B7F5B0504B2D}" type="slidenum">
              <a:rPr lang="en-US" smtClean="0"/>
              <a:pPr/>
              <a:t>‹#›</a:t>
            </a:fld>
            <a:endParaRPr lang="en-US" dirty="0"/>
          </a:p>
        </p:txBody>
      </p:sp>
    </p:spTree>
    <p:extLst>
      <p:ext uri="{BB962C8B-B14F-4D97-AF65-F5344CB8AC3E}">
        <p14:creationId xmlns:p14="http://schemas.microsoft.com/office/powerpoint/2010/main" val="4034605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E1917-0BAF-4687-978A-82FFF05559C3}" type="datetimeFigureOut">
              <a:rPr lang="en-US" smtClean="0"/>
              <a:pPr/>
              <a:t>1/19/2024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0E1E9A-E921-4174-A0FC-51868D7AC568}" type="slidenum">
              <a:rPr lang="en-US" smtClean="0"/>
              <a:pPr/>
              <a:t>‹#›</a:t>
            </a:fld>
            <a:endParaRPr lang="en-US" dirty="0"/>
          </a:p>
        </p:txBody>
      </p:sp>
    </p:spTree>
    <p:extLst>
      <p:ext uri="{BB962C8B-B14F-4D97-AF65-F5344CB8AC3E}">
        <p14:creationId xmlns:p14="http://schemas.microsoft.com/office/powerpoint/2010/main" val="373786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041400"/>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64670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562100" y="1825625"/>
            <a:ext cx="97917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82188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62100" y="365125"/>
            <a:ext cx="70104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388830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413888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19879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1658" y="1709738"/>
            <a:ext cx="10105791" cy="286226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241658" y="4589463"/>
            <a:ext cx="1010579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406768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69700"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5325" y="1825625"/>
            <a:ext cx="475488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1063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100" y="274638"/>
            <a:ext cx="9023350" cy="1143000"/>
          </a:xfrm>
        </p:spPr>
        <p:txBody>
          <a:bodyPr/>
          <a:lstStyle/>
          <a:p>
            <a:r>
              <a:rPr lang="en-US"/>
              <a:t>Click to edit Master title style</a:t>
            </a:r>
          </a:p>
        </p:txBody>
      </p:sp>
      <p:sp>
        <p:nvSpPr>
          <p:cNvPr id="3" name="Text Placeholder 2"/>
          <p:cNvSpPr>
            <a:spLocks noGrp="1"/>
          </p:cNvSpPr>
          <p:nvPr>
            <p:ph type="body" idx="1"/>
          </p:nvPr>
        </p:nvSpPr>
        <p:spPr>
          <a:xfrm>
            <a:off x="156210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6210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98920" y="1489075"/>
            <a:ext cx="4754880" cy="641350"/>
          </a:xfrm>
          <a:noFill/>
          <a:ln>
            <a:noFill/>
          </a:ln>
        </p:spPr>
        <p:txBody>
          <a:bodyPr anchor="b"/>
          <a:lstStyle>
            <a:lvl1pPr marL="0" indent="0">
              <a:buNone/>
              <a:defRPr sz="2400" b="0">
                <a:solidFill>
                  <a:schemeClr val="accent3">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8920" y="2193925"/>
            <a:ext cx="4754880" cy="3978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3166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51058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321514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678905" y="987425"/>
            <a:ext cx="567648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21987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Title 1"/>
          <p:cNvSpPr>
            <a:spLocks noGrp="1"/>
          </p:cNvSpPr>
          <p:nvPr>
            <p:ph type="title"/>
          </p:nvPr>
        </p:nvSpPr>
        <p:spPr>
          <a:xfrm>
            <a:off x="1562100" y="457200"/>
            <a:ext cx="3932237" cy="1600200"/>
          </a:xfrm>
        </p:spPr>
        <p:txBody>
          <a:bodyPr anchor="b"/>
          <a:lstStyle>
            <a:lvl1pPr>
              <a:defRPr sz="32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678904" y="987425"/>
            <a:ext cx="567842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ext Placeholder 3"/>
          <p:cNvSpPr>
            <a:spLocks noGrp="1"/>
          </p:cNvSpPr>
          <p:nvPr>
            <p:ph type="body" sz="half" idx="2"/>
          </p:nvPr>
        </p:nvSpPr>
        <p:spPr>
          <a:xfrm>
            <a:off x="1562100"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AB7D7-3608-4730-B2E2-670834DF882C}" type="datetimeFigureOut">
              <a:rPr lang="en-US" smtClean="0"/>
              <a:pPr/>
              <a:t>1/19/2024</a:t>
            </a:fld>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71B7BAC7-FE87-40F6-AA24-4F4685D1B022}" type="slidenum">
              <a:rPr lang="en-US" smtClean="0"/>
              <a:pPr/>
              <a:t>‹#›</a:t>
            </a:fld>
            <a:endParaRPr lang="en-US" dirty="0"/>
          </a:p>
        </p:txBody>
      </p:sp>
    </p:spTree>
    <p:extLst>
      <p:ext uri="{BB962C8B-B14F-4D97-AF65-F5344CB8AC3E}">
        <p14:creationId xmlns:p14="http://schemas.microsoft.com/office/powerpoint/2010/main" val="16193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24100" y="365125"/>
            <a:ext cx="9029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62100" y="1825625"/>
            <a:ext cx="9791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62100" y="6356350"/>
            <a:ext cx="2552700"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84EAB7D7-3608-4730-B2E2-670834DF882C}" type="datetimeFigureOut">
              <a:rPr lang="en-US" smtClean="0"/>
              <a:pPr/>
              <a:t>1/19/2024</a:t>
            </a:fld>
            <a:endParaRPr lang="en-US" dirty="0"/>
          </a:p>
        </p:txBody>
      </p:sp>
      <p:sp>
        <p:nvSpPr>
          <p:cNvPr id="5" name="Footer Placeholder 4"/>
          <p:cNvSpPr>
            <a:spLocks noGrp="1"/>
          </p:cNvSpPr>
          <p:nvPr>
            <p:ph type="ftr" sz="quarter" idx="3"/>
          </p:nvPr>
        </p:nvSpPr>
        <p:spPr>
          <a:xfrm>
            <a:off x="4648200" y="6356350"/>
            <a:ext cx="2895600"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dirty="0"/>
              <a:t>Add a footer</a:t>
            </a:r>
          </a:p>
        </p:txBody>
      </p:sp>
      <p:sp>
        <p:nvSpPr>
          <p:cNvPr id="6" name="Slide Number Placeholder 5"/>
          <p:cNvSpPr>
            <a:spLocks noGrp="1"/>
          </p:cNvSpPr>
          <p:nvPr>
            <p:ph type="sldNum" sz="quarter" idx="4"/>
          </p:nvPr>
        </p:nvSpPr>
        <p:spPr>
          <a:xfrm>
            <a:off x="8077200" y="6356350"/>
            <a:ext cx="3276600"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B7BAC7-FE87-40F6-AA24-4F4685D1B022}" type="slidenum">
              <a:rPr lang="en-US" smtClean="0"/>
              <a:pPr/>
              <a:t>‹#›</a:t>
            </a:fld>
            <a:endParaRPr lang="en-US" dirty="0"/>
          </a:p>
        </p:txBody>
      </p:sp>
      <p:sp>
        <p:nvSpPr>
          <p:cNvPr id="7" name="MSIPCMContentMarking" descr="{&quot;HashCode&quot;:427817493,&quot;Placement&quot;:&quot;Footer&quot;,&quot;Top&quot;:522.0343,&quot;Left&quot;:431.8811,&quot;SlideWidth&quot;:960,&quot;SlideHeight&quot;:540}">
            <a:extLst>
              <a:ext uri="{FF2B5EF4-FFF2-40B4-BE49-F238E27FC236}">
                <a16:creationId xmlns:a16="http://schemas.microsoft.com/office/drawing/2014/main" id="{CD5CFAC8-1AB6-45BA-87B8-FEEB1C44193B}"/>
              </a:ext>
            </a:extLst>
          </p:cNvPr>
          <p:cNvSpPr txBox="1"/>
          <p:nvPr userDrawn="1"/>
        </p:nvSpPr>
        <p:spPr>
          <a:xfrm>
            <a:off x="5484890" y="6629836"/>
            <a:ext cx="1222219" cy="228163"/>
          </a:xfrm>
          <a:prstGeom prst="rect">
            <a:avLst/>
          </a:prstGeom>
          <a:noFill/>
          <a:ln>
            <a:noFill/>
          </a:ln>
          <a:extLst>
            <a:ext uri="{91240B29-F687-4F45-9708-019B960494DF}">
              <a14:hiddenLine xmlns:a14="http://schemas.microsoft.com/office/drawing/2010/main">
                <a:solidFill>
                  <a:schemeClr val="bg2"/>
                </a:solidFill>
              </a14:hiddenLine>
            </a:ext>
          </a:extLst>
        </p:spPr>
        <p:txBody>
          <a:bodyPr vert="horz" wrap="square" lIns="0" tIns="0" rIns="0" bIns="0" rtlCol="0" anchor="ctr" anchorCtr="1">
            <a:spAutoFit/>
          </a:bodyPr>
          <a:lstStyle/>
          <a:p>
            <a:pPr algn="ctr">
              <a:spcBef>
                <a:spcPts val="0"/>
              </a:spcBef>
              <a:spcAft>
                <a:spcPts val="0"/>
              </a:spcAft>
            </a:pPr>
            <a:r>
              <a:rPr lang="en-US" sz="800">
                <a:solidFill>
                  <a:srgbClr val="000000"/>
                </a:solidFill>
                <a:latin typeface="Calibri" panose="020F0502020204030204" pitchFamily="34" charset="0"/>
              </a:rPr>
              <a:t>Classified - Confidential</a:t>
            </a:r>
            <a:endParaRPr lang="en-US" sz="8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2193672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8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pos="1464" userDrawn="1">
          <p15:clr>
            <a:srgbClr val="F26B43"/>
          </p15:clr>
        </p15:guide>
        <p15:guide id="3" pos="7152" userDrawn="1">
          <p15:clr>
            <a:srgbClr val="F26B43"/>
          </p15:clr>
        </p15:guide>
        <p15:guide id="4" pos="984" userDrawn="1">
          <p15:clr>
            <a:srgbClr val="F26B43"/>
          </p15:clr>
        </p15:guide>
        <p15:guide id="5"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va.gov/10-10ez.htm"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vetrecs.archives.gov/"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2100" y="1314450"/>
            <a:ext cx="9791700" cy="310198"/>
          </a:xfrm>
        </p:spPr>
        <p:txBody>
          <a:bodyPr>
            <a:normAutofit fontScale="90000"/>
          </a:bodyPr>
          <a:lstStyle/>
          <a:p>
            <a:pPr algn="ctr"/>
            <a:br>
              <a:rPr lang="en-US" dirty="0"/>
            </a:br>
            <a:br>
              <a:rPr lang="en-US" dirty="0"/>
            </a:br>
            <a:br>
              <a:rPr lang="en-US" sz="4900" dirty="0"/>
            </a:br>
            <a:r>
              <a:rPr lang="en-US" sz="8000" b="1" dirty="0"/>
              <a:t>AMERICAN LEGION RIDERS</a:t>
            </a:r>
            <a:br>
              <a:rPr lang="en-US" sz="4900" dirty="0"/>
            </a:br>
            <a:br>
              <a:rPr lang="en-US" dirty="0"/>
            </a:br>
            <a:br>
              <a:rPr lang="en-US" dirty="0"/>
            </a:br>
            <a:br>
              <a:rPr lang="en-US" dirty="0"/>
            </a:br>
            <a:endParaRPr lang="en-US" dirty="0"/>
          </a:p>
        </p:txBody>
      </p:sp>
      <p:sp>
        <p:nvSpPr>
          <p:cNvPr id="6" name="Content Placeholder 5">
            <a:extLst>
              <a:ext uri="{FF2B5EF4-FFF2-40B4-BE49-F238E27FC236}">
                <a16:creationId xmlns:a16="http://schemas.microsoft.com/office/drawing/2014/main" id="{0E1FBDB8-56EB-41CF-B32F-257600657EA3}"/>
              </a:ext>
            </a:extLst>
          </p:cNvPr>
          <p:cNvSpPr>
            <a:spLocks noGrp="1"/>
          </p:cNvSpPr>
          <p:nvPr>
            <p:ph idx="1"/>
          </p:nvPr>
        </p:nvSpPr>
        <p:spPr>
          <a:xfrm>
            <a:off x="904875" y="1730375"/>
            <a:ext cx="11287125" cy="4351338"/>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5700" b="1" dirty="0"/>
              <a:t>Veterans Affairs &amp; Rehabilitation Services</a:t>
            </a:r>
          </a:p>
          <a:p>
            <a:pPr marL="0" indent="0">
              <a:buNone/>
            </a:pPr>
            <a:endParaRPr lang="en-US" dirty="0"/>
          </a:p>
        </p:txBody>
      </p:sp>
      <p:pic>
        <p:nvPicPr>
          <p:cNvPr id="4" name="Picture 3"/>
          <p:cNvPicPr/>
          <p:nvPr/>
        </p:nvPicPr>
        <p:blipFill>
          <a:blip r:embed="rId2" cstate="print"/>
          <a:srcRect/>
          <a:stretch>
            <a:fillRect/>
          </a:stretch>
        </p:blipFill>
        <p:spPr bwMode="auto">
          <a:xfrm>
            <a:off x="9138920" y="545846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605406" y="5434648"/>
            <a:ext cx="1069975" cy="1138555"/>
          </a:xfrm>
          <a:prstGeom prst="rect">
            <a:avLst/>
          </a:prstGeom>
          <a:noFill/>
          <a:ln w="9525">
            <a:noFill/>
            <a:miter lim="800000"/>
            <a:headEnd/>
            <a:tailEnd/>
          </a:ln>
        </p:spPr>
      </p:pic>
      <p:sp>
        <p:nvSpPr>
          <p:cNvPr id="3" name="TextBox 2"/>
          <p:cNvSpPr txBox="1"/>
          <p:nvPr/>
        </p:nvSpPr>
        <p:spPr>
          <a:xfrm>
            <a:off x="221751" y="5233333"/>
            <a:ext cx="8150724" cy="1384995"/>
          </a:xfrm>
          <a:prstGeom prst="rect">
            <a:avLst/>
          </a:prstGeom>
          <a:noFill/>
          <a:ln>
            <a:solidFill>
              <a:schemeClr val="bg2"/>
            </a:solidFill>
          </a:ln>
        </p:spPr>
        <p:txBody>
          <a:bodyPr wrap="square" rtlCol="0" anchor="ctr" anchorCtr="1">
            <a:spAutoFit/>
          </a:bodyPr>
          <a:lstStyle/>
          <a:p>
            <a:r>
              <a:rPr lang="en-US" sz="2800" dirty="0"/>
              <a:t>Larry Roberts, Northern VA&amp;R Chair</a:t>
            </a:r>
          </a:p>
          <a:p>
            <a:r>
              <a:rPr lang="en-US" sz="2800" dirty="0"/>
              <a:t>                          VA Entitlement Chair</a:t>
            </a:r>
          </a:p>
          <a:p>
            <a:r>
              <a:rPr lang="en-US" sz="2800" dirty="0"/>
              <a:t>		   Project Vet Relief, Chair</a:t>
            </a:r>
          </a:p>
        </p:txBody>
      </p:sp>
    </p:spTree>
    <p:extLst>
      <p:ext uri="{BB962C8B-B14F-4D97-AF65-F5344CB8AC3E}">
        <p14:creationId xmlns:p14="http://schemas.microsoft.com/office/powerpoint/2010/main" val="387051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990600" y="752476"/>
            <a:ext cx="10363199" cy="5295899"/>
          </a:xfrm>
        </p:spPr>
        <p:txBody>
          <a:bodyPr>
            <a:normAutofit/>
          </a:bodyPr>
          <a:lstStyle/>
          <a:p>
            <a:pPr marL="0" indent="0">
              <a:buNone/>
            </a:pPr>
            <a:r>
              <a:rPr lang="en-US" sz="4000" b="1" i="1" dirty="0">
                <a:solidFill>
                  <a:schemeClr val="accent1">
                    <a:lumMod val="75000"/>
                  </a:schemeClr>
                </a:solidFill>
              </a:rPr>
              <a:t>                              </a:t>
            </a:r>
            <a:r>
              <a:rPr lang="en-US" sz="6000" b="1" i="1" u="sng" dirty="0">
                <a:solidFill>
                  <a:schemeClr val="accent1">
                    <a:lumMod val="75000"/>
                  </a:schemeClr>
                </a:solidFill>
              </a:rPr>
              <a:t>Tip #2</a:t>
            </a:r>
          </a:p>
          <a:p>
            <a:pPr marL="457200" lvl="1" indent="0">
              <a:buNone/>
            </a:pPr>
            <a:r>
              <a:rPr lang="en-US" sz="2900" b="1" dirty="0"/>
              <a:t>Google:</a:t>
            </a:r>
            <a:r>
              <a:rPr lang="en-US" sz="2900" dirty="0"/>
              <a:t> </a:t>
            </a:r>
          </a:p>
          <a:p>
            <a:pPr lvl="1"/>
            <a:r>
              <a:rPr lang="en-US" sz="2900" dirty="0"/>
              <a:t>38 CFR Book C, Schedule for Rating Disabilities.</a:t>
            </a:r>
          </a:p>
          <a:p>
            <a:pPr lvl="1"/>
            <a:r>
              <a:rPr lang="en-US" sz="2900" dirty="0"/>
              <a:t> For your particular issue(s) relevant to what you are claiming.                                                                                   </a:t>
            </a:r>
          </a:p>
          <a:p>
            <a:pPr lvl="1"/>
            <a:r>
              <a:rPr lang="en-US" sz="2900" b="1" dirty="0"/>
              <a:t>(Must be able to navigate a computer, have someone assist if needed)</a:t>
            </a:r>
          </a:p>
          <a:p>
            <a:pPr marL="0" indent="0">
              <a:buNone/>
            </a:pPr>
            <a:endParaRPr lang="en-US" sz="4000" b="1" i="1" u="sng" dirty="0">
              <a:solidFill>
                <a:schemeClr val="accent1">
                  <a:lumMod val="75000"/>
                </a:schemeClr>
              </a:solidFill>
            </a:endParaRPr>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3297948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373188" y="752476"/>
            <a:ext cx="9980611" cy="4552949"/>
          </a:xfrm>
        </p:spPr>
        <p:txBody>
          <a:bodyPr>
            <a:normAutofit/>
          </a:bodyPr>
          <a:lstStyle/>
          <a:p>
            <a:pPr marL="0" indent="0">
              <a:buNone/>
            </a:pPr>
            <a:r>
              <a:rPr lang="en-US" sz="4000" b="1" i="1" dirty="0">
                <a:solidFill>
                  <a:schemeClr val="accent1">
                    <a:lumMod val="75000"/>
                  </a:schemeClr>
                </a:solidFill>
              </a:rPr>
              <a:t>                              </a:t>
            </a:r>
            <a:r>
              <a:rPr lang="en-US" sz="6000" b="1" i="1" u="sng" dirty="0">
                <a:solidFill>
                  <a:schemeClr val="accent1">
                    <a:lumMod val="75000"/>
                  </a:schemeClr>
                </a:solidFill>
              </a:rPr>
              <a:t>Tip#3</a:t>
            </a:r>
          </a:p>
          <a:p>
            <a:endParaRPr lang="en-US" sz="4400" b="1" i="1" u="sng" dirty="0"/>
          </a:p>
          <a:p>
            <a:pPr marL="0" indent="0">
              <a:buNone/>
            </a:pPr>
            <a:r>
              <a:rPr lang="en-US" sz="3300" i="1" u="sng" dirty="0"/>
              <a:t>Get a letter from your doctor stating that your present condition is…</a:t>
            </a:r>
            <a:r>
              <a:rPr lang="en-US" sz="3300" dirty="0"/>
              <a:t> </a:t>
            </a:r>
          </a:p>
          <a:p>
            <a:pPr marL="0" indent="0">
              <a:buNone/>
            </a:pPr>
            <a:endParaRPr lang="en-US" sz="3300" dirty="0"/>
          </a:p>
          <a:p>
            <a:pPr marL="0" indent="0" algn="ctr">
              <a:buNone/>
            </a:pPr>
            <a:r>
              <a:rPr lang="en-US" sz="3300" dirty="0"/>
              <a:t>“</a:t>
            </a:r>
            <a:r>
              <a:rPr lang="en-US" sz="3300" b="1" u="sng" dirty="0">
                <a:effectLst>
                  <a:outerShdw blurRad="38100" dist="38100" dir="2700000" algn="tl">
                    <a:srgbClr val="000000">
                      <a:alpha val="43137"/>
                    </a:srgbClr>
                  </a:outerShdw>
                </a:effectLst>
              </a:rPr>
              <a:t>MORE LIKELY THAN NOT, DIRECTLY RELATED TO THE HEALTH ISSUE YOU HAD IN THE MILITARY</a:t>
            </a:r>
            <a:r>
              <a:rPr lang="en-US" sz="3300" u="sng" dirty="0">
                <a:effectLst>
                  <a:outerShdw blurRad="38100" dist="38100" dir="2700000" algn="tl">
                    <a:srgbClr val="000000">
                      <a:alpha val="43137"/>
                    </a:srgbClr>
                  </a:outerShdw>
                </a:effectLst>
              </a:rPr>
              <a:t>”. </a:t>
            </a:r>
          </a:p>
          <a:p>
            <a:pPr marL="0" indent="0">
              <a:buNone/>
            </a:pPr>
            <a:endParaRPr lang="en-US" sz="4000" b="1" i="1" u="sng" dirty="0">
              <a:solidFill>
                <a:schemeClr val="accent1">
                  <a:lumMod val="75000"/>
                </a:schemeClr>
              </a:solidFill>
            </a:endParaRPr>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416459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192696" y="752476"/>
            <a:ext cx="10161103" cy="4701295"/>
          </a:xfrm>
        </p:spPr>
        <p:txBody>
          <a:bodyPr>
            <a:normAutofit fontScale="55000" lnSpcReduction="20000"/>
          </a:bodyPr>
          <a:lstStyle/>
          <a:p>
            <a:pPr marL="0" indent="0">
              <a:buNone/>
            </a:pPr>
            <a:r>
              <a:rPr lang="en-US" sz="4000" b="1" i="1" dirty="0">
                <a:solidFill>
                  <a:schemeClr val="accent1">
                    <a:lumMod val="75000"/>
                  </a:schemeClr>
                </a:solidFill>
              </a:rPr>
              <a:t>                                                          </a:t>
            </a:r>
            <a:r>
              <a:rPr lang="en-US" sz="10900" b="1" i="1" u="sng" dirty="0">
                <a:solidFill>
                  <a:schemeClr val="accent1">
                    <a:lumMod val="75000"/>
                  </a:schemeClr>
                </a:solidFill>
              </a:rPr>
              <a:t>TIP#4</a:t>
            </a:r>
          </a:p>
          <a:p>
            <a:endParaRPr lang="en-US" sz="6000" dirty="0"/>
          </a:p>
          <a:p>
            <a:r>
              <a:rPr lang="en-US" sz="6000" dirty="0"/>
              <a:t>Get letters from your family and friends stating, “how it is to live around you with your present condition”.                                                                                                                  </a:t>
            </a:r>
          </a:p>
          <a:p>
            <a:r>
              <a:rPr lang="en-US" sz="6000" dirty="0"/>
              <a:t>At the end of the letter make sure this statement is written: </a:t>
            </a:r>
          </a:p>
          <a:p>
            <a:pPr marL="0" indent="0">
              <a:buNone/>
            </a:pPr>
            <a:r>
              <a:rPr lang="en-US" sz="6000" dirty="0"/>
              <a:t>        </a:t>
            </a:r>
          </a:p>
          <a:p>
            <a:pPr marL="0" indent="0">
              <a:buNone/>
            </a:pPr>
            <a:r>
              <a:rPr lang="en-US" sz="6000" dirty="0"/>
              <a:t>  </a:t>
            </a:r>
            <a:r>
              <a:rPr lang="en-US" sz="6000" i="1" dirty="0"/>
              <a:t>“</a:t>
            </a:r>
            <a:r>
              <a:rPr lang="en-US" sz="6000" b="1" i="1" dirty="0"/>
              <a:t>I HEREBY CERTIFY THAT THE INFORMATION I HAVE   GIVEN IS TRUE TO THE BEST OF MY KNOWLEDGE AND BELIEF</a:t>
            </a:r>
            <a:r>
              <a:rPr lang="en-US" sz="6000" i="1" dirty="0"/>
              <a:t>”.</a:t>
            </a:r>
          </a:p>
          <a:p>
            <a:pPr marL="0" indent="0">
              <a:buNone/>
            </a:pPr>
            <a:endParaRPr lang="en-US" sz="4000" b="1" i="1" u="sng" dirty="0">
              <a:solidFill>
                <a:schemeClr val="accent1">
                  <a:lumMod val="75000"/>
                </a:schemeClr>
              </a:solidFill>
            </a:endParaRPr>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661536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1123950" y="111760"/>
            <a:ext cx="10229849" cy="1086608"/>
          </a:xfrm>
        </p:spPr>
        <p:txBody>
          <a:bodyPr>
            <a:normAutofit fontScale="90000"/>
          </a:bodyPr>
          <a:lstStyle/>
          <a:p>
            <a:r>
              <a:rPr lang="en-US" sz="4000" b="1" dirty="0">
                <a:solidFill>
                  <a:schemeClr val="accent1">
                    <a:lumMod val="75000"/>
                  </a:schemeClr>
                </a:solidFill>
              </a:rPr>
              <a:t>Service-Connected Disability Compensation</a:t>
            </a:r>
          </a:p>
        </p:txBody>
      </p:sp>
      <p:sp>
        <p:nvSpPr>
          <p:cNvPr id="3" name="Content Placeholder 2"/>
          <p:cNvSpPr>
            <a:spLocks noGrp="1"/>
          </p:cNvSpPr>
          <p:nvPr>
            <p:ph idx="1"/>
          </p:nvPr>
        </p:nvSpPr>
        <p:spPr>
          <a:xfrm>
            <a:off x="1371600" y="1083366"/>
            <a:ext cx="9447213" cy="4222060"/>
          </a:xfrm>
        </p:spPr>
        <p:txBody>
          <a:bodyPr>
            <a:normAutofit fontScale="70000" lnSpcReduction="20000"/>
          </a:bodyPr>
          <a:lstStyle/>
          <a:p>
            <a:pPr marL="0" indent="0" algn="ctr">
              <a:buNone/>
            </a:pPr>
            <a:endParaRPr lang="en-US" sz="3600" b="1" dirty="0"/>
          </a:p>
          <a:p>
            <a:r>
              <a:rPr lang="en-US" sz="4000" dirty="0"/>
              <a:t>Disability Compensation is a monetary pay to veterans who are disabled by an injury, illness incurred or aggravated during active military service. </a:t>
            </a:r>
          </a:p>
          <a:p>
            <a:r>
              <a:rPr lang="en-US" sz="4000" dirty="0"/>
              <a:t>These disabilities are considered to be service – connected. </a:t>
            </a:r>
          </a:p>
          <a:p>
            <a:r>
              <a:rPr lang="en-US" sz="4000" dirty="0"/>
              <a:t>Disability compensation varies with degree of disability and the number of veteran’s dependents and is paid monthly. </a:t>
            </a:r>
          </a:p>
          <a:p>
            <a:r>
              <a:rPr lang="en-US" sz="4000" dirty="0"/>
              <a:t>Veterans with certain severe disabilities may be eligible for additional special monthly compensation. </a:t>
            </a:r>
          </a:p>
          <a:p>
            <a:r>
              <a:rPr lang="en-US" sz="4000" b="1" i="1" u="sng" dirty="0"/>
              <a:t>Service-Connected Disability Compensation is Tax Free</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36028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304800" y="111760"/>
            <a:ext cx="11658600" cy="497840"/>
          </a:xfrm>
        </p:spPr>
        <p:txBody>
          <a:bodyPr>
            <a:normAutofit fontScale="90000"/>
          </a:bodyPr>
          <a:lstStyle/>
          <a:p>
            <a:r>
              <a:rPr lang="en-US" sz="4000" b="1" dirty="0"/>
              <a:t>                    </a:t>
            </a:r>
            <a:r>
              <a:rPr lang="en-US" b="1" dirty="0"/>
              <a:t>2023 VA Disability Compensation Rates</a:t>
            </a:r>
          </a:p>
        </p:txBody>
      </p:sp>
      <p:sp>
        <p:nvSpPr>
          <p:cNvPr id="3" name="Content Placeholder 2"/>
          <p:cNvSpPr>
            <a:spLocks noGrp="1"/>
          </p:cNvSpPr>
          <p:nvPr>
            <p:ph idx="1"/>
          </p:nvPr>
        </p:nvSpPr>
        <p:spPr>
          <a:xfrm>
            <a:off x="1373189" y="804663"/>
            <a:ext cx="9980611" cy="4552949"/>
          </a:xfrm>
        </p:spPr>
        <p:txBody>
          <a:bodyPr>
            <a:normAutofit/>
          </a:bodyPr>
          <a:lstStyle/>
          <a:p>
            <a:pPr marL="0" indent="0" algn="ctr">
              <a:buNone/>
            </a:pPr>
            <a:endParaRPr lang="en-US" sz="3600" b="1" dirty="0"/>
          </a:p>
          <a:p>
            <a:pPr marL="0" indent="0" algn="ctr">
              <a:buNone/>
            </a:pPr>
            <a:endParaRPr lang="en-US" sz="3300" b="1" dirty="0"/>
          </a:p>
        </p:txBody>
      </p:sp>
      <p:graphicFrame>
        <p:nvGraphicFramePr>
          <p:cNvPr id="8" name="Table 7">
            <a:extLst>
              <a:ext uri="{FF2B5EF4-FFF2-40B4-BE49-F238E27FC236}">
                <a16:creationId xmlns:a16="http://schemas.microsoft.com/office/drawing/2014/main" id="{2007E070-F1D4-4451-91B1-732CFD909845}"/>
              </a:ext>
            </a:extLst>
          </p:cNvPr>
          <p:cNvGraphicFramePr>
            <a:graphicFrameLocks noGrp="1"/>
          </p:cNvGraphicFramePr>
          <p:nvPr>
            <p:extLst>
              <p:ext uri="{D42A27DB-BD31-4B8C-83A1-F6EECF244321}">
                <p14:modId xmlns:p14="http://schemas.microsoft.com/office/powerpoint/2010/main" val="1403158176"/>
              </p:ext>
            </p:extLst>
          </p:nvPr>
        </p:nvGraphicFramePr>
        <p:xfrm>
          <a:off x="1722921" y="721896"/>
          <a:ext cx="9095889" cy="5678903"/>
        </p:xfrm>
        <a:graphic>
          <a:graphicData uri="http://schemas.openxmlformats.org/drawingml/2006/table">
            <a:tbl>
              <a:tblPr firstRow="1" bandRow="1">
                <a:tableStyleId>{5C22544A-7EE6-4342-B048-85BDC9FD1C3A}</a:tableStyleId>
              </a:tblPr>
              <a:tblGrid>
                <a:gridCol w="769670">
                  <a:extLst>
                    <a:ext uri="{9D8B030D-6E8A-4147-A177-3AD203B41FA5}">
                      <a16:colId xmlns:a16="http://schemas.microsoft.com/office/drawing/2014/main" val="20000"/>
                    </a:ext>
                  </a:extLst>
                </a:gridCol>
                <a:gridCol w="1154505">
                  <a:extLst>
                    <a:ext uri="{9D8B030D-6E8A-4147-A177-3AD203B41FA5}">
                      <a16:colId xmlns:a16="http://schemas.microsoft.com/office/drawing/2014/main" val="20001"/>
                    </a:ext>
                  </a:extLst>
                </a:gridCol>
                <a:gridCol w="1259387">
                  <a:extLst>
                    <a:ext uri="{9D8B030D-6E8A-4147-A177-3AD203B41FA5}">
                      <a16:colId xmlns:a16="http://schemas.microsoft.com/office/drawing/2014/main" val="20002"/>
                    </a:ext>
                  </a:extLst>
                </a:gridCol>
                <a:gridCol w="1591779">
                  <a:extLst>
                    <a:ext uri="{9D8B030D-6E8A-4147-A177-3AD203B41FA5}">
                      <a16:colId xmlns:a16="http://schemas.microsoft.com/office/drawing/2014/main" val="20003"/>
                    </a:ext>
                  </a:extLst>
                </a:gridCol>
                <a:gridCol w="1228084">
                  <a:extLst>
                    <a:ext uri="{9D8B030D-6E8A-4147-A177-3AD203B41FA5}">
                      <a16:colId xmlns:a16="http://schemas.microsoft.com/office/drawing/2014/main" val="20004"/>
                    </a:ext>
                  </a:extLst>
                </a:gridCol>
                <a:gridCol w="1616306">
                  <a:extLst>
                    <a:ext uri="{9D8B030D-6E8A-4147-A177-3AD203B41FA5}">
                      <a16:colId xmlns:a16="http://schemas.microsoft.com/office/drawing/2014/main" val="20005"/>
                    </a:ext>
                  </a:extLst>
                </a:gridCol>
                <a:gridCol w="1476158">
                  <a:extLst>
                    <a:ext uri="{9D8B030D-6E8A-4147-A177-3AD203B41FA5}">
                      <a16:colId xmlns:a16="http://schemas.microsoft.com/office/drawing/2014/main" val="20006"/>
                    </a:ext>
                  </a:extLst>
                </a:gridCol>
              </a:tblGrid>
              <a:tr h="998175">
                <a:tc>
                  <a:txBody>
                    <a:bodyPr/>
                    <a:lstStyle/>
                    <a:p>
                      <a:endParaRPr lang="en-US" dirty="0"/>
                    </a:p>
                  </a:txBody>
                  <a:tcPr/>
                </a:tc>
                <a:tc>
                  <a:txBody>
                    <a:bodyPr/>
                    <a:lstStyle/>
                    <a:p>
                      <a:r>
                        <a:rPr lang="en-US" dirty="0"/>
                        <a:t>VETERAN</a:t>
                      </a:r>
                    </a:p>
                  </a:txBody>
                  <a:tcPr/>
                </a:tc>
                <a:tc>
                  <a:txBody>
                    <a:bodyPr/>
                    <a:lstStyle/>
                    <a:p>
                      <a:r>
                        <a:rPr lang="en-US" dirty="0"/>
                        <a:t>W/SPOUSE</a:t>
                      </a:r>
                    </a:p>
                    <a:p>
                      <a:endParaRPr lang="en-US" dirty="0"/>
                    </a:p>
                  </a:txBody>
                  <a:tcPr/>
                </a:tc>
                <a:tc>
                  <a:txBody>
                    <a:bodyPr/>
                    <a:lstStyle/>
                    <a:p>
                      <a:r>
                        <a:rPr lang="en-US" dirty="0"/>
                        <a:t>VET</a:t>
                      </a:r>
                      <a:r>
                        <a:rPr lang="en-US" baseline="0" dirty="0"/>
                        <a:t> + SPOUSE</a:t>
                      </a:r>
                    </a:p>
                    <a:p>
                      <a:r>
                        <a:rPr lang="en-US" baseline="0" dirty="0"/>
                        <a:t>     &amp; CHILD</a:t>
                      </a:r>
                      <a:endParaRPr lang="en-US" dirty="0"/>
                    </a:p>
                  </a:txBody>
                  <a:tcPr/>
                </a:tc>
                <a:tc>
                  <a:txBody>
                    <a:bodyPr/>
                    <a:lstStyle/>
                    <a:p>
                      <a:r>
                        <a:rPr lang="en-US" dirty="0"/>
                        <a:t>VETERAN W/ CHILD</a:t>
                      </a:r>
                    </a:p>
                  </a:txBody>
                  <a:tcPr/>
                </a:tc>
                <a:tc>
                  <a:txBody>
                    <a:bodyPr/>
                    <a:lstStyle/>
                    <a:p>
                      <a:r>
                        <a:rPr lang="en-US" dirty="0"/>
                        <a:t>ADDITIONAL</a:t>
                      </a:r>
                    </a:p>
                    <a:p>
                      <a:r>
                        <a:rPr lang="en-US" dirty="0"/>
                        <a:t>  CHILDREN    UNDER 18</a:t>
                      </a:r>
                    </a:p>
                  </a:txBody>
                  <a:tcPr/>
                </a:tc>
                <a:tc>
                  <a:txBody>
                    <a:bodyPr/>
                    <a:lstStyle/>
                    <a:p>
                      <a:r>
                        <a:rPr lang="en-US" dirty="0"/>
                        <a:t>OVER 18/IN SCHOOL</a:t>
                      </a:r>
                    </a:p>
                  </a:txBody>
                  <a:tcPr/>
                </a:tc>
                <a:extLst>
                  <a:ext uri="{0D108BD9-81ED-4DB2-BD59-A6C34878D82A}">
                    <a16:rowId xmlns:a16="http://schemas.microsoft.com/office/drawing/2014/main" val="10000"/>
                  </a:ext>
                </a:extLst>
              </a:tr>
              <a:tr h="698723">
                <a:tc>
                  <a:txBody>
                    <a:bodyPr/>
                    <a:lstStyle/>
                    <a:p>
                      <a:r>
                        <a:rPr lang="en-US" dirty="0"/>
                        <a:t>10%</a:t>
                      </a:r>
                    </a:p>
                  </a:txBody>
                  <a:tcPr/>
                </a:tc>
                <a:tc>
                  <a:txBody>
                    <a:bodyPr/>
                    <a:lstStyle/>
                    <a:p>
                      <a:r>
                        <a:rPr lang="en-US" dirty="0"/>
                        <a:t>$165.92</a:t>
                      </a:r>
                    </a:p>
                  </a:txBody>
                  <a:tcPr/>
                </a:tc>
                <a:tc>
                  <a:txBody>
                    <a:bodyPr/>
                    <a:lstStyle/>
                    <a:p>
                      <a:r>
                        <a:rPr lang="en-US" dirty="0"/>
                        <a:t>$165.92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$165.92</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$165.92</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$165.92</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$165.92</a:t>
                      </a:r>
                    </a:p>
                    <a:p>
                      <a:endParaRPr lang="en-US" dirty="0"/>
                    </a:p>
                  </a:txBody>
                  <a:tcPr/>
                </a:tc>
                <a:extLst>
                  <a:ext uri="{0D108BD9-81ED-4DB2-BD59-A6C34878D82A}">
                    <a16:rowId xmlns:a16="http://schemas.microsoft.com/office/drawing/2014/main" val="10001"/>
                  </a:ext>
                </a:extLst>
              </a:tr>
              <a:tr h="442445">
                <a:tc>
                  <a:txBody>
                    <a:bodyPr/>
                    <a:lstStyle/>
                    <a:p>
                      <a:r>
                        <a:rPr lang="en-US" dirty="0"/>
                        <a:t>20%</a:t>
                      </a:r>
                    </a:p>
                  </a:txBody>
                  <a:tcPr/>
                </a:tc>
                <a:tc>
                  <a:txBody>
                    <a:bodyPr/>
                    <a:lstStyle/>
                    <a:p>
                      <a:r>
                        <a:rPr lang="en-US" dirty="0"/>
                        <a:t>$327.99</a:t>
                      </a:r>
                    </a:p>
                  </a:txBody>
                  <a:tcPr/>
                </a:tc>
                <a:tc>
                  <a:txBody>
                    <a:bodyPr/>
                    <a:lstStyle/>
                    <a:p>
                      <a:r>
                        <a:rPr lang="en-US" dirty="0"/>
                        <a:t>$327.99</a:t>
                      </a:r>
                    </a:p>
                  </a:txBody>
                  <a:tcPr/>
                </a:tc>
                <a:tc>
                  <a:txBody>
                    <a:bodyPr/>
                    <a:lstStyle/>
                    <a:p>
                      <a:r>
                        <a:rPr lang="en-US" dirty="0"/>
                        <a:t>$327.99</a:t>
                      </a:r>
                    </a:p>
                  </a:txBody>
                  <a:tcPr/>
                </a:tc>
                <a:tc>
                  <a:txBody>
                    <a:bodyPr/>
                    <a:lstStyle/>
                    <a:p>
                      <a:r>
                        <a:rPr lang="en-US" dirty="0"/>
                        <a:t>$327.99</a:t>
                      </a:r>
                    </a:p>
                  </a:txBody>
                  <a:tcPr/>
                </a:tc>
                <a:tc>
                  <a:txBody>
                    <a:bodyPr/>
                    <a:lstStyle/>
                    <a:p>
                      <a:r>
                        <a:rPr lang="en-US" dirty="0"/>
                        <a:t>$327.99</a:t>
                      </a:r>
                    </a:p>
                  </a:txBody>
                  <a:tcPr/>
                </a:tc>
                <a:tc>
                  <a:txBody>
                    <a:bodyPr/>
                    <a:lstStyle/>
                    <a:p>
                      <a:r>
                        <a:rPr lang="en-US" dirty="0"/>
                        <a:t>$327.99</a:t>
                      </a:r>
                    </a:p>
                  </a:txBody>
                  <a:tcPr/>
                </a:tc>
                <a:extLst>
                  <a:ext uri="{0D108BD9-81ED-4DB2-BD59-A6C34878D82A}">
                    <a16:rowId xmlns:a16="http://schemas.microsoft.com/office/drawing/2014/main" val="10002"/>
                  </a:ext>
                </a:extLst>
              </a:tr>
              <a:tr h="442445">
                <a:tc>
                  <a:txBody>
                    <a:bodyPr/>
                    <a:lstStyle/>
                    <a:p>
                      <a:r>
                        <a:rPr lang="en-US" dirty="0"/>
                        <a:t>30%</a:t>
                      </a:r>
                    </a:p>
                  </a:txBody>
                  <a:tcPr/>
                </a:tc>
                <a:tc>
                  <a:txBody>
                    <a:bodyPr/>
                    <a:lstStyle/>
                    <a:p>
                      <a:r>
                        <a:rPr lang="en-US" dirty="0"/>
                        <a:t>$508.05</a:t>
                      </a:r>
                    </a:p>
                  </a:txBody>
                  <a:tcPr/>
                </a:tc>
                <a:tc>
                  <a:txBody>
                    <a:bodyPr/>
                    <a:lstStyle/>
                    <a:p>
                      <a:r>
                        <a:rPr lang="en-US" dirty="0"/>
                        <a:t>$568.05</a:t>
                      </a:r>
                    </a:p>
                  </a:txBody>
                  <a:tcPr/>
                </a:tc>
                <a:tc>
                  <a:txBody>
                    <a:bodyPr/>
                    <a:lstStyle/>
                    <a:p>
                      <a:r>
                        <a:rPr lang="en-US" dirty="0"/>
                        <a:t>$612.05</a:t>
                      </a:r>
                    </a:p>
                  </a:txBody>
                  <a:tcPr/>
                </a:tc>
                <a:tc>
                  <a:txBody>
                    <a:bodyPr/>
                    <a:lstStyle/>
                    <a:p>
                      <a:r>
                        <a:rPr lang="en-US" dirty="0"/>
                        <a:t>$548.05</a:t>
                      </a:r>
                    </a:p>
                  </a:txBody>
                  <a:tcPr/>
                </a:tc>
                <a:tc>
                  <a:txBody>
                    <a:bodyPr/>
                    <a:lstStyle/>
                    <a:p>
                      <a:r>
                        <a:rPr lang="en-US" dirty="0"/>
                        <a:t>ADD $30.00</a:t>
                      </a:r>
                    </a:p>
                  </a:txBody>
                  <a:tcPr/>
                </a:tc>
                <a:tc>
                  <a:txBody>
                    <a:bodyPr/>
                    <a:lstStyle/>
                    <a:p>
                      <a:r>
                        <a:rPr lang="en-US" dirty="0"/>
                        <a:t>ADD $97.00</a:t>
                      </a:r>
                    </a:p>
                  </a:txBody>
                  <a:tcPr/>
                </a:tc>
                <a:extLst>
                  <a:ext uri="{0D108BD9-81ED-4DB2-BD59-A6C34878D82A}">
                    <a16:rowId xmlns:a16="http://schemas.microsoft.com/office/drawing/2014/main" val="10003"/>
                  </a:ext>
                </a:extLst>
              </a:tr>
              <a:tr h="442445">
                <a:tc>
                  <a:txBody>
                    <a:bodyPr/>
                    <a:lstStyle/>
                    <a:p>
                      <a:r>
                        <a:rPr lang="en-US" dirty="0"/>
                        <a:t>40%</a:t>
                      </a:r>
                    </a:p>
                  </a:txBody>
                  <a:tcPr/>
                </a:tc>
                <a:tc>
                  <a:txBody>
                    <a:bodyPr/>
                    <a:lstStyle/>
                    <a:p>
                      <a:r>
                        <a:rPr lang="en-US" dirty="0"/>
                        <a:t>$731.86</a:t>
                      </a:r>
                    </a:p>
                  </a:txBody>
                  <a:tcPr/>
                </a:tc>
                <a:tc>
                  <a:txBody>
                    <a:bodyPr/>
                    <a:lstStyle/>
                    <a:p>
                      <a:r>
                        <a:rPr lang="en-US" dirty="0"/>
                        <a:t>$811.86</a:t>
                      </a:r>
                    </a:p>
                  </a:txBody>
                  <a:tcPr/>
                </a:tc>
                <a:tc>
                  <a:txBody>
                    <a:bodyPr/>
                    <a:lstStyle/>
                    <a:p>
                      <a:r>
                        <a:rPr lang="en-US" dirty="0"/>
                        <a:t>$870.86</a:t>
                      </a:r>
                    </a:p>
                  </a:txBody>
                  <a:tcPr/>
                </a:tc>
                <a:tc>
                  <a:txBody>
                    <a:bodyPr/>
                    <a:lstStyle/>
                    <a:p>
                      <a:r>
                        <a:rPr lang="en-US" dirty="0"/>
                        <a:t>$785.86</a:t>
                      </a:r>
                    </a:p>
                  </a:txBody>
                  <a:tcPr/>
                </a:tc>
                <a:tc>
                  <a:txBody>
                    <a:bodyPr/>
                    <a:lstStyle/>
                    <a:p>
                      <a:r>
                        <a:rPr lang="en-US" dirty="0"/>
                        <a:t>ADD $40.00</a:t>
                      </a:r>
                    </a:p>
                  </a:txBody>
                  <a:tcPr/>
                </a:tc>
                <a:tc>
                  <a:txBody>
                    <a:bodyPr/>
                    <a:lstStyle/>
                    <a:p>
                      <a:r>
                        <a:rPr lang="en-US" dirty="0"/>
                        <a:t>ADD $129.00</a:t>
                      </a:r>
                    </a:p>
                  </a:txBody>
                  <a:tcPr/>
                </a:tc>
                <a:extLst>
                  <a:ext uri="{0D108BD9-81ED-4DB2-BD59-A6C34878D82A}">
                    <a16:rowId xmlns:a16="http://schemas.microsoft.com/office/drawing/2014/main" val="10004"/>
                  </a:ext>
                </a:extLst>
              </a:tr>
              <a:tr h="442445">
                <a:tc>
                  <a:txBody>
                    <a:bodyPr/>
                    <a:lstStyle/>
                    <a:p>
                      <a:r>
                        <a:rPr lang="en-US" dirty="0"/>
                        <a:t>50%</a:t>
                      </a:r>
                    </a:p>
                  </a:txBody>
                  <a:tcPr/>
                </a:tc>
                <a:tc>
                  <a:txBody>
                    <a:bodyPr/>
                    <a:lstStyle/>
                    <a:p>
                      <a:r>
                        <a:rPr lang="en-US" dirty="0"/>
                        <a:t>$1,041.82</a:t>
                      </a:r>
                    </a:p>
                  </a:txBody>
                  <a:tcPr/>
                </a:tc>
                <a:tc>
                  <a:txBody>
                    <a:bodyPr/>
                    <a:lstStyle/>
                    <a:p>
                      <a:r>
                        <a:rPr lang="en-US" dirty="0"/>
                        <a:t>$1,141.82</a:t>
                      </a:r>
                    </a:p>
                  </a:txBody>
                  <a:tcPr/>
                </a:tc>
                <a:tc>
                  <a:txBody>
                    <a:bodyPr/>
                    <a:lstStyle/>
                    <a:p>
                      <a:r>
                        <a:rPr lang="en-US" dirty="0"/>
                        <a:t>$1,215.82</a:t>
                      </a:r>
                    </a:p>
                  </a:txBody>
                  <a:tcPr/>
                </a:tc>
                <a:tc>
                  <a:txBody>
                    <a:bodyPr/>
                    <a:lstStyle/>
                    <a:p>
                      <a:r>
                        <a:rPr lang="en-US" dirty="0"/>
                        <a:t>$1,108.82</a:t>
                      </a:r>
                    </a:p>
                  </a:txBody>
                  <a:tcPr/>
                </a:tc>
                <a:tc>
                  <a:txBody>
                    <a:bodyPr/>
                    <a:lstStyle/>
                    <a:p>
                      <a:r>
                        <a:rPr lang="en-US" dirty="0"/>
                        <a:t>ADD $50.00</a:t>
                      </a:r>
                    </a:p>
                  </a:txBody>
                  <a:tcPr/>
                </a:tc>
                <a:tc>
                  <a:txBody>
                    <a:bodyPr/>
                    <a:lstStyle/>
                    <a:p>
                      <a:r>
                        <a:rPr lang="en-US" dirty="0"/>
                        <a:t>ADD $162.00</a:t>
                      </a:r>
                    </a:p>
                  </a:txBody>
                  <a:tcPr/>
                </a:tc>
                <a:extLst>
                  <a:ext uri="{0D108BD9-81ED-4DB2-BD59-A6C34878D82A}">
                    <a16:rowId xmlns:a16="http://schemas.microsoft.com/office/drawing/2014/main" val="10005"/>
                  </a:ext>
                </a:extLst>
              </a:tr>
              <a:tr h="442445">
                <a:tc>
                  <a:txBody>
                    <a:bodyPr/>
                    <a:lstStyle/>
                    <a:p>
                      <a:r>
                        <a:rPr lang="en-US" dirty="0"/>
                        <a:t>60%</a:t>
                      </a:r>
                    </a:p>
                  </a:txBody>
                  <a:tcPr/>
                </a:tc>
                <a:tc>
                  <a:txBody>
                    <a:bodyPr/>
                    <a:lstStyle/>
                    <a:p>
                      <a:r>
                        <a:rPr lang="en-US" dirty="0"/>
                        <a:t>$1,319.65</a:t>
                      </a:r>
                    </a:p>
                  </a:txBody>
                  <a:tcPr/>
                </a:tc>
                <a:tc>
                  <a:txBody>
                    <a:bodyPr/>
                    <a:lstStyle/>
                    <a:p>
                      <a:r>
                        <a:rPr lang="en-US" dirty="0"/>
                        <a:t>$1,440.65</a:t>
                      </a:r>
                    </a:p>
                  </a:txBody>
                  <a:tcPr/>
                </a:tc>
                <a:tc>
                  <a:txBody>
                    <a:bodyPr/>
                    <a:lstStyle/>
                    <a:p>
                      <a:r>
                        <a:rPr lang="en-US" dirty="0"/>
                        <a:t>$1,528.65</a:t>
                      </a:r>
                    </a:p>
                  </a:txBody>
                  <a:tcPr/>
                </a:tc>
                <a:tc>
                  <a:txBody>
                    <a:bodyPr/>
                    <a:lstStyle/>
                    <a:p>
                      <a:r>
                        <a:rPr lang="en-US"/>
                        <a:t>$1,400.65</a:t>
                      </a:r>
                      <a:endParaRPr lang="en-US" dirty="0"/>
                    </a:p>
                  </a:txBody>
                  <a:tcPr/>
                </a:tc>
                <a:tc>
                  <a:txBody>
                    <a:bodyPr/>
                    <a:lstStyle/>
                    <a:p>
                      <a:r>
                        <a:rPr lang="en-US" dirty="0"/>
                        <a:t>ADD $60.00</a:t>
                      </a:r>
                    </a:p>
                  </a:txBody>
                  <a:tcPr/>
                </a:tc>
                <a:tc>
                  <a:txBody>
                    <a:bodyPr/>
                    <a:lstStyle/>
                    <a:p>
                      <a:r>
                        <a:rPr lang="en-US" dirty="0"/>
                        <a:t>ADD $194.00</a:t>
                      </a:r>
                    </a:p>
                  </a:txBody>
                  <a:tcPr/>
                </a:tc>
                <a:extLst>
                  <a:ext uri="{0D108BD9-81ED-4DB2-BD59-A6C34878D82A}">
                    <a16:rowId xmlns:a16="http://schemas.microsoft.com/office/drawing/2014/main" val="10006"/>
                  </a:ext>
                </a:extLst>
              </a:tr>
              <a:tr h="442445">
                <a:tc>
                  <a:txBody>
                    <a:bodyPr/>
                    <a:lstStyle/>
                    <a:p>
                      <a:r>
                        <a:rPr lang="en-US" dirty="0"/>
                        <a:t>70%</a:t>
                      </a:r>
                    </a:p>
                  </a:txBody>
                  <a:tcPr/>
                </a:tc>
                <a:tc>
                  <a:txBody>
                    <a:bodyPr/>
                    <a:lstStyle/>
                    <a:p>
                      <a:r>
                        <a:rPr lang="en-US" dirty="0"/>
                        <a:t>$1,663.06</a:t>
                      </a:r>
                    </a:p>
                  </a:txBody>
                  <a:tcPr/>
                </a:tc>
                <a:tc>
                  <a:txBody>
                    <a:bodyPr/>
                    <a:lstStyle/>
                    <a:p>
                      <a:r>
                        <a:rPr lang="en-US" dirty="0"/>
                        <a:t>$1,804.06</a:t>
                      </a:r>
                    </a:p>
                  </a:txBody>
                  <a:tcPr/>
                </a:tc>
                <a:tc>
                  <a:txBody>
                    <a:bodyPr/>
                    <a:lstStyle/>
                    <a:p>
                      <a:r>
                        <a:rPr lang="en-US" dirty="0"/>
                        <a:t>$1,907.06</a:t>
                      </a:r>
                    </a:p>
                  </a:txBody>
                  <a:tcPr/>
                </a:tc>
                <a:tc>
                  <a:txBody>
                    <a:bodyPr/>
                    <a:lstStyle/>
                    <a:p>
                      <a:r>
                        <a:rPr lang="en-US" dirty="0"/>
                        <a:t>$1,757.06</a:t>
                      </a:r>
                    </a:p>
                  </a:txBody>
                  <a:tcPr/>
                </a:tc>
                <a:tc>
                  <a:txBody>
                    <a:bodyPr/>
                    <a:lstStyle/>
                    <a:p>
                      <a:r>
                        <a:rPr lang="en-US" dirty="0"/>
                        <a:t>ADD $70.00</a:t>
                      </a:r>
                    </a:p>
                  </a:txBody>
                  <a:tcPr/>
                </a:tc>
                <a:tc>
                  <a:txBody>
                    <a:bodyPr/>
                    <a:lstStyle/>
                    <a:p>
                      <a:r>
                        <a:rPr lang="en-US" dirty="0"/>
                        <a:t>ADD $226.00</a:t>
                      </a:r>
                    </a:p>
                  </a:txBody>
                  <a:tcPr/>
                </a:tc>
                <a:extLst>
                  <a:ext uri="{0D108BD9-81ED-4DB2-BD59-A6C34878D82A}">
                    <a16:rowId xmlns:a16="http://schemas.microsoft.com/office/drawing/2014/main" val="10007"/>
                  </a:ext>
                </a:extLst>
              </a:tr>
              <a:tr h="442445">
                <a:tc>
                  <a:txBody>
                    <a:bodyPr/>
                    <a:lstStyle/>
                    <a:p>
                      <a:r>
                        <a:rPr lang="en-US" dirty="0"/>
                        <a:t>80%</a:t>
                      </a:r>
                    </a:p>
                  </a:txBody>
                  <a:tcPr/>
                </a:tc>
                <a:tc>
                  <a:txBody>
                    <a:bodyPr/>
                    <a:lstStyle/>
                    <a:p>
                      <a:r>
                        <a:rPr lang="en-US" dirty="0"/>
                        <a:t>$1,933.15</a:t>
                      </a:r>
                    </a:p>
                  </a:txBody>
                  <a:tcPr/>
                </a:tc>
                <a:tc>
                  <a:txBody>
                    <a:bodyPr/>
                    <a:lstStyle/>
                    <a:p>
                      <a:r>
                        <a:rPr lang="en-US" dirty="0"/>
                        <a:t>$2,212.15</a:t>
                      </a:r>
                    </a:p>
                  </a:txBody>
                  <a:tcPr/>
                </a:tc>
                <a:tc>
                  <a:txBody>
                    <a:bodyPr/>
                    <a:lstStyle/>
                    <a:p>
                      <a:r>
                        <a:rPr lang="en-US" dirty="0"/>
                        <a:t>$2,212.15</a:t>
                      </a:r>
                    </a:p>
                  </a:txBody>
                  <a:tcPr/>
                </a:tc>
                <a:tc>
                  <a:txBody>
                    <a:bodyPr/>
                    <a:lstStyle/>
                    <a:p>
                      <a:r>
                        <a:rPr lang="en-US" dirty="0"/>
                        <a:t>$2,041.15</a:t>
                      </a:r>
                    </a:p>
                  </a:txBody>
                  <a:tcPr/>
                </a:tc>
                <a:tc>
                  <a:txBody>
                    <a:bodyPr/>
                    <a:lstStyle/>
                    <a:p>
                      <a:r>
                        <a:rPr lang="en-US" dirty="0"/>
                        <a:t>ADD $80.00</a:t>
                      </a:r>
                    </a:p>
                  </a:txBody>
                  <a:tcPr/>
                </a:tc>
                <a:tc>
                  <a:txBody>
                    <a:bodyPr/>
                    <a:lstStyle/>
                    <a:p>
                      <a:r>
                        <a:rPr lang="en-US" dirty="0"/>
                        <a:t>ADD $259.00</a:t>
                      </a:r>
                    </a:p>
                  </a:txBody>
                  <a:tcPr/>
                </a:tc>
                <a:extLst>
                  <a:ext uri="{0D108BD9-81ED-4DB2-BD59-A6C34878D82A}">
                    <a16:rowId xmlns:a16="http://schemas.microsoft.com/office/drawing/2014/main" val="10008"/>
                  </a:ext>
                </a:extLst>
              </a:tr>
              <a:tr h="442445">
                <a:tc>
                  <a:txBody>
                    <a:bodyPr/>
                    <a:lstStyle/>
                    <a:p>
                      <a:r>
                        <a:rPr lang="en-US" dirty="0"/>
                        <a:t>90%</a:t>
                      </a:r>
                    </a:p>
                  </a:txBody>
                  <a:tcPr/>
                </a:tc>
                <a:tc>
                  <a:txBody>
                    <a:bodyPr/>
                    <a:lstStyle/>
                    <a:p>
                      <a:r>
                        <a:rPr lang="en-US" dirty="0"/>
                        <a:t>$2,172.39</a:t>
                      </a:r>
                    </a:p>
                  </a:txBody>
                  <a:tcPr/>
                </a:tc>
                <a:tc>
                  <a:txBody>
                    <a:bodyPr/>
                    <a:lstStyle/>
                    <a:p>
                      <a:r>
                        <a:rPr lang="en-US"/>
                        <a:t>$2,353.39</a:t>
                      </a:r>
                      <a:endParaRPr lang="en-US" dirty="0"/>
                    </a:p>
                  </a:txBody>
                  <a:tcPr/>
                </a:tc>
                <a:tc>
                  <a:txBody>
                    <a:bodyPr/>
                    <a:lstStyle/>
                    <a:p>
                      <a:r>
                        <a:rPr lang="en-US" dirty="0"/>
                        <a:t>$2,486.39</a:t>
                      </a:r>
                    </a:p>
                  </a:txBody>
                  <a:tcPr/>
                </a:tc>
                <a:tc>
                  <a:txBody>
                    <a:bodyPr/>
                    <a:lstStyle/>
                    <a:p>
                      <a:r>
                        <a:rPr lang="en-US" dirty="0"/>
                        <a:t>$2,293.39</a:t>
                      </a:r>
                    </a:p>
                  </a:txBody>
                  <a:tcPr/>
                </a:tc>
                <a:tc>
                  <a:txBody>
                    <a:bodyPr/>
                    <a:lstStyle/>
                    <a:p>
                      <a:r>
                        <a:rPr lang="en-US" dirty="0"/>
                        <a:t>ADD $90.00</a:t>
                      </a:r>
                    </a:p>
                  </a:txBody>
                  <a:tcPr/>
                </a:tc>
                <a:tc>
                  <a:txBody>
                    <a:bodyPr/>
                    <a:lstStyle/>
                    <a:p>
                      <a:r>
                        <a:rPr lang="en-US" dirty="0"/>
                        <a:t>ADD $291.00</a:t>
                      </a:r>
                    </a:p>
                  </a:txBody>
                  <a:tcPr/>
                </a:tc>
                <a:extLst>
                  <a:ext uri="{0D108BD9-81ED-4DB2-BD59-A6C34878D82A}">
                    <a16:rowId xmlns:a16="http://schemas.microsoft.com/office/drawing/2014/main" val="10009"/>
                  </a:ext>
                </a:extLst>
              </a:tr>
              <a:tr h="442445">
                <a:tc>
                  <a:txBody>
                    <a:bodyPr/>
                    <a:lstStyle/>
                    <a:p>
                      <a:r>
                        <a:rPr lang="en-US" dirty="0"/>
                        <a:t>100%</a:t>
                      </a:r>
                    </a:p>
                  </a:txBody>
                  <a:tcPr/>
                </a:tc>
                <a:tc>
                  <a:txBody>
                    <a:bodyPr/>
                    <a:lstStyle/>
                    <a:p>
                      <a:r>
                        <a:rPr lang="en-US" dirty="0"/>
                        <a:t>$3,621.95</a:t>
                      </a:r>
                    </a:p>
                  </a:txBody>
                  <a:tcPr/>
                </a:tc>
                <a:tc>
                  <a:txBody>
                    <a:bodyPr/>
                    <a:lstStyle/>
                    <a:p>
                      <a:r>
                        <a:rPr lang="en-US" dirty="0"/>
                        <a:t>$3,517.84</a:t>
                      </a:r>
                    </a:p>
                  </a:txBody>
                  <a:tcPr/>
                </a:tc>
                <a:tc>
                  <a:txBody>
                    <a:bodyPr/>
                    <a:lstStyle/>
                    <a:p>
                      <a:r>
                        <a:rPr lang="en-US" dirty="0"/>
                        <a:t>$3,971.78</a:t>
                      </a:r>
                    </a:p>
                  </a:txBody>
                  <a:tcPr/>
                </a:tc>
                <a:tc>
                  <a:txBody>
                    <a:bodyPr/>
                    <a:lstStyle/>
                    <a:p>
                      <a:r>
                        <a:rPr lang="en-US" dirty="0"/>
                        <a:t>$3,784.02</a:t>
                      </a:r>
                    </a:p>
                  </a:txBody>
                  <a:tcPr/>
                </a:tc>
                <a:tc>
                  <a:txBody>
                    <a:bodyPr/>
                    <a:lstStyle/>
                    <a:p>
                      <a:r>
                        <a:rPr lang="en-US" dirty="0"/>
                        <a:t>ADD $100.34</a:t>
                      </a:r>
                    </a:p>
                  </a:txBody>
                  <a:tcPr/>
                </a:tc>
                <a:tc>
                  <a:txBody>
                    <a:bodyPr/>
                    <a:lstStyle/>
                    <a:p>
                      <a:r>
                        <a:rPr lang="en-US" dirty="0"/>
                        <a:t>ADD $324.12</a:t>
                      </a: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4684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085850" y="752476"/>
            <a:ext cx="10267949" cy="5305424"/>
          </a:xfrm>
        </p:spPr>
        <p:txBody>
          <a:bodyPr>
            <a:normAutofit fontScale="92500" lnSpcReduction="20000"/>
          </a:bodyPr>
          <a:lstStyle/>
          <a:p>
            <a:pPr marL="0" indent="0" algn="ctr">
              <a:buNone/>
            </a:pPr>
            <a:endParaRPr lang="en-US" sz="3600" b="1" dirty="0"/>
          </a:p>
          <a:p>
            <a:pPr marL="0" indent="0" algn="ctr">
              <a:buNone/>
            </a:pPr>
            <a:r>
              <a:rPr lang="en-US" sz="3600" dirty="0"/>
              <a:t>Veterans with ratings of at least 30% are eligible for additional allowances for dependents, including spouse, minor children, children between the ages of 18 and 23 who are attending school, children who are permanently incapable of self-support because of disability arising before age 18, and dependent parents. The additional amount depends on the disability rating. For more detailed rates visit:</a:t>
            </a:r>
          </a:p>
          <a:p>
            <a:pPr marL="0" indent="0" algn="ctr">
              <a:buNone/>
            </a:pPr>
            <a:endParaRPr lang="en-US" sz="3600" dirty="0"/>
          </a:p>
          <a:p>
            <a:pPr marL="0" indent="0" algn="ctr">
              <a:buNone/>
            </a:pPr>
            <a:r>
              <a:rPr lang="en-US" sz="3600" dirty="0"/>
              <a:t> //www.military.com/benefits/veteran-benefits/va compensation-tables</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46372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95251" y="111760"/>
            <a:ext cx="11258550" cy="1086608"/>
          </a:xfrm>
        </p:spPr>
        <p:txBody>
          <a:bodyPr>
            <a:noAutofit/>
          </a:bodyPr>
          <a:lstStyle/>
          <a:p>
            <a:r>
              <a:rPr lang="en-US" sz="4000" b="1" dirty="0"/>
              <a:t>                    Post Traumatic Stress Disorder</a:t>
            </a:r>
          </a:p>
        </p:txBody>
      </p:sp>
      <p:sp>
        <p:nvSpPr>
          <p:cNvPr id="3" name="Content Placeholder 2"/>
          <p:cNvSpPr>
            <a:spLocks noGrp="1"/>
          </p:cNvSpPr>
          <p:nvPr>
            <p:ph idx="1"/>
          </p:nvPr>
        </p:nvSpPr>
        <p:spPr>
          <a:xfrm>
            <a:off x="1049154" y="1296158"/>
            <a:ext cx="10443410" cy="4729257"/>
          </a:xfrm>
        </p:spPr>
        <p:txBody>
          <a:bodyPr>
            <a:normAutofit fontScale="32500" lnSpcReduction="20000"/>
          </a:bodyPr>
          <a:lstStyle/>
          <a:p>
            <a:pPr marL="0" indent="0" algn="ctr">
              <a:buNone/>
            </a:pPr>
            <a:endParaRPr lang="en-US" sz="7400" b="1" dirty="0"/>
          </a:p>
          <a:p>
            <a:pPr marL="0" indent="0" algn="ctr">
              <a:buNone/>
            </a:pPr>
            <a:r>
              <a:rPr lang="en-US" sz="7400" dirty="0"/>
              <a:t>An average of 44 Veteran Suicides a day   </a:t>
            </a:r>
          </a:p>
          <a:p>
            <a:pPr marL="0" indent="0" algn="ctr">
              <a:buNone/>
            </a:pPr>
            <a:r>
              <a:rPr lang="en-US" sz="6000" b="1" i="1" u="sng" dirty="0"/>
              <a:t>988 Suicide Prevention Hotline 988 or 1-800-273-8255</a:t>
            </a:r>
            <a:endParaRPr lang="en-US" sz="5500" dirty="0"/>
          </a:p>
          <a:p>
            <a:pPr marL="0" indent="0">
              <a:buNone/>
            </a:pPr>
            <a:r>
              <a:rPr lang="en-US" sz="5500" dirty="0"/>
              <a:t>In July 2010, the VA Secretary Eric K. Shinseki, Allowed for qualification benefits for diagnoses from civilian mental health professionals. Drastically cutting waiting time for veterans.</a:t>
            </a:r>
          </a:p>
          <a:p>
            <a:pPr marL="0" indent="0" algn="ctr">
              <a:buNone/>
            </a:pPr>
            <a:r>
              <a:rPr lang="en-US" sz="5500" u="sng" dirty="0"/>
              <a:t>Symptoms for PTSD at 50% disability</a:t>
            </a:r>
          </a:p>
          <a:p>
            <a:pPr marL="0" indent="0">
              <a:buNone/>
            </a:pPr>
            <a:r>
              <a:rPr lang="en-US" sz="5500" dirty="0"/>
              <a:t>•	Memory loss for names of close relatives</a:t>
            </a:r>
          </a:p>
          <a:p>
            <a:pPr marL="0" indent="0">
              <a:buNone/>
            </a:pPr>
            <a:r>
              <a:rPr lang="en-US" sz="5500" dirty="0"/>
              <a:t>•	Occupational and social impairment with reduced reliability and productivity</a:t>
            </a:r>
          </a:p>
          <a:p>
            <a:pPr marL="0" indent="0">
              <a:buNone/>
            </a:pPr>
            <a:r>
              <a:rPr lang="en-US" sz="5500" dirty="0"/>
              <a:t>•	Difficulty in establishing and maintain effective and social relationships</a:t>
            </a:r>
          </a:p>
          <a:p>
            <a:pPr marL="0" indent="0">
              <a:buNone/>
            </a:pPr>
            <a:r>
              <a:rPr lang="en-US" sz="5500" dirty="0"/>
              <a:t>•	Anxiety</a:t>
            </a:r>
          </a:p>
          <a:p>
            <a:pPr marL="0" indent="0">
              <a:buNone/>
            </a:pPr>
            <a:r>
              <a:rPr lang="en-US" sz="5500" dirty="0"/>
              <a:t>•	Chronic sleep impairment</a:t>
            </a:r>
          </a:p>
          <a:p>
            <a:pPr marL="0" indent="0">
              <a:buNone/>
            </a:pPr>
            <a:r>
              <a:rPr lang="en-US" sz="5500" dirty="0"/>
              <a:t>•	Depressed mood</a:t>
            </a:r>
          </a:p>
          <a:p>
            <a:pPr marL="0" indent="0">
              <a:buNone/>
            </a:pPr>
            <a:r>
              <a:rPr lang="en-US" sz="5500" dirty="0"/>
              <a:t>•	Mild memory loss </a:t>
            </a:r>
          </a:p>
          <a:p>
            <a:pPr marL="0" indent="0">
              <a:buNone/>
            </a:pPr>
            <a:r>
              <a:rPr lang="en-US" sz="5500" b="1" i="1" u="sng" dirty="0"/>
              <a:t>If you have been diagnosed with PTSD it does not mean that you will lose your right to own a firearm.</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882591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373188" y="752476"/>
            <a:ext cx="9980611" cy="4552949"/>
          </a:xfrm>
        </p:spPr>
        <p:txBody>
          <a:bodyPr>
            <a:normAutofit/>
          </a:bodyPr>
          <a:lstStyle/>
          <a:p>
            <a:pPr marL="0" indent="0" algn="ctr">
              <a:buNone/>
            </a:pPr>
            <a:endParaRPr lang="en-US" sz="3600" b="1" dirty="0"/>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
        <p:nvSpPr>
          <p:cNvPr id="6" name="Content Placeholder 2">
            <a:extLst>
              <a:ext uri="{FF2B5EF4-FFF2-40B4-BE49-F238E27FC236}">
                <a16:creationId xmlns:a16="http://schemas.microsoft.com/office/drawing/2014/main" id="{47DF86EB-FBDC-48DE-A2F9-D29752855A4A}"/>
              </a:ext>
            </a:extLst>
          </p:cNvPr>
          <p:cNvSpPr txBox="1">
            <a:spLocks/>
          </p:cNvSpPr>
          <p:nvPr/>
        </p:nvSpPr>
        <p:spPr>
          <a:xfrm>
            <a:off x="1525588" y="904876"/>
            <a:ext cx="9980611" cy="4552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b="1"/>
          </a:p>
          <a:p>
            <a:pPr marL="0" indent="0" algn="ctr">
              <a:buFont typeface="Arial" panose="020B0604020202020204" pitchFamily="34" charset="0"/>
              <a:buNone/>
            </a:pPr>
            <a:endParaRPr lang="en-US" sz="3300" b="1" dirty="0"/>
          </a:p>
        </p:txBody>
      </p:sp>
      <p:sp>
        <p:nvSpPr>
          <p:cNvPr id="8" name="Content Placeholder 2">
            <a:extLst>
              <a:ext uri="{FF2B5EF4-FFF2-40B4-BE49-F238E27FC236}">
                <a16:creationId xmlns:a16="http://schemas.microsoft.com/office/drawing/2014/main" id="{6CA47458-89B7-49D1-A6B3-869FE0360445}"/>
              </a:ext>
            </a:extLst>
          </p:cNvPr>
          <p:cNvSpPr txBox="1">
            <a:spLocks/>
          </p:cNvSpPr>
          <p:nvPr/>
        </p:nvSpPr>
        <p:spPr>
          <a:xfrm>
            <a:off x="1677987" y="1057277"/>
            <a:ext cx="9980611" cy="45529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ct val="30000"/>
              </a:spcBef>
              <a:buClr>
                <a:schemeClr val="accent3"/>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Clr>
                <a:schemeClr val="accent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3600" b="1"/>
          </a:p>
          <a:p>
            <a:pPr marL="0" indent="0" algn="ctr">
              <a:buFont typeface="Arial" panose="020B0604020202020204" pitchFamily="34" charset="0"/>
              <a:buNone/>
            </a:pPr>
            <a:endParaRPr lang="en-US" sz="3300" b="1" dirty="0"/>
          </a:p>
        </p:txBody>
      </p:sp>
      <p:sp>
        <p:nvSpPr>
          <p:cNvPr id="9" name="TextBox 8">
            <a:extLst>
              <a:ext uri="{FF2B5EF4-FFF2-40B4-BE49-F238E27FC236}">
                <a16:creationId xmlns:a16="http://schemas.microsoft.com/office/drawing/2014/main" id="{299934C0-308B-4583-8613-C564DCDF9772}"/>
              </a:ext>
            </a:extLst>
          </p:cNvPr>
          <p:cNvSpPr txBox="1"/>
          <p:nvPr/>
        </p:nvSpPr>
        <p:spPr>
          <a:xfrm>
            <a:off x="1220789" y="1198368"/>
            <a:ext cx="8561386" cy="5170646"/>
          </a:xfrm>
          <a:prstGeom prst="rect">
            <a:avLst/>
          </a:prstGeom>
          <a:noFill/>
          <a:ln>
            <a:solidFill>
              <a:schemeClr val="bg2"/>
            </a:solidFill>
          </a:ln>
        </p:spPr>
        <p:txBody>
          <a:bodyPr wrap="square">
            <a:spAutoFit/>
          </a:bodyPr>
          <a:lstStyle/>
          <a:p>
            <a:r>
              <a:rPr lang="en-US" sz="1800" dirty="0"/>
              <a:t>VA assumes that certain diseases can be related to a Veteran’s qualifying military service. We call these </a:t>
            </a:r>
            <a:r>
              <a:rPr lang="en-US" sz="2400" b="1" i="1" u="sng" dirty="0"/>
              <a:t>"presumptive diseases." </a:t>
            </a:r>
            <a:r>
              <a:rPr lang="en-US" sz="1800" dirty="0"/>
              <a:t>VA has recognized certain cancers and other health problems as presumptive diseases associated with exposure to Agent Orange or other herbicides during military service. Veterans and their survivors may be eligible for benefits for these diseases.                                                            </a:t>
            </a:r>
          </a:p>
          <a:p>
            <a:r>
              <a:rPr lang="en-US" sz="1800" b="1" i="1" u="sng" dirty="0"/>
              <a:t>AL Amyloidosis </a:t>
            </a:r>
            <a:r>
              <a:rPr lang="en-US" sz="1800" dirty="0"/>
              <a:t>A rare disease caused when an abnormal protein, amyloid, enters tissues or organs Chronic B-cell.                                                                      </a:t>
            </a:r>
          </a:p>
          <a:p>
            <a:r>
              <a:rPr lang="en-US" sz="1800" b="1" i="1" u="sng" dirty="0"/>
              <a:t>Leukemia’s</a:t>
            </a:r>
            <a:r>
              <a:rPr lang="en-US" sz="1800" dirty="0"/>
              <a:t> A type of cancer which affects white blood cells.                             </a:t>
            </a:r>
          </a:p>
          <a:p>
            <a:r>
              <a:rPr lang="en-US" sz="1800" b="1" i="1" u="sng" dirty="0"/>
              <a:t>Chloracne</a:t>
            </a:r>
            <a:r>
              <a:rPr lang="en-US" sz="1800" b="1" dirty="0"/>
              <a:t> </a:t>
            </a:r>
            <a:r>
              <a:rPr lang="en-US" sz="1800" dirty="0"/>
              <a:t>(or similar acne form disease) a skin condition that occurs soon after exposure to chemicals and looks like common forms of acne seen in teenagers. Under VA's rating regulations, it must be at least 10 percent disabling within one year of exposure to herbicides.                                                                                </a:t>
            </a:r>
          </a:p>
          <a:p>
            <a:r>
              <a:rPr lang="en-US" sz="1800" b="1" i="1" u="sng" dirty="0"/>
              <a:t>Diabetes Mellitus Type 2 </a:t>
            </a:r>
            <a:r>
              <a:rPr lang="en-US" sz="1800" dirty="0"/>
              <a:t>A disease characterized by high blood sugar levels resulting from the body’s inability to respond properly to the hormone insulin.                                                                                     </a:t>
            </a:r>
          </a:p>
          <a:p>
            <a:r>
              <a:rPr lang="en-US" sz="1800" b="1" i="1" u="sng" dirty="0"/>
              <a:t>Hodgkin’s disease </a:t>
            </a:r>
            <a:r>
              <a:rPr lang="en-US" sz="1800" dirty="0"/>
              <a:t>A malignant lymphoma (cancer) characterized by progressive enlargement of the lymph nodes, liver, and </a:t>
            </a:r>
            <a:r>
              <a:rPr lang="en-US" sz="1400" dirty="0"/>
              <a:t>spleen</a:t>
            </a:r>
            <a:r>
              <a:rPr lang="en-US" sz="1800" dirty="0"/>
              <a:t>, and by progressive anemia.                                                                                               </a:t>
            </a:r>
          </a:p>
          <a:p>
            <a:r>
              <a:rPr lang="en-US" sz="1800" b="1" i="1" u="sng" dirty="0"/>
              <a:t>Ischemic Heart Disease </a:t>
            </a:r>
            <a:r>
              <a:rPr lang="en-US" sz="1800" dirty="0"/>
              <a:t>A disease characterized by a reduced supply of blood to the heart that leads to chest pain. </a:t>
            </a:r>
            <a:endParaRPr lang="en-US" sz="2000" dirty="0"/>
          </a:p>
        </p:txBody>
      </p:sp>
      <p:sp>
        <p:nvSpPr>
          <p:cNvPr id="11" name="TextBox 10">
            <a:extLst>
              <a:ext uri="{FF2B5EF4-FFF2-40B4-BE49-F238E27FC236}">
                <a16:creationId xmlns:a16="http://schemas.microsoft.com/office/drawing/2014/main" id="{35B94A41-639B-46E3-BBFE-5B154BBB33F2}"/>
              </a:ext>
            </a:extLst>
          </p:cNvPr>
          <p:cNvSpPr txBox="1"/>
          <p:nvPr/>
        </p:nvSpPr>
        <p:spPr>
          <a:xfrm>
            <a:off x="2324099" y="328748"/>
            <a:ext cx="7791450" cy="707886"/>
          </a:xfrm>
          <a:prstGeom prst="rect">
            <a:avLst/>
          </a:prstGeom>
          <a:noFill/>
          <a:ln>
            <a:solidFill>
              <a:schemeClr val="bg2"/>
            </a:solidFill>
          </a:ln>
        </p:spPr>
        <p:txBody>
          <a:bodyPr wrap="square">
            <a:spAutoFit/>
          </a:bodyPr>
          <a:lstStyle/>
          <a:p>
            <a:r>
              <a:rPr lang="en-US" sz="4000" b="1" dirty="0">
                <a:solidFill>
                  <a:schemeClr val="accent1">
                    <a:lumMod val="75000"/>
                  </a:schemeClr>
                </a:solidFill>
              </a:rPr>
              <a:t>    Agent Orange Symptoms</a:t>
            </a:r>
          </a:p>
        </p:txBody>
      </p:sp>
    </p:spTree>
    <p:extLst>
      <p:ext uri="{BB962C8B-B14F-4D97-AF65-F5344CB8AC3E}">
        <p14:creationId xmlns:p14="http://schemas.microsoft.com/office/powerpoint/2010/main" val="35166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152940" y="752476"/>
            <a:ext cx="10200860" cy="5151367"/>
          </a:xfrm>
        </p:spPr>
        <p:txBody>
          <a:bodyPr>
            <a:normAutofit fontScale="40000" lnSpcReduction="20000"/>
          </a:bodyPr>
          <a:lstStyle/>
          <a:p>
            <a:pPr marL="0" indent="0" algn="ctr">
              <a:buNone/>
            </a:pPr>
            <a:endParaRPr lang="en-US" sz="3600" b="1" dirty="0"/>
          </a:p>
          <a:p>
            <a:r>
              <a:rPr lang="en-US" sz="4500" b="1" i="1" u="sng" dirty="0"/>
              <a:t>Multiple Myeloma </a:t>
            </a:r>
            <a:r>
              <a:rPr lang="en-US" sz="4500" dirty="0"/>
              <a:t>A cancer of plasma cells, a type of white blood cell in bone marrow.                                                                                                                                       </a:t>
            </a:r>
          </a:p>
          <a:p>
            <a:r>
              <a:rPr lang="en-US" sz="4500" b="1" i="1" u="sng" dirty="0"/>
              <a:t>Non-Hodgkin’s Lymphoma </a:t>
            </a:r>
            <a:r>
              <a:rPr lang="en-US" sz="4500" dirty="0"/>
              <a:t>A group of cancers that affect the lymph glands and other lymphatic tissue.                                                                                            </a:t>
            </a:r>
          </a:p>
          <a:p>
            <a:r>
              <a:rPr lang="en-US" sz="4500" b="1" i="1" u="sng" dirty="0"/>
              <a:t>Parkinson’s disease </a:t>
            </a:r>
            <a:r>
              <a:rPr lang="en-US" sz="4500" dirty="0"/>
              <a:t>A progressive disorder of the nervous system that affects muscle movement Peripheral Neuropathy, Early-Onset a nervous system condition that causes numbness, tingling, and motor weakness. Under VA's rating regulations, it must be at least 10 percent disabling within one year of herbicide exposure.                                                                                                            </a:t>
            </a:r>
          </a:p>
          <a:p>
            <a:r>
              <a:rPr lang="en-US" sz="4500" b="1" i="1" u="sng" dirty="0"/>
              <a:t>Porphyria Cutanea </a:t>
            </a:r>
            <a:r>
              <a:rPr lang="en-US" sz="4500" b="1" i="1" u="sng" dirty="0" err="1"/>
              <a:t>Tarda</a:t>
            </a:r>
            <a:r>
              <a:rPr lang="en-US" sz="4500" b="1" i="1" u="sng" dirty="0"/>
              <a:t> </a:t>
            </a:r>
            <a:r>
              <a:rPr lang="en-US" sz="4500" dirty="0"/>
              <a:t>A disorder characterized by liver dysfunction and by thinning and blistering of the skin in sun-exposed areas. Under VA's rating regulations, it must be at least 10 percent disabling within one year of exposure to herbicides.                                                                                                                          </a:t>
            </a:r>
          </a:p>
          <a:p>
            <a:r>
              <a:rPr lang="en-US" sz="4500" b="1" i="1" u="sng" dirty="0"/>
              <a:t>Prostate Cancer </a:t>
            </a:r>
            <a:r>
              <a:rPr lang="en-US" sz="4500" dirty="0"/>
              <a:t>Of the prostate; one of the most common cancers among men Respiratory Cancers (includes lung cancer) Cancers of the lung, larynx, trachea, and bronchus Soft Tissue                                                                     </a:t>
            </a:r>
          </a:p>
          <a:p>
            <a:r>
              <a:rPr lang="en-US" sz="4500" b="1" i="1" u="sng" dirty="0"/>
              <a:t>Sarcomas (other than osteosarcoma, chondrosarcoma, Kaposi’s sarcoma, or mesothelioma</a:t>
            </a:r>
            <a:r>
              <a:rPr lang="en-US" sz="4500" b="1" dirty="0"/>
              <a:t>) </a:t>
            </a:r>
            <a:r>
              <a:rPr lang="en-US" sz="4500" dirty="0"/>
              <a:t>A group of different types of cancers in body tissues such as muscle, fat, blood and lymph vessels, and connective tissues - See more at: </a:t>
            </a:r>
          </a:p>
          <a:p>
            <a:pPr marL="0" indent="0">
              <a:buNone/>
            </a:pPr>
            <a:r>
              <a:rPr lang="en-US" sz="4500" b="1" dirty="0"/>
              <a:t>                              Department of VA add three new serious illnesses </a:t>
            </a:r>
          </a:p>
          <a:p>
            <a:r>
              <a:rPr lang="en-US" sz="4500" b="1" u="sng" dirty="0"/>
              <a:t>Bladder Cancer</a:t>
            </a:r>
          </a:p>
          <a:p>
            <a:r>
              <a:rPr lang="en-US" sz="4500" b="1" u="sng" dirty="0"/>
              <a:t>Hypothyroidism</a:t>
            </a:r>
          </a:p>
          <a:p>
            <a:r>
              <a:rPr lang="en-US" sz="4500" b="1" u="sng" dirty="0"/>
              <a:t>Parkinson’s – Like Symptoms</a:t>
            </a:r>
            <a:r>
              <a:rPr lang="en-US" sz="4500" b="1" dirty="0"/>
              <a:t>          </a:t>
            </a:r>
          </a:p>
          <a:p>
            <a:r>
              <a:rPr lang="en-US" sz="4500" dirty="0"/>
              <a:t>http://www.publichealth.va.gov/exposures/agentorange/conditions/index.asp#sthash.DGJ6nSWv.dpuf</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41596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fontScale="90000"/>
          </a:bodyPr>
          <a:lstStyle/>
          <a:p>
            <a:r>
              <a:rPr lang="en-US" sz="4000" dirty="0"/>
              <a:t> </a:t>
            </a:r>
            <a:r>
              <a:rPr lang="en-US" sz="4000" b="1" dirty="0">
                <a:solidFill>
                  <a:schemeClr val="accent1">
                    <a:lumMod val="75000"/>
                  </a:schemeClr>
                </a:solidFill>
              </a:rPr>
              <a:t>U.S. Department of Veterans Affairs</a:t>
            </a:r>
            <a:br>
              <a:rPr lang="en-US" sz="4000" b="1" dirty="0">
                <a:solidFill>
                  <a:schemeClr val="accent1">
                    <a:lumMod val="75000"/>
                  </a:schemeClr>
                </a:solidFill>
              </a:rPr>
            </a:br>
            <a:r>
              <a:rPr lang="en-US" sz="4000" b="1" dirty="0">
                <a:solidFill>
                  <a:schemeClr val="accent1">
                    <a:lumMod val="75000"/>
                  </a:schemeClr>
                </a:solidFill>
              </a:rPr>
              <a:t>    Herbicide Tests and Storage in the U.S.</a:t>
            </a:r>
            <a:endParaRPr lang="en-US" sz="4000" b="1" dirty="0"/>
          </a:p>
        </p:txBody>
      </p:sp>
      <p:sp>
        <p:nvSpPr>
          <p:cNvPr id="3" name="Content Placeholder 2"/>
          <p:cNvSpPr>
            <a:spLocks noGrp="1"/>
          </p:cNvSpPr>
          <p:nvPr>
            <p:ph idx="1"/>
          </p:nvPr>
        </p:nvSpPr>
        <p:spPr>
          <a:xfrm>
            <a:off x="1373188" y="1009650"/>
            <a:ext cx="9980612" cy="4295776"/>
          </a:xfrm>
        </p:spPr>
        <p:txBody>
          <a:bodyPr>
            <a:normAutofit fontScale="55000" lnSpcReduction="20000"/>
          </a:bodyPr>
          <a:lstStyle/>
          <a:p>
            <a:pPr marL="0" indent="0" algn="ctr">
              <a:buNone/>
            </a:pPr>
            <a:endParaRPr lang="en-US" sz="3600" b="1" dirty="0"/>
          </a:p>
          <a:p>
            <a:r>
              <a:rPr lang="en-US" sz="4000" dirty="0"/>
              <a:t>Agent Orange and other herbicides used in Vietnam were tested or stored elsewhere, including many military bases in the United States. Below is a list of bases.</a:t>
            </a:r>
          </a:p>
          <a:p>
            <a:pPr algn="ctr"/>
            <a:r>
              <a:rPr lang="en-US" sz="4000" b="1" i="1" u="sng" dirty="0"/>
              <a:t>Florida  </a:t>
            </a:r>
            <a:r>
              <a:rPr lang="en-US" sz="4000" dirty="0"/>
              <a:t>                                                                                                                                        Locations: Orlando, FL; Cocoa, FL Date: 1944                                                                                        Near Lake George, FL Date: 1944                                                                                                          Orlando, FL at Army Grove Air Force’s Tactical Center Date: 1944                                                                                                                                                       Marathon, FL Dates: 1944                                                                                                                        Bushnell Army Air Field, FL Date: 1945                                                                                            Avon Air Force Base, FL Date: 1951                                                                                               </a:t>
            </a:r>
            <a:r>
              <a:rPr lang="en-US" sz="4000" dirty="0" err="1"/>
              <a:t>Englin</a:t>
            </a:r>
            <a:r>
              <a:rPr lang="en-US" sz="4000" dirty="0"/>
              <a:t> Air Force Base, FL Date: 1952                                                                                             </a:t>
            </a:r>
            <a:r>
              <a:rPr lang="en-US" sz="4000" b="1" i="1" u="sng" dirty="0"/>
              <a:t>Avon Park Air Force Base, FL Date: 1954                                                                            </a:t>
            </a:r>
            <a:r>
              <a:rPr lang="en-US" sz="4000" dirty="0"/>
              <a:t>Jacksonville, FL Date: 1962                                                                                                                           Eglin AFB, C-52A test area Dates: 1962-1970                                                                                 Apalachicola National Forest near Sopchoppy, FL Date: 1967                                                                        Eglin AFB,FL Date: 1968</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397450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srcRect/>
          <a:stretch>
            <a:fillRect/>
          </a:stretch>
        </p:blipFill>
        <p:spPr bwMode="auto">
          <a:xfrm>
            <a:off x="9446559" y="5657530"/>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22641" y="5607683"/>
            <a:ext cx="106997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879371A9-0121-4BD3-9B38-DF2F24A945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0725" y="679200"/>
            <a:ext cx="7147859" cy="5170947"/>
          </a:xfrm>
          <a:prstGeom prst="rect">
            <a:avLst/>
          </a:prstGeom>
        </p:spPr>
      </p:pic>
    </p:spTree>
    <p:extLst>
      <p:ext uri="{BB962C8B-B14F-4D97-AF65-F5344CB8AC3E}">
        <p14:creationId xmlns:p14="http://schemas.microsoft.com/office/powerpoint/2010/main" val="236493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1485900" y="111760"/>
            <a:ext cx="9867900" cy="563759"/>
          </a:xfrm>
        </p:spPr>
        <p:txBody>
          <a:bodyPr>
            <a:normAutofit fontScale="90000"/>
          </a:bodyPr>
          <a:lstStyle/>
          <a:p>
            <a:r>
              <a:rPr lang="en-US" sz="4000" dirty="0"/>
              <a:t>                    </a:t>
            </a:r>
            <a:r>
              <a:rPr lang="en-US" sz="4000" b="1" dirty="0"/>
              <a:t>Death and Burial Benefits </a:t>
            </a:r>
          </a:p>
        </p:txBody>
      </p:sp>
      <p:sp>
        <p:nvSpPr>
          <p:cNvPr id="3" name="Content Placeholder 2"/>
          <p:cNvSpPr>
            <a:spLocks noGrp="1"/>
          </p:cNvSpPr>
          <p:nvPr>
            <p:ph idx="1"/>
          </p:nvPr>
        </p:nvSpPr>
        <p:spPr>
          <a:xfrm>
            <a:off x="1373188" y="1123950"/>
            <a:ext cx="9980611" cy="4648200"/>
          </a:xfrm>
        </p:spPr>
        <p:txBody>
          <a:bodyPr>
            <a:normAutofit fontScale="70000" lnSpcReduction="20000"/>
          </a:bodyPr>
          <a:lstStyle/>
          <a:p>
            <a:r>
              <a:rPr lang="en-US" sz="3600" b="1" i="1" u="sng" dirty="0"/>
              <a:t>Eligibility</a:t>
            </a:r>
            <a:r>
              <a:rPr lang="en-US" sz="3600" dirty="0"/>
              <a:t>: Veterans discharged from active duty, under conditions other than dishonorable and service members who died while on active duty. To verify eligibility for burial and memorial benefits, a copy of veterans’ discharge document </a:t>
            </a:r>
            <a:r>
              <a:rPr lang="en-US" sz="4400" b="1" i="1" u="sng" dirty="0"/>
              <a:t>“DD214” </a:t>
            </a:r>
            <a:r>
              <a:rPr lang="en-US" sz="3600" dirty="0"/>
              <a:t>that specifies the period(s) of active duty and character of discharge, along with the deceased’s death certificate and proof of relationship to veteran for eligible family members) are all that usually needed to determine eligibility.</a:t>
            </a:r>
          </a:p>
          <a:p>
            <a:r>
              <a:rPr lang="en-US" sz="3600" dirty="0"/>
              <a:t>VA National Cemeteries    ( 147 National Cemeteries )                                                                   Headstone and Markers    ( VA Form 40-1330 )                                                               Presidential Memorial Certificates ( VA Form 40-0247 )                                                               Burial Flag ( VA Form 27-2008 or U.S. Post Office and Funeral Director )                                                                                 Reimbursement of Burial Expenses ( VA Form 21-530 )                                                         Burial Allowance ( VA Form 21-530 )                                                                                              Plot Allowance ( VA Form 21-530 )                                                                                           Military Funeral Honors ( Active Military or Local Veteran Originations )</a:t>
            </a:r>
          </a:p>
          <a:p>
            <a:pPr marL="0" indent="0" algn="ctr">
              <a:buNone/>
            </a:pPr>
            <a:endParaRPr lang="en-US" sz="3600" b="1" dirty="0"/>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231890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fontScale="90000"/>
          </a:bodyPr>
          <a:lstStyle/>
          <a:p>
            <a:r>
              <a:rPr lang="en-US" sz="4000" dirty="0"/>
              <a:t>                  </a:t>
            </a:r>
            <a:br>
              <a:rPr lang="en-US" sz="4000" dirty="0"/>
            </a:br>
            <a:r>
              <a:rPr lang="en-US" sz="4000" dirty="0"/>
              <a:t>  </a:t>
            </a:r>
            <a:r>
              <a:rPr lang="en-US" sz="4000" b="1" dirty="0">
                <a:solidFill>
                  <a:schemeClr val="accent1">
                    <a:lumMod val="75000"/>
                  </a:schemeClr>
                </a:solidFill>
              </a:rPr>
              <a:t>2023 Florida Veteran’s Benefits Guide</a:t>
            </a:r>
            <a:br>
              <a:rPr lang="en-US" sz="4000" b="1" dirty="0">
                <a:solidFill>
                  <a:schemeClr val="accent1">
                    <a:lumMod val="75000"/>
                  </a:schemeClr>
                </a:solidFill>
              </a:rPr>
            </a:br>
            <a:endParaRPr lang="en-US" sz="4000" b="1" dirty="0"/>
          </a:p>
        </p:txBody>
      </p:sp>
      <p:sp>
        <p:nvSpPr>
          <p:cNvPr id="3" name="Content Placeholder 2"/>
          <p:cNvSpPr>
            <a:spLocks noGrp="1"/>
          </p:cNvSpPr>
          <p:nvPr>
            <p:ph idx="1"/>
          </p:nvPr>
        </p:nvSpPr>
        <p:spPr>
          <a:xfrm>
            <a:off x="1285876" y="1275324"/>
            <a:ext cx="10067924" cy="5306449"/>
          </a:xfrm>
        </p:spPr>
        <p:txBody>
          <a:bodyPr>
            <a:normAutofit fontScale="40000" lnSpcReduction="20000"/>
          </a:bodyPr>
          <a:lstStyle/>
          <a:p>
            <a:pPr marL="0" indent="0" algn="ctr">
              <a:buNone/>
            </a:pPr>
            <a:endParaRPr lang="en-US" sz="3600" b="1" dirty="0"/>
          </a:p>
          <a:p>
            <a:pPr algn="ctr"/>
            <a:r>
              <a:rPr lang="en-US" sz="5100" dirty="0"/>
              <a:t>www.FloridaVets.org</a:t>
            </a:r>
          </a:p>
          <a:p>
            <a:pPr algn="ctr"/>
            <a:r>
              <a:rPr lang="en-US" sz="5100" dirty="0"/>
              <a:t>www.FloridaVeteransFoundationorg</a:t>
            </a:r>
          </a:p>
          <a:p>
            <a:pPr algn="ctr"/>
            <a:r>
              <a:rPr lang="en-US" sz="5100" dirty="0"/>
              <a:t>(850) 488-4181 or 4182</a:t>
            </a:r>
          </a:p>
          <a:p>
            <a:pPr algn="ctr"/>
            <a:r>
              <a:rPr lang="en-US" sz="5100" dirty="0"/>
              <a:t>Education Benefits for Veterans and families</a:t>
            </a:r>
          </a:p>
          <a:p>
            <a:pPr algn="ctr"/>
            <a:r>
              <a:rPr lang="en-US" sz="5100" dirty="0"/>
              <a:t>G.I. Home Loan</a:t>
            </a:r>
          </a:p>
          <a:p>
            <a:pPr algn="ctr"/>
            <a:r>
              <a:rPr lang="en-US" sz="5100" dirty="0"/>
              <a:t>Property Tax Exemptions</a:t>
            </a:r>
          </a:p>
          <a:p>
            <a:pPr algn="ctr"/>
            <a:r>
              <a:rPr lang="en-US" sz="5100" dirty="0"/>
              <a:t>Burial Benefits</a:t>
            </a:r>
          </a:p>
          <a:p>
            <a:pPr algn="ctr"/>
            <a:r>
              <a:rPr lang="en-US" sz="5100" dirty="0"/>
              <a:t>“V” for Veteran Designation on Driver License</a:t>
            </a:r>
          </a:p>
          <a:p>
            <a:pPr algn="ctr"/>
            <a:r>
              <a:rPr lang="en-US" sz="5100" dirty="0"/>
              <a:t>100% Disabled Veteran State ID card</a:t>
            </a:r>
          </a:p>
          <a:p>
            <a:pPr algn="ctr"/>
            <a:r>
              <a:rPr lang="en-US" sz="5100" dirty="0"/>
              <a:t>Driver License &amp; State ID Fee Exemptions</a:t>
            </a:r>
          </a:p>
          <a:p>
            <a:pPr algn="ctr"/>
            <a:r>
              <a:rPr lang="en-US" sz="5100" dirty="0"/>
              <a:t>Disabled Veteran Motor Vehicle License Plate</a:t>
            </a:r>
          </a:p>
          <a:p>
            <a:pPr algn="ctr"/>
            <a:r>
              <a:rPr lang="en-US" sz="5100" dirty="0"/>
              <a:t>Florida State Park Discount Passes</a:t>
            </a:r>
          </a:p>
          <a:p>
            <a:pPr algn="ctr"/>
            <a:r>
              <a:rPr lang="en-US" sz="5100" dirty="0"/>
              <a:t>Hunting and Fishing</a:t>
            </a:r>
          </a:p>
          <a:p>
            <a:pPr algn="ctr"/>
            <a:r>
              <a:rPr lang="en-US" sz="5100" dirty="0"/>
              <a:t>Employment</a:t>
            </a:r>
          </a:p>
          <a:p>
            <a:pPr algn="ctr"/>
            <a:r>
              <a:rPr lang="en-US" sz="5100" dirty="0"/>
              <a:t>Reemployment Rights</a:t>
            </a:r>
            <a:endParaRPr lang="en-US" sz="51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68634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fontScale="90000"/>
          </a:bodyPr>
          <a:lstStyle/>
          <a:p>
            <a:r>
              <a:rPr lang="en-US" sz="4000" dirty="0"/>
              <a:t>                    </a:t>
            </a:r>
            <a:br>
              <a:rPr lang="en-US" sz="4000" dirty="0"/>
            </a:br>
            <a:r>
              <a:rPr lang="en-US" sz="4000" dirty="0"/>
              <a:t>           </a:t>
            </a:r>
            <a:r>
              <a:rPr lang="en-US" sz="4000" b="1" dirty="0">
                <a:solidFill>
                  <a:schemeClr val="accent1">
                    <a:lumMod val="75000"/>
                  </a:schemeClr>
                </a:solidFill>
              </a:rPr>
              <a:t>Veterans’ Preference</a:t>
            </a:r>
            <a:br>
              <a:rPr lang="en-US" sz="4000" b="1" dirty="0">
                <a:solidFill>
                  <a:schemeClr val="accent1">
                    <a:lumMod val="75000"/>
                  </a:schemeClr>
                </a:solidFill>
              </a:rPr>
            </a:br>
            <a:endParaRPr lang="en-US" sz="4000" b="1" dirty="0"/>
          </a:p>
        </p:txBody>
      </p:sp>
      <p:sp>
        <p:nvSpPr>
          <p:cNvPr id="3" name="Content Placeholder 2"/>
          <p:cNvSpPr>
            <a:spLocks noGrp="1"/>
          </p:cNvSpPr>
          <p:nvPr>
            <p:ph idx="1"/>
          </p:nvPr>
        </p:nvSpPr>
        <p:spPr>
          <a:xfrm>
            <a:off x="1247776" y="1365111"/>
            <a:ext cx="10106024" cy="4435614"/>
          </a:xfrm>
        </p:spPr>
        <p:txBody>
          <a:bodyPr>
            <a:normAutofit fontScale="62500" lnSpcReduction="20000"/>
          </a:bodyPr>
          <a:lstStyle/>
          <a:p>
            <a:pPr marL="0" indent="0" algn="ctr">
              <a:buNone/>
            </a:pPr>
            <a:endParaRPr lang="en-US" sz="3600" b="1" dirty="0"/>
          </a:p>
          <a:p>
            <a:r>
              <a:rPr lang="en-US" sz="4000" b="1" i="1" u="sng" dirty="0"/>
              <a:t>Since the time of the Civil War, veterans of the U.S. armed forces have been given some degree of preference in appointments to federal jobs.</a:t>
            </a:r>
          </a:p>
          <a:p>
            <a:r>
              <a:rPr lang="en-US" sz="4000" dirty="0"/>
              <a:t>To receive preference, a veteran must have been discharged or released from active duty in the U.S. armed forces under honorable conditions  (with an honorable or general discharge). Preference is also provided for the spouse of a veteran with a permanent and total service-connected disability and widows and widowers of deceased veterans who died in service.</a:t>
            </a:r>
          </a:p>
          <a:p>
            <a:endParaRPr lang="en-US" sz="4000" dirty="0"/>
          </a:p>
          <a:p>
            <a:pPr marL="0" indent="0">
              <a:buNone/>
            </a:pPr>
            <a:r>
              <a:rPr lang="en-US" sz="4000" b="1" i="1" dirty="0"/>
              <a:t>    </a:t>
            </a:r>
            <a:r>
              <a:rPr lang="en-US" sz="4000" b="1" i="1" u="sng" dirty="0"/>
              <a:t> A veteran with 100% disability can still work, as long as they are not “unemployable”.</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45518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pic>
        <p:nvPicPr>
          <p:cNvPr id="6" name="Picture 5">
            <a:extLst>
              <a:ext uri="{FF2B5EF4-FFF2-40B4-BE49-F238E27FC236}">
                <a16:creationId xmlns:a16="http://schemas.microsoft.com/office/drawing/2014/main" id="{934C41AD-4F8C-4471-A5CB-DEDFDBA41D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001" y="228600"/>
            <a:ext cx="5167857" cy="2590800"/>
          </a:xfrm>
          <a:prstGeom prst="rect">
            <a:avLst/>
          </a:prstGeom>
        </p:spPr>
      </p:pic>
      <p:sp>
        <p:nvSpPr>
          <p:cNvPr id="12" name="TextBox 11">
            <a:extLst>
              <a:ext uri="{FF2B5EF4-FFF2-40B4-BE49-F238E27FC236}">
                <a16:creationId xmlns:a16="http://schemas.microsoft.com/office/drawing/2014/main" id="{C6326769-FDBF-43A0-9D1F-513A46851EFB}"/>
              </a:ext>
            </a:extLst>
          </p:cNvPr>
          <p:cNvSpPr txBox="1"/>
          <p:nvPr/>
        </p:nvSpPr>
        <p:spPr>
          <a:xfrm>
            <a:off x="2509475" y="3237683"/>
            <a:ext cx="7006907" cy="3139321"/>
          </a:xfrm>
          <a:prstGeom prst="rect">
            <a:avLst/>
          </a:prstGeom>
          <a:noFill/>
          <a:ln>
            <a:solidFill>
              <a:schemeClr val="bg2"/>
            </a:solidFill>
          </a:ln>
        </p:spPr>
        <p:txBody>
          <a:bodyPr wrap="square">
            <a:spAutoFit/>
          </a:bodyPr>
          <a:lstStyle/>
          <a:p>
            <a:pPr marL="0" indent="0" algn="ctr" eaLnBrk="0" fontAlgn="base" hangingPunct="0">
              <a:spcBef>
                <a:spcPct val="0"/>
              </a:spcBef>
              <a:spcAft>
                <a:spcPct val="0"/>
              </a:spcAft>
              <a:buNone/>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For discounts and/or free tickets</a:t>
            </a:r>
          </a:p>
          <a:p>
            <a:pPr marL="0" indent="0" algn="ctr" eaLnBrk="0" fontAlgn="base" hangingPunct="0">
              <a:spcBef>
                <a:spcPct val="0"/>
              </a:spcBef>
              <a:spcAft>
                <a:spcPct val="0"/>
              </a:spcAft>
              <a:buNone/>
            </a:pPr>
            <a:r>
              <a:rPr lang="en-US" altLang="en-US" sz="1800" b="1" dirty="0">
                <a:latin typeface="Times New Roman" panose="02020603050405020304" pitchFamily="18" charset="0"/>
                <a:cs typeface="Times New Roman" panose="02020603050405020304" pitchFamily="18" charset="0"/>
              </a:rPr>
              <a:t>Visit these online websites</a:t>
            </a:r>
            <a:endParaRPr lang="en-US" altLang="en-US" sz="1800" dirty="0"/>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VetTix.com</a:t>
            </a:r>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 Military.com</a:t>
            </a:r>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Govx.com</a:t>
            </a:r>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Operation outdoor freedom</a:t>
            </a:r>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Veteran holidays</a:t>
            </a:r>
          </a:p>
          <a:p>
            <a:pPr algn="ctr" eaLnBrk="0" fontAlgn="base" hangingPunct="0">
              <a:spcBef>
                <a:spcPct val="0"/>
              </a:spcBef>
              <a:spcAft>
                <a:spcPct val="0"/>
              </a:spcAft>
            </a:pPr>
            <a:r>
              <a:rPr lang="en-US" altLang="en-US" b="1" dirty="0">
                <a:latin typeface="Times New Roman" panose="02020603050405020304" pitchFamily="18" charset="0"/>
                <a:ea typeface="Calibri" panose="020F0502020204030204" pitchFamily="34" charset="0"/>
                <a:cs typeface="Times New Roman" panose="02020603050405020304" pitchFamily="18" charset="0"/>
              </a:rPr>
              <a:t>Rays Baseball</a:t>
            </a:r>
          </a:p>
          <a:p>
            <a:pPr algn="ctr" eaLnBrk="0" fontAlgn="base" hangingPunct="0">
              <a:spcBef>
                <a:spcPct val="0"/>
              </a:spcBef>
              <a:spcAft>
                <a:spcPct val="0"/>
              </a:spcAft>
            </a:pPr>
            <a:r>
              <a:rPr lang="en-US" altLang="en-US" sz="1800" b="1" dirty="0">
                <a:latin typeface="Times New Roman" panose="02020603050405020304" pitchFamily="18" charset="0"/>
                <a:ea typeface="Calibri" panose="020F0502020204030204" pitchFamily="34" charset="0"/>
                <a:cs typeface="Times New Roman" panose="02020603050405020304" pitchFamily="18" charset="0"/>
              </a:rPr>
              <a:t>Guide Fitter</a:t>
            </a:r>
          </a:p>
          <a:p>
            <a:pPr marL="0" indent="0" algn="ctr" eaLnBrk="0" fontAlgn="base" hangingPunct="0">
              <a:spcBef>
                <a:spcPct val="0"/>
              </a:spcBef>
              <a:spcAft>
                <a:spcPct val="0"/>
              </a:spcAft>
              <a:buNone/>
            </a:pPr>
            <a:r>
              <a:rPr lang="en-US" altLang="en-US" sz="1800" b="1" dirty="0">
                <a:latin typeface="Times New Roman" panose="02020603050405020304" pitchFamily="18" charset="0"/>
                <a:cs typeface="Times New Roman" panose="02020603050405020304" pitchFamily="18" charset="0"/>
              </a:rPr>
              <a:t>Military/Veteran Discounts</a:t>
            </a:r>
          </a:p>
          <a:p>
            <a:pPr marL="0" indent="0" algn="ctr" eaLnBrk="0" fontAlgn="base" hangingPunct="0">
              <a:spcBef>
                <a:spcPct val="0"/>
              </a:spcBef>
              <a:spcAft>
                <a:spcPct val="0"/>
              </a:spcAft>
              <a:buNone/>
            </a:pPr>
            <a:r>
              <a:rPr lang="en-US" altLang="en-US" sz="1800" b="1" dirty="0">
                <a:latin typeface="Times New Roman" panose="02020603050405020304" pitchFamily="18" charset="0"/>
                <a:cs typeface="Times New Roman" panose="02020603050405020304" pitchFamily="18" charset="0"/>
              </a:rPr>
              <a:t>Ask everywhere you go!</a:t>
            </a:r>
            <a:endParaRPr lang="en-US" altLang="en-US" sz="1800" dirty="0"/>
          </a:p>
        </p:txBody>
      </p:sp>
    </p:spTree>
    <p:extLst>
      <p:ext uri="{BB962C8B-B14F-4D97-AF65-F5344CB8AC3E}">
        <p14:creationId xmlns:p14="http://schemas.microsoft.com/office/powerpoint/2010/main" val="589330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C02D-3294-4AAD-B13D-307022C15D14}"/>
              </a:ext>
            </a:extLst>
          </p:cNvPr>
          <p:cNvSpPr>
            <a:spLocks noGrp="1"/>
          </p:cNvSpPr>
          <p:nvPr>
            <p:ph type="title"/>
          </p:nvPr>
        </p:nvSpPr>
        <p:spPr>
          <a:xfrm>
            <a:off x="810883" y="365125"/>
            <a:ext cx="10542917" cy="1325563"/>
          </a:xfrm>
        </p:spPr>
        <p:txBody>
          <a:bodyPr/>
          <a:lstStyle/>
          <a:p>
            <a:pPr algn="ctr"/>
            <a:r>
              <a:rPr lang="en-US" b="1" dirty="0"/>
              <a:t>WOMEN VETERANS</a:t>
            </a:r>
          </a:p>
        </p:txBody>
      </p:sp>
      <p:sp>
        <p:nvSpPr>
          <p:cNvPr id="3" name="Content Placeholder 2">
            <a:extLst>
              <a:ext uri="{FF2B5EF4-FFF2-40B4-BE49-F238E27FC236}">
                <a16:creationId xmlns:a16="http://schemas.microsoft.com/office/drawing/2014/main" id="{03537E91-D693-41B0-A44D-CC38DBD152A7}"/>
              </a:ext>
            </a:extLst>
          </p:cNvPr>
          <p:cNvSpPr>
            <a:spLocks noGrp="1"/>
          </p:cNvSpPr>
          <p:nvPr>
            <p:ph idx="1"/>
          </p:nvPr>
        </p:nvSpPr>
        <p:spPr>
          <a:xfrm>
            <a:off x="1242204" y="2380891"/>
            <a:ext cx="10111596" cy="3796072"/>
          </a:xfrm>
        </p:spPr>
        <p:txBody>
          <a:bodyPr/>
          <a:lstStyle/>
          <a:p>
            <a:pPr marL="0" indent="0">
              <a:buNone/>
            </a:pPr>
            <a:r>
              <a:rPr lang="en-US" sz="3200" b="1" dirty="0"/>
              <a:t>The Sunshine State is home of approximately 162,000 women veterans. Many women veterans don’t even know they are eligible for full range of federal, state and local benefits.</a:t>
            </a:r>
          </a:p>
          <a:p>
            <a:pPr marL="0" indent="0">
              <a:buNone/>
            </a:pPr>
            <a:endParaRPr lang="en-US" sz="3200" b="1" dirty="0"/>
          </a:p>
          <a:p>
            <a:endParaRPr lang="en-US" dirty="0"/>
          </a:p>
        </p:txBody>
      </p:sp>
      <p:pic>
        <p:nvPicPr>
          <p:cNvPr id="4" name="Picture 3">
            <a:extLst>
              <a:ext uri="{FF2B5EF4-FFF2-40B4-BE49-F238E27FC236}">
                <a16:creationId xmlns:a16="http://schemas.microsoft.com/office/drawing/2014/main" id="{3173BE7E-65B4-7FAE-6A3E-8EA8AF3FAAB8}"/>
              </a:ext>
            </a:extLst>
          </p:cNvPr>
          <p:cNvPicPr/>
          <p:nvPr/>
        </p:nvPicPr>
        <p:blipFill>
          <a:blip r:embed="rId2" cstate="print"/>
          <a:srcRect/>
          <a:stretch>
            <a:fillRect/>
          </a:stretch>
        </p:blipFill>
        <p:spPr bwMode="auto">
          <a:xfrm>
            <a:off x="10818812" y="5530728"/>
            <a:ext cx="106997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C106B236-15EA-3FA8-3549-F0A559EF189F}"/>
              </a:ext>
            </a:extLst>
          </p:cNvPr>
          <p:cNvPicPr/>
          <p:nvPr/>
        </p:nvPicPr>
        <p:blipFill>
          <a:blip r:embed="rId3" cstate="print"/>
          <a:srcRect/>
          <a:stretch>
            <a:fillRect/>
          </a:stretch>
        </p:blipFill>
        <p:spPr bwMode="auto">
          <a:xfrm>
            <a:off x="9559607" y="5607685"/>
            <a:ext cx="1259205" cy="1138555"/>
          </a:xfrm>
          <a:prstGeom prst="rect">
            <a:avLst/>
          </a:prstGeom>
          <a:noFill/>
          <a:ln w="9525">
            <a:noFill/>
            <a:miter lim="800000"/>
            <a:headEnd/>
            <a:tailEnd/>
          </a:ln>
        </p:spPr>
      </p:pic>
    </p:spTree>
    <p:extLst>
      <p:ext uri="{BB962C8B-B14F-4D97-AF65-F5344CB8AC3E}">
        <p14:creationId xmlns:p14="http://schemas.microsoft.com/office/powerpoint/2010/main" val="3207822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C02D-3294-4AAD-B13D-307022C15D14}"/>
              </a:ext>
            </a:extLst>
          </p:cNvPr>
          <p:cNvSpPr>
            <a:spLocks noGrp="1"/>
          </p:cNvSpPr>
          <p:nvPr>
            <p:ph type="title"/>
          </p:nvPr>
        </p:nvSpPr>
        <p:spPr>
          <a:xfrm>
            <a:off x="810883" y="365125"/>
            <a:ext cx="10542917" cy="1325563"/>
          </a:xfrm>
        </p:spPr>
        <p:txBody>
          <a:bodyPr>
            <a:normAutofit/>
          </a:bodyPr>
          <a:lstStyle/>
          <a:p>
            <a:pPr algn="ctr"/>
            <a:r>
              <a:rPr lang="en-US" sz="4800" b="1" dirty="0"/>
              <a:t>PACT ACT</a:t>
            </a:r>
          </a:p>
        </p:txBody>
      </p:sp>
      <p:sp>
        <p:nvSpPr>
          <p:cNvPr id="3" name="Content Placeholder 2">
            <a:extLst>
              <a:ext uri="{FF2B5EF4-FFF2-40B4-BE49-F238E27FC236}">
                <a16:creationId xmlns:a16="http://schemas.microsoft.com/office/drawing/2014/main" id="{03537E91-D693-41B0-A44D-CC38DBD152A7}"/>
              </a:ext>
            </a:extLst>
          </p:cNvPr>
          <p:cNvSpPr>
            <a:spLocks noGrp="1"/>
          </p:cNvSpPr>
          <p:nvPr>
            <p:ph idx="1"/>
          </p:nvPr>
        </p:nvSpPr>
        <p:spPr>
          <a:xfrm>
            <a:off x="1242204" y="2380891"/>
            <a:ext cx="10111596" cy="3796072"/>
          </a:xfrm>
        </p:spPr>
        <p:txBody>
          <a:bodyPr/>
          <a:lstStyle/>
          <a:p>
            <a:pPr marL="0" indent="0">
              <a:buNone/>
            </a:pPr>
            <a:r>
              <a:rPr lang="en-US" sz="3200" b="1" dirty="0"/>
              <a:t>The PACT Act is a new law that </a:t>
            </a:r>
            <a:r>
              <a:rPr lang="en-US" sz="3200" b="1"/>
              <a:t>expands VA </a:t>
            </a:r>
            <a:r>
              <a:rPr lang="en-US" sz="3200" b="1" dirty="0"/>
              <a:t>health care benefits for Veterans exposed to burn pits, Agent Orange, and other toxic substances</a:t>
            </a:r>
            <a:r>
              <a:rPr lang="en-US" sz="3200" dirty="0"/>
              <a:t>.</a:t>
            </a:r>
            <a:endParaRPr lang="en-US" sz="3200" b="1" dirty="0"/>
          </a:p>
          <a:p>
            <a:endParaRPr lang="en-US" dirty="0"/>
          </a:p>
        </p:txBody>
      </p:sp>
      <p:pic>
        <p:nvPicPr>
          <p:cNvPr id="4" name="Picture 3">
            <a:extLst>
              <a:ext uri="{FF2B5EF4-FFF2-40B4-BE49-F238E27FC236}">
                <a16:creationId xmlns:a16="http://schemas.microsoft.com/office/drawing/2014/main" id="{E26D94C1-E517-AD94-20FC-4DD5D38F0543}"/>
              </a:ext>
            </a:extLst>
          </p:cNvPr>
          <p:cNvPicPr/>
          <p:nvPr/>
        </p:nvPicPr>
        <p:blipFill>
          <a:blip r:embed="rId2" cstate="print"/>
          <a:srcRect/>
          <a:stretch>
            <a:fillRect/>
          </a:stretch>
        </p:blipFill>
        <p:spPr bwMode="auto">
          <a:xfrm>
            <a:off x="10818812" y="5530728"/>
            <a:ext cx="1069975" cy="1138555"/>
          </a:xfrm>
          <a:prstGeom prst="rect">
            <a:avLst/>
          </a:prstGeom>
          <a:noFill/>
          <a:ln w="9525">
            <a:noFill/>
            <a:miter lim="800000"/>
            <a:headEnd/>
            <a:tailEnd/>
          </a:ln>
        </p:spPr>
      </p:pic>
      <p:pic>
        <p:nvPicPr>
          <p:cNvPr id="5" name="Picture 4">
            <a:extLst>
              <a:ext uri="{FF2B5EF4-FFF2-40B4-BE49-F238E27FC236}">
                <a16:creationId xmlns:a16="http://schemas.microsoft.com/office/drawing/2014/main" id="{F1828F4C-E7AF-5220-0385-EA73F90F1697}"/>
              </a:ext>
            </a:extLst>
          </p:cNvPr>
          <p:cNvPicPr/>
          <p:nvPr/>
        </p:nvPicPr>
        <p:blipFill>
          <a:blip r:embed="rId3" cstate="print"/>
          <a:srcRect/>
          <a:stretch>
            <a:fillRect/>
          </a:stretch>
        </p:blipFill>
        <p:spPr bwMode="auto">
          <a:xfrm>
            <a:off x="9490596" y="5607685"/>
            <a:ext cx="1259205" cy="1138555"/>
          </a:xfrm>
          <a:prstGeom prst="rect">
            <a:avLst/>
          </a:prstGeom>
          <a:noFill/>
          <a:ln w="9525">
            <a:noFill/>
            <a:miter lim="800000"/>
            <a:headEnd/>
            <a:tailEnd/>
          </a:ln>
        </p:spPr>
      </p:pic>
    </p:spTree>
    <p:extLst>
      <p:ext uri="{BB962C8B-B14F-4D97-AF65-F5344CB8AC3E}">
        <p14:creationId xmlns:p14="http://schemas.microsoft.com/office/powerpoint/2010/main" val="603437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helicopter flying over a road&#10;&#10;Description automatically generated">
            <a:extLst>
              <a:ext uri="{FF2B5EF4-FFF2-40B4-BE49-F238E27FC236}">
                <a16:creationId xmlns:a16="http://schemas.microsoft.com/office/drawing/2014/main" id="{87500922-FDE9-A4A5-4C09-BA409A9C89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13" y="248499"/>
            <a:ext cx="11268974" cy="6361002"/>
          </a:xfrm>
          <a:prstGeom prst="rect">
            <a:avLst/>
          </a:prstGeom>
        </p:spPr>
      </p:pic>
    </p:spTree>
    <p:extLst>
      <p:ext uri="{BB962C8B-B14F-4D97-AF65-F5344CB8AC3E}">
        <p14:creationId xmlns:p14="http://schemas.microsoft.com/office/powerpoint/2010/main" val="149052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41F2-02B9-44E4-8B5F-DDDACBC5D0D8}"/>
              </a:ext>
            </a:extLst>
          </p:cNvPr>
          <p:cNvSpPr>
            <a:spLocks noGrp="1"/>
          </p:cNvSpPr>
          <p:nvPr>
            <p:ph type="title"/>
          </p:nvPr>
        </p:nvSpPr>
        <p:spPr>
          <a:xfrm>
            <a:off x="1656272" y="365125"/>
            <a:ext cx="9697528" cy="1325563"/>
          </a:xfrm>
        </p:spPr>
        <p:txBody>
          <a:bodyPr/>
          <a:lstStyle/>
          <a:p>
            <a:r>
              <a:rPr lang="en-US" dirty="0"/>
              <a:t>                QUESTIONS ?????</a:t>
            </a:r>
          </a:p>
        </p:txBody>
      </p:sp>
      <p:pic>
        <p:nvPicPr>
          <p:cNvPr id="4" name="Content Placeholder 3">
            <a:extLst>
              <a:ext uri="{FF2B5EF4-FFF2-40B4-BE49-F238E27FC236}">
                <a16:creationId xmlns:a16="http://schemas.microsoft.com/office/drawing/2014/main" id="{6A2C3885-2C3E-4C46-ADE7-0E950E5E6A75}"/>
              </a:ext>
            </a:extLst>
          </p:cNvPr>
          <p:cNvPicPr>
            <a:picLocks noGrp="1"/>
          </p:cNvPicPr>
          <p:nvPr>
            <p:ph idx="1"/>
          </p:nvPr>
        </p:nvPicPr>
        <p:blipFill>
          <a:blip r:embed="rId2"/>
          <a:stretch>
            <a:fillRect/>
          </a:stretch>
        </p:blipFill>
        <p:spPr>
          <a:xfrm>
            <a:off x="3191510" y="1717674"/>
            <a:ext cx="5808979" cy="4775201"/>
          </a:xfrm>
          <a:prstGeom prst="rect">
            <a:avLst/>
          </a:prstGeom>
        </p:spPr>
      </p:pic>
    </p:spTree>
    <p:extLst>
      <p:ext uri="{BB962C8B-B14F-4D97-AF65-F5344CB8AC3E}">
        <p14:creationId xmlns:p14="http://schemas.microsoft.com/office/powerpoint/2010/main" val="99105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BECEE-1EC3-4ABE-9978-5886F639A4A0}"/>
              </a:ext>
            </a:extLst>
          </p:cNvPr>
          <p:cNvSpPr>
            <a:spLocks noGrp="1"/>
          </p:cNvSpPr>
          <p:nvPr>
            <p:ph type="title"/>
          </p:nvPr>
        </p:nvSpPr>
        <p:spPr>
          <a:xfrm>
            <a:off x="1971675" y="561974"/>
            <a:ext cx="9382125" cy="2771775"/>
          </a:xfrm>
        </p:spPr>
        <p:txBody>
          <a:bodyPr>
            <a:noAutofit/>
          </a:bodyPr>
          <a:lstStyle/>
          <a:p>
            <a:r>
              <a:rPr lang="en-US" sz="4000" b="1" dirty="0"/>
              <a:t>       Veterans Helping Veterans</a:t>
            </a:r>
            <a:br>
              <a:rPr lang="en-US" sz="4000" b="1" dirty="0"/>
            </a:br>
            <a:br>
              <a:rPr lang="en-US" sz="4000" b="1" dirty="0"/>
            </a:br>
            <a:r>
              <a:rPr lang="en-US" sz="2800" b="1" dirty="0">
                <a:solidFill>
                  <a:schemeClr val="tx1"/>
                </a:solidFill>
              </a:rPr>
              <a:t>If you were on active duty, the reserves, or the National Guard and visited a doctor, hospital, health clinic or any other medical facility for any reason. This could mean thousands of dollars to you and your beneficiaries.</a:t>
            </a:r>
            <a:br>
              <a:rPr lang="en-US" sz="2800" b="1" dirty="0">
                <a:solidFill>
                  <a:schemeClr val="tx1"/>
                </a:solidFill>
              </a:rPr>
            </a:br>
            <a:endParaRPr lang="en-US" sz="2800" b="1" dirty="0">
              <a:solidFill>
                <a:schemeClr val="tx1"/>
              </a:solidFill>
            </a:endParaRPr>
          </a:p>
        </p:txBody>
      </p:sp>
      <p:pic>
        <p:nvPicPr>
          <p:cNvPr id="4" name="Picture 3"/>
          <p:cNvPicPr/>
          <p:nvPr/>
        </p:nvPicPr>
        <p:blipFill>
          <a:blip r:embed="rId2" cstate="print"/>
          <a:srcRect/>
          <a:stretch>
            <a:fillRect/>
          </a:stretch>
        </p:blipFill>
        <p:spPr bwMode="auto">
          <a:xfrm>
            <a:off x="9315047" y="561814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727674" y="5607685"/>
            <a:ext cx="1069975" cy="1138555"/>
          </a:xfrm>
          <a:prstGeom prst="rect">
            <a:avLst/>
          </a:prstGeom>
          <a:noFill/>
          <a:ln w="9525">
            <a:noFill/>
            <a:miter lim="800000"/>
            <a:headEnd/>
            <a:tailEnd/>
          </a:ln>
        </p:spPr>
      </p:pic>
      <p:pic>
        <p:nvPicPr>
          <p:cNvPr id="7" name="Content Placeholder 6">
            <a:extLst>
              <a:ext uri="{FF2B5EF4-FFF2-40B4-BE49-F238E27FC236}">
                <a16:creationId xmlns:a16="http://schemas.microsoft.com/office/drawing/2014/main" id="{38D2845E-1FE1-4D20-8976-FD58CDDE2256}"/>
              </a:ext>
            </a:extLst>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29062" y="3594396"/>
            <a:ext cx="4333875" cy="2771775"/>
          </a:xfrm>
          <a:prstGeom prst="rect">
            <a:avLst/>
          </a:prstGeom>
          <a:noFill/>
          <a:ln>
            <a:noFill/>
          </a:ln>
        </p:spPr>
      </p:pic>
    </p:spTree>
    <p:extLst>
      <p:ext uri="{BB962C8B-B14F-4D97-AF65-F5344CB8AC3E}">
        <p14:creationId xmlns:p14="http://schemas.microsoft.com/office/powerpoint/2010/main" val="318683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AAEB-8EA3-4670-A1D3-6CE125F0FAF8}"/>
              </a:ext>
            </a:extLst>
          </p:cNvPr>
          <p:cNvSpPr>
            <a:spLocks noGrp="1"/>
          </p:cNvSpPr>
          <p:nvPr>
            <p:ph type="title"/>
          </p:nvPr>
        </p:nvSpPr>
        <p:spPr>
          <a:xfrm>
            <a:off x="2324100" y="0"/>
            <a:ext cx="9029700" cy="690564"/>
          </a:xfrm>
        </p:spPr>
        <p:txBody>
          <a:bodyPr>
            <a:normAutofit fontScale="90000"/>
          </a:bodyPr>
          <a:lstStyle/>
          <a:p>
            <a:r>
              <a:rPr lang="en-US" sz="4000" dirty="0"/>
              <a:t>     </a:t>
            </a:r>
            <a:r>
              <a:rPr lang="en-US" b="1" dirty="0"/>
              <a:t>Veterans Helping Veterans</a:t>
            </a:r>
          </a:p>
        </p:txBody>
      </p:sp>
      <p:sp>
        <p:nvSpPr>
          <p:cNvPr id="3" name="Content Placeholder 2"/>
          <p:cNvSpPr>
            <a:spLocks noGrp="1"/>
          </p:cNvSpPr>
          <p:nvPr>
            <p:ph idx="1"/>
          </p:nvPr>
        </p:nvSpPr>
        <p:spPr>
          <a:xfrm>
            <a:off x="1562100" y="1825625"/>
            <a:ext cx="8873372" cy="3557080"/>
          </a:xfrm>
        </p:spPr>
        <p:txBody>
          <a:bodyPr>
            <a:normAutofit/>
          </a:bodyPr>
          <a:lstStyle/>
          <a:p>
            <a:pPr marL="0" indent="0" algn="ctr">
              <a:buNone/>
            </a:pPr>
            <a:r>
              <a:rPr lang="en-US" dirty="0"/>
              <a:t>	</a:t>
            </a:r>
          </a:p>
          <a:p>
            <a:pPr marL="457200" lvl="1" indent="0">
              <a:buNone/>
            </a:pPr>
            <a:endParaRPr lang="en-US" dirty="0"/>
          </a:p>
          <a:p>
            <a:endParaRPr lang="en-US" dirty="0"/>
          </a:p>
        </p:txBody>
      </p:sp>
      <p:pic>
        <p:nvPicPr>
          <p:cNvPr id="4" name="Picture 3"/>
          <p:cNvPicPr/>
          <p:nvPr/>
        </p:nvPicPr>
        <p:blipFill>
          <a:blip r:embed="rId2" cstate="print"/>
          <a:srcRect/>
          <a:stretch>
            <a:fillRect/>
          </a:stretch>
        </p:blipFill>
        <p:spPr bwMode="auto">
          <a:xfrm>
            <a:off x="9510305" y="5574701"/>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53918" y="5574701"/>
            <a:ext cx="1069975" cy="1138555"/>
          </a:xfrm>
          <a:prstGeom prst="rect">
            <a:avLst/>
          </a:prstGeom>
          <a:noFill/>
          <a:ln w="9525">
            <a:noFill/>
            <a:miter lim="800000"/>
            <a:headEnd/>
            <a:tailEnd/>
          </a:ln>
        </p:spPr>
      </p:pic>
      <p:pic>
        <p:nvPicPr>
          <p:cNvPr id="7" name="Picture 6">
            <a:extLst>
              <a:ext uri="{FF2B5EF4-FFF2-40B4-BE49-F238E27FC236}">
                <a16:creationId xmlns:a16="http://schemas.microsoft.com/office/drawing/2014/main" id="{E1C3B1DB-8173-4C51-AA17-4DD55EF440C3}"/>
              </a:ext>
            </a:extLst>
          </p:cNvPr>
          <p:cNvPicPr>
            <a:picLocks noChangeAspect="1"/>
          </p:cNvPicPr>
          <p:nvPr/>
        </p:nvPicPr>
        <p:blipFill>
          <a:blip r:embed="rId4"/>
          <a:stretch>
            <a:fillRect/>
          </a:stretch>
        </p:blipFill>
        <p:spPr>
          <a:xfrm>
            <a:off x="2324100" y="690564"/>
            <a:ext cx="7478047" cy="4820490"/>
          </a:xfrm>
          <a:prstGeom prst="rect">
            <a:avLst/>
          </a:prstGeom>
        </p:spPr>
      </p:pic>
    </p:spTree>
    <p:extLst>
      <p:ext uri="{BB962C8B-B14F-4D97-AF65-F5344CB8AC3E}">
        <p14:creationId xmlns:p14="http://schemas.microsoft.com/office/powerpoint/2010/main" val="184883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0ADCE-97FD-4202-AA03-D1AE5F445F62}"/>
              </a:ext>
            </a:extLst>
          </p:cNvPr>
          <p:cNvSpPr>
            <a:spLocks noGrp="1"/>
          </p:cNvSpPr>
          <p:nvPr>
            <p:ph type="title"/>
          </p:nvPr>
        </p:nvSpPr>
        <p:spPr>
          <a:xfrm>
            <a:off x="1076325" y="365125"/>
            <a:ext cx="10277475" cy="1325563"/>
          </a:xfrm>
        </p:spPr>
        <p:txBody>
          <a:bodyPr>
            <a:normAutofit/>
          </a:bodyPr>
          <a:lstStyle/>
          <a:p>
            <a:r>
              <a:rPr lang="en-US" b="1" dirty="0"/>
              <a:t>Why there’s a Need to Help Veterans</a:t>
            </a:r>
          </a:p>
        </p:txBody>
      </p:sp>
      <p:sp>
        <p:nvSpPr>
          <p:cNvPr id="3" name="Content Placeholder 2"/>
          <p:cNvSpPr>
            <a:spLocks noGrp="1"/>
          </p:cNvSpPr>
          <p:nvPr>
            <p:ph idx="1"/>
          </p:nvPr>
        </p:nvSpPr>
        <p:spPr>
          <a:xfrm>
            <a:off x="1915427" y="1690688"/>
            <a:ext cx="9438373" cy="4486275"/>
          </a:xfrm>
        </p:spPr>
        <p:txBody>
          <a:bodyPr>
            <a:normAutofit fontScale="85000" lnSpcReduction="20000"/>
          </a:bodyPr>
          <a:lstStyle/>
          <a:p>
            <a:endParaRPr lang="en-US" sz="2700" dirty="0"/>
          </a:p>
          <a:p>
            <a:pPr marL="0" indent="0">
              <a:buNone/>
            </a:pPr>
            <a:r>
              <a:rPr lang="en-US" sz="2800" dirty="0"/>
              <a:t>Multiple and extended deployments</a:t>
            </a:r>
          </a:p>
          <a:p>
            <a:pPr marL="0" indent="0">
              <a:buNone/>
            </a:pPr>
            <a:r>
              <a:rPr lang="en-US" sz="2800" dirty="0"/>
              <a:t>• 25% of the homeless are combat veterans.   </a:t>
            </a:r>
          </a:p>
          <a:p>
            <a:pPr marL="0" indent="0">
              <a:buNone/>
            </a:pPr>
            <a:r>
              <a:rPr lang="en-US" sz="2800" dirty="0"/>
              <a:t>• Suicide rate for active duty and veterans is 4x greater than that of civilians.       </a:t>
            </a:r>
          </a:p>
          <a:p>
            <a:pPr marL="0" indent="0">
              <a:buNone/>
            </a:pPr>
            <a:r>
              <a:rPr lang="en-US" sz="2800" dirty="0"/>
              <a:t>• 200 + Veterans become disabled every day.    </a:t>
            </a:r>
          </a:p>
          <a:p>
            <a:pPr marL="0" indent="0">
              <a:buNone/>
            </a:pPr>
            <a:r>
              <a:rPr lang="en-US" sz="2800" dirty="0"/>
              <a:t>• Over 2 million veterans live without insurance.</a:t>
            </a:r>
          </a:p>
          <a:p>
            <a:pPr marL="0" indent="0">
              <a:buNone/>
            </a:pPr>
            <a:r>
              <a:rPr lang="en-US" b="1" i="1" u="sng" dirty="0"/>
              <a:t>• A Study released in 2022 found as many as 44 veterans die on average per day from suicide.</a:t>
            </a:r>
          </a:p>
          <a:p>
            <a:pPr marL="0" indent="0">
              <a:buNone/>
            </a:pPr>
            <a:r>
              <a:rPr lang="en-US" b="1" i="1" u="sng" dirty="0"/>
              <a:t>Which is 2.4 times greater than the official estimate.</a:t>
            </a:r>
          </a:p>
          <a:p>
            <a:pPr marL="0" indent="0">
              <a:buNone/>
            </a:pPr>
            <a:r>
              <a:rPr lang="en-US" sz="2800" dirty="0"/>
              <a:t>Pending claims=801,000</a:t>
            </a:r>
          </a:p>
          <a:p>
            <a:pPr marL="0" indent="0">
              <a:buNone/>
            </a:pPr>
            <a:r>
              <a:rPr lang="en-US" sz="2800" dirty="0"/>
              <a:t>Back Logged Claims=524,000</a:t>
            </a:r>
          </a:p>
          <a:p>
            <a:pPr marL="0" indent="0">
              <a:buNone/>
            </a:pPr>
            <a:endParaRPr lang="en-US" sz="2600" dirty="0"/>
          </a:p>
          <a:p>
            <a:endParaRPr lang="en-US" dirty="0"/>
          </a:p>
          <a:p>
            <a:pPr lvl="1"/>
            <a:endParaRPr lang="en-US" dirty="0"/>
          </a:p>
          <a:p>
            <a:pPr lvl="1"/>
            <a:endParaRPr lang="en-US" dirty="0"/>
          </a:p>
          <a:p>
            <a:endParaRPr lang="en-US" dirty="0"/>
          </a:p>
          <a:p>
            <a:endParaRPr lang="en-US" dirty="0"/>
          </a:p>
          <a:p>
            <a:endParaRPr lang="en-US" dirty="0"/>
          </a:p>
          <a:p>
            <a:endParaRPr lang="en-US" dirty="0"/>
          </a:p>
        </p:txBody>
      </p:sp>
      <p:pic>
        <p:nvPicPr>
          <p:cNvPr id="4" name="Picture 3"/>
          <p:cNvPicPr/>
          <p:nvPr/>
        </p:nvPicPr>
        <p:blipFill>
          <a:blip r:embed="rId2" cstate="print"/>
          <a:srcRect/>
          <a:stretch>
            <a:fillRect/>
          </a:stretch>
        </p:blipFill>
        <p:spPr bwMode="auto">
          <a:xfrm>
            <a:off x="9453744"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945497" y="5607685"/>
            <a:ext cx="1069975" cy="1138555"/>
          </a:xfrm>
          <a:prstGeom prst="rect">
            <a:avLst/>
          </a:prstGeom>
          <a:noFill/>
          <a:ln w="9525">
            <a:noFill/>
            <a:miter lim="800000"/>
            <a:headEnd/>
            <a:tailEnd/>
          </a:ln>
        </p:spPr>
      </p:pic>
    </p:spTree>
    <p:extLst>
      <p:ext uri="{BB962C8B-B14F-4D97-AF65-F5344CB8AC3E}">
        <p14:creationId xmlns:p14="http://schemas.microsoft.com/office/powerpoint/2010/main" val="27516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1671F-CB4F-4894-82C6-80B343423CF5}"/>
              </a:ext>
            </a:extLst>
          </p:cNvPr>
          <p:cNvSpPr>
            <a:spLocks noGrp="1"/>
          </p:cNvSpPr>
          <p:nvPr>
            <p:ph type="title"/>
          </p:nvPr>
        </p:nvSpPr>
        <p:spPr>
          <a:xfrm>
            <a:off x="989814" y="365125"/>
            <a:ext cx="10702566" cy="1011775"/>
          </a:xfrm>
        </p:spPr>
        <p:txBody>
          <a:bodyPr>
            <a:normAutofit/>
          </a:bodyPr>
          <a:lstStyle/>
          <a:p>
            <a:r>
              <a:rPr lang="en-US" sz="4000" b="1" dirty="0"/>
              <a:t>			Basic Eligibility</a:t>
            </a:r>
            <a:endParaRPr lang="en-US" sz="4000" dirty="0"/>
          </a:p>
        </p:txBody>
      </p:sp>
      <p:sp>
        <p:nvSpPr>
          <p:cNvPr id="3" name="Content Placeholder 2"/>
          <p:cNvSpPr>
            <a:spLocks noGrp="1"/>
          </p:cNvSpPr>
          <p:nvPr>
            <p:ph idx="1"/>
          </p:nvPr>
        </p:nvSpPr>
        <p:spPr/>
        <p:txBody>
          <a:bodyPr>
            <a:normAutofit/>
          </a:bodyPr>
          <a:lstStyle/>
          <a:p>
            <a:endParaRPr lang="en-US" dirty="0"/>
          </a:p>
          <a:p>
            <a:pPr marL="0" indent="0">
              <a:buNone/>
            </a:pPr>
            <a:r>
              <a:rPr lang="en-US" dirty="0"/>
              <a:t>Any person who served in </a:t>
            </a:r>
            <a:r>
              <a:rPr lang="en-US" b="1" i="1" u="sng" dirty="0"/>
              <a:t>Active-Duty Military</a:t>
            </a:r>
            <a:r>
              <a:rPr lang="en-US" dirty="0"/>
              <a:t>, who was discharged or released under conditions </a:t>
            </a:r>
            <a:r>
              <a:rPr lang="en-US" b="1" i="1" u="sng" dirty="0"/>
              <a:t>other than dishonorable</a:t>
            </a:r>
            <a:r>
              <a:rPr lang="en-US" dirty="0"/>
              <a:t>, may qualify for VA Health Care Benefits.</a:t>
            </a:r>
          </a:p>
          <a:p>
            <a:endParaRPr lang="en-US" dirty="0"/>
          </a:p>
          <a:p>
            <a:endParaRPr lang="en-US" dirty="0"/>
          </a:p>
          <a:p>
            <a:pPr marL="0" indent="0" algn="ctr">
              <a:buNone/>
            </a:pPr>
            <a:endParaRPr lang="en-US" sz="2600" dirty="0"/>
          </a:p>
          <a:p>
            <a:endParaRPr lang="en-US" dirty="0"/>
          </a:p>
          <a:p>
            <a:pPr lvl="1"/>
            <a:endParaRPr lang="en-US" dirty="0"/>
          </a:p>
          <a:p>
            <a:pPr lvl="1"/>
            <a:endParaRPr lang="en-US" dirty="0"/>
          </a:p>
          <a:p>
            <a:endParaRPr lang="en-US" dirty="0"/>
          </a:p>
          <a:p>
            <a:endParaRPr lang="en-US" dirty="0"/>
          </a:p>
          <a:p>
            <a:endParaRPr lang="en-US" dirty="0"/>
          </a:p>
          <a:p>
            <a:endParaRPr lang="en-US" dirty="0"/>
          </a:p>
        </p:txBody>
      </p:sp>
      <p:pic>
        <p:nvPicPr>
          <p:cNvPr id="4" name="Picture 3"/>
          <p:cNvPicPr/>
          <p:nvPr/>
        </p:nvPicPr>
        <p:blipFill>
          <a:blip r:embed="rId2" cstate="print"/>
          <a:srcRect/>
          <a:stretch>
            <a:fillRect/>
          </a:stretch>
        </p:blipFill>
        <p:spPr bwMode="auto">
          <a:xfrm>
            <a:off x="9240232"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711006" y="5600565"/>
            <a:ext cx="1069975" cy="1138555"/>
          </a:xfrm>
          <a:prstGeom prst="rect">
            <a:avLst/>
          </a:prstGeom>
          <a:noFill/>
          <a:ln w="9525">
            <a:noFill/>
            <a:miter lim="800000"/>
            <a:headEnd/>
            <a:tailEnd/>
          </a:ln>
        </p:spPr>
      </p:pic>
      <p:pic>
        <p:nvPicPr>
          <p:cNvPr id="6" name="Picture 2" descr="C:\Users\Morgan\AppData\Local\Microsoft\Windows\Temporary Internet Files\Content.IE5\H5DTUD6J\MC900149615[1].wmf">
            <a:extLst>
              <a:ext uri="{FF2B5EF4-FFF2-40B4-BE49-F238E27FC236}">
                <a16:creationId xmlns:a16="http://schemas.microsoft.com/office/drawing/2014/main" id="{4DCA7146-EEB4-4DD1-BFA9-2C8947ABC5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95775" y="3736373"/>
            <a:ext cx="3600450" cy="275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7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r>
              <a:rPr lang="en-US" sz="4000" b="1" dirty="0"/>
              <a:t>Enrollment</a:t>
            </a:r>
          </a:p>
        </p:txBody>
      </p:sp>
      <p:sp>
        <p:nvSpPr>
          <p:cNvPr id="3" name="Content Placeholder 2"/>
          <p:cNvSpPr>
            <a:spLocks noGrp="1"/>
          </p:cNvSpPr>
          <p:nvPr>
            <p:ph idx="1"/>
          </p:nvPr>
        </p:nvSpPr>
        <p:spPr>
          <a:xfrm>
            <a:off x="1373188" y="752476"/>
            <a:ext cx="9980611" cy="4552949"/>
          </a:xfrm>
        </p:spPr>
        <p:txBody>
          <a:bodyPr>
            <a:normAutofit fontScale="77500" lnSpcReduction="20000"/>
          </a:bodyPr>
          <a:lstStyle/>
          <a:p>
            <a:pPr marL="0" indent="0" algn="ctr">
              <a:buNone/>
            </a:pPr>
            <a:endParaRPr lang="en-US" sz="3600" b="1" dirty="0"/>
          </a:p>
          <a:p>
            <a:r>
              <a:rPr lang="en-US" sz="4000" dirty="0"/>
              <a:t>For most veterans, entries into the VA health care system begins by applying for enrollment. </a:t>
            </a:r>
          </a:p>
          <a:p>
            <a:r>
              <a:rPr lang="en-US" sz="4000" dirty="0"/>
              <a:t>To apply, complete VA Form 10-10EZ, application for health benefits, which may be obtained from </a:t>
            </a:r>
            <a:r>
              <a:rPr lang="en-US" sz="4000" b="1" i="1" u="sng" dirty="0"/>
              <a:t>any VA health care facilities </a:t>
            </a:r>
          </a:p>
          <a:p>
            <a:r>
              <a:rPr lang="en-US" sz="4000" dirty="0"/>
              <a:t>or regional benefits office, online at: </a:t>
            </a:r>
            <a:r>
              <a:rPr lang="en-US" sz="4000" dirty="0">
                <a:hlinkClick r:id="rId2"/>
              </a:rPr>
              <a:t>http://www.VA.gov/10-10ez.htm</a:t>
            </a:r>
            <a:r>
              <a:rPr lang="en-US" sz="4000" dirty="0"/>
              <a:t> </a:t>
            </a:r>
          </a:p>
          <a:p>
            <a:r>
              <a:rPr lang="en-US" sz="4000" dirty="0"/>
              <a:t>Or call 1-877-222-vets (8387).  </a:t>
            </a:r>
          </a:p>
          <a:p>
            <a:r>
              <a:rPr lang="en-US" sz="4000" dirty="0"/>
              <a:t>Once enrolled, veterans can receive health care at VA health care facilities anywhere in the country. </a:t>
            </a:r>
          </a:p>
          <a:p>
            <a:pPr marL="0" indent="0" algn="ctr">
              <a:buNone/>
            </a:pPr>
            <a:endParaRPr lang="en-US" sz="3300" b="1" dirty="0"/>
          </a:p>
        </p:txBody>
      </p:sp>
      <p:pic>
        <p:nvPicPr>
          <p:cNvPr id="4" name="Picture 3"/>
          <p:cNvPicPr/>
          <p:nvPr/>
        </p:nvPicPr>
        <p:blipFill>
          <a:blip r:embed="rId3"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47662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0" y="111760"/>
            <a:ext cx="12592050" cy="1086608"/>
          </a:xfrm>
        </p:spPr>
        <p:txBody>
          <a:bodyPr>
            <a:noAutofit/>
          </a:bodyPr>
          <a:lstStyle/>
          <a:p>
            <a:r>
              <a:rPr lang="en-US" sz="4000" dirty="0"/>
              <a:t>      </a:t>
            </a:r>
            <a:r>
              <a:rPr lang="en-US" sz="4000" b="1" dirty="0"/>
              <a:t>Important Documents to Expedite VA Benefits</a:t>
            </a:r>
          </a:p>
        </p:txBody>
      </p:sp>
      <p:sp>
        <p:nvSpPr>
          <p:cNvPr id="3" name="Content Placeholder 2"/>
          <p:cNvSpPr>
            <a:spLocks noGrp="1"/>
          </p:cNvSpPr>
          <p:nvPr>
            <p:ph idx="1"/>
          </p:nvPr>
        </p:nvSpPr>
        <p:spPr>
          <a:xfrm>
            <a:off x="1373188" y="1275325"/>
            <a:ext cx="9980611" cy="4030100"/>
          </a:xfrm>
        </p:spPr>
        <p:txBody>
          <a:bodyPr>
            <a:normAutofit fontScale="77500" lnSpcReduction="20000"/>
          </a:bodyPr>
          <a:lstStyle/>
          <a:p>
            <a:r>
              <a:rPr lang="en-US" sz="3600" dirty="0"/>
              <a:t>In order to expedite delivery, Veterans seeking VA benefits for the first time you must submit a copy of your service discharge form </a:t>
            </a:r>
            <a:r>
              <a:rPr lang="en-US" sz="3600" b="1" i="1" u="sng" dirty="0"/>
              <a:t>(DD-214, DD-215, or World War II Veterans</a:t>
            </a:r>
            <a:r>
              <a:rPr lang="en-US" sz="3600" dirty="0"/>
              <a:t> </a:t>
            </a:r>
            <a:r>
              <a:rPr lang="en-US" sz="3600" b="1" i="1" u="sng" dirty="0"/>
              <a:t>discharge form), </a:t>
            </a:r>
          </a:p>
          <a:p>
            <a:r>
              <a:rPr lang="en-US" sz="3600" dirty="0"/>
              <a:t>The National Personnel Records Center (NPRC) has provided the following website for veterans to gain access to their DD-214 online </a:t>
            </a:r>
            <a:r>
              <a:rPr lang="en-US" sz="3600" dirty="0">
                <a:hlinkClick r:id="rId2"/>
              </a:rPr>
              <a:t>http://vetrecs.archives.gov/</a:t>
            </a:r>
            <a:endParaRPr lang="en-US" sz="3600" dirty="0"/>
          </a:p>
          <a:p>
            <a:r>
              <a:rPr lang="en-US" sz="3600" dirty="0"/>
              <a:t>You also need a copy of your military medical records if you need to order them you can at  www.nationalarchivesandrecordsadministration.gov</a:t>
            </a:r>
          </a:p>
          <a:p>
            <a:r>
              <a:rPr lang="en-US" sz="3600" dirty="0"/>
              <a:t> You also need veteran’s marriage certificate, children’s birth certificates or adoption papers to determine children’s benefits</a:t>
            </a:r>
            <a:endParaRPr lang="en-US" sz="3600" b="1" dirty="0"/>
          </a:p>
          <a:p>
            <a:pPr marL="0" indent="0" algn="ctr">
              <a:buNone/>
            </a:pPr>
            <a:endParaRPr lang="en-US" sz="3300" b="1" dirty="0"/>
          </a:p>
        </p:txBody>
      </p:sp>
      <p:pic>
        <p:nvPicPr>
          <p:cNvPr id="4" name="Picture 3"/>
          <p:cNvPicPr/>
          <p:nvPr/>
        </p:nvPicPr>
        <p:blipFill>
          <a:blip r:embed="rId3"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4"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07529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8DA8EF-55D6-4245-A48D-65BD701BFB13}"/>
              </a:ext>
            </a:extLst>
          </p:cNvPr>
          <p:cNvSpPr>
            <a:spLocks noGrp="1"/>
          </p:cNvSpPr>
          <p:nvPr>
            <p:ph type="title"/>
          </p:nvPr>
        </p:nvSpPr>
        <p:spPr>
          <a:xfrm>
            <a:off x="2324100" y="111760"/>
            <a:ext cx="9029700" cy="1086608"/>
          </a:xfrm>
        </p:spPr>
        <p:txBody>
          <a:bodyPr>
            <a:normAutofit/>
          </a:bodyPr>
          <a:lstStyle/>
          <a:p>
            <a:r>
              <a:rPr lang="en-US" sz="4000" dirty="0"/>
              <a:t>                    </a:t>
            </a:r>
            <a:endParaRPr lang="en-US" sz="4000" b="1" dirty="0"/>
          </a:p>
        </p:txBody>
      </p:sp>
      <p:sp>
        <p:nvSpPr>
          <p:cNvPr id="3" name="Content Placeholder 2"/>
          <p:cNvSpPr>
            <a:spLocks noGrp="1"/>
          </p:cNvSpPr>
          <p:nvPr>
            <p:ph idx="1"/>
          </p:nvPr>
        </p:nvSpPr>
        <p:spPr>
          <a:xfrm>
            <a:off x="1373188" y="752476"/>
            <a:ext cx="9980611" cy="4552949"/>
          </a:xfrm>
        </p:spPr>
        <p:txBody>
          <a:bodyPr>
            <a:normAutofit fontScale="92500" lnSpcReduction="10000"/>
          </a:bodyPr>
          <a:lstStyle/>
          <a:p>
            <a:pPr marL="0" indent="0">
              <a:buNone/>
            </a:pPr>
            <a:r>
              <a:rPr lang="en-US" sz="4800" b="1" i="1" dirty="0">
                <a:solidFill>
                  <a:schemeClr val="accent1">
                    <a:lumMod val="75000"/>
                  </a:schemeClr>
                </a:solidFill>
              </a:rPr>
              <a:t>                            </a:t>
            </a:r>
            <a:r>
              <a:rPr lang="en-US" sz="6500" b="1" i="1" u="sng" dirty="0">
                <a:solidFill>
                  <a:schemeClr val="accent1">
                    <a:lumMod val="75000"/>
                  </a:schemeClr>
                </a:solidFill>
              </a:rPr>
              <a:t>Tip # 1     </a:t>
            </a:r>
          </a:p>
          <a:p>
            <a:pPr marL="0" indent="0" algn="ctr">
              <a:buNone/>
            </a:pPr>
            <a:r>
              <a:rPr lang="en-US" sz="4800" b="1" i="1" u="sng" dirty="0"/>
              <a:t>                                                                                                                                                   </a:t>
            </a:r>
            <a:r>
              <a:rPr lang="en-US" sz="3600" dirty="0"/>
              <a:t>Have a ”Well-grounded claim”  </a:t>
            </a:r>
            <a:r>
              <a:rPr lang="en-US" sz="3600" b="1" i="1" u="sng" dirty="0"/>
              <a:t>with evidence of a medical condition </a:t>
            </a:r>
            <a:r>
              <a:rPr lang="en-US" sz="3600" dirty="0"/>
              <a:t>that either started while you were in the military, or a pre-existing condition that was aggravated by your stint in the military. </a:t>
            </a:r>
          </a:p>
          <a:p>
            <a:pPr marL="0" indent="0" algn="ctr">
              <a:buNone/>
            </a:pPr>
            <a:r>
              <a:rPr lang="en-US" sz="3600" dirty="0"/>
              <a:t> </a:t>
            </a:r>
            <a:r>
              <a:rPr lang="en-US" sz="3600" b="1" u="sng" dirty="0">
                <a:effectLst>
                  <a:outerShdw blurRad="38100" dist="38100" dir="2700000" algn="tl">
                    <a:srgbClr val="000000">
                      <a:alpha val="43137"/>
                    </a:srgbClr>
                  </a:outerShdw>
                </a:effectLst>
              </a:rPr>
              <a:t>(keep all records in a folder by oldest to newest, highlight and tab any condition mentioned in the claim )</a:t>
            </a:r>
          </a:p>
          <a:p>
            <a:pPr marL="0" indent="0" algn="ctr">
              <a:buNone/>
            </a:pPr>
            <a:endParaRPr lang="en-US" sz="3300" b="1" dirty="0"/>
          </a:p>
        </p:txBody>
      </p:sp>
      <p:pic>
        <p:nvPicPr>
          <p:cNvPr id="4" name="Picture 3"/>
          <p:cNvPicPr/>
          <p:nvPr/>
        </p:nvPicPr>
        <p:blipFill>
          <a:blip r:embed="rId2" cstate="print"/>
          <a:srcRect/>
          <a:stretch>
            <a:fillRect/>
          </a:stretch>
        </p:blipFill>
        <p:spPr bwMode="auto">
          <a:xfrm>
            <a:off x="9559607" y="5607685"/>
            <a:ext cx="1259205" cy="1138555"/>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10818812" y="5530728"/>
            <a:ext cx="1069975" cy="1138555"/>
          </a:xfrm>
          <a:prstGeom prst="rect">
            <a:avLst/>
          </a:prstGeom>
          <a:noFill/>
          <a:ln w="9525">
            <a:noFill/>
            <a:miter lim="800000"/>
            <a:headEnd/>
            <a:tailEnd/>
          </a:ln>
        </p:spPr>
      </p:pic>
    </p:spTree>
    <p:extLst>
      <p:ext uri="{BB962C8B-B14F-4D97-AF65-F5344CB8AC3E}">
        <p14:creationId xmlns:p14="http://schemas.microsoft.com/office/powerpoint/2010/main" val="132464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loud skipper design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1">
          <a:schemeClr val="accent2"/>
        </a:lnRef>
        <a:fillRef idx="2">
          <a:schemeClr val="accent2"/>
        </a:fillRef>
        <a:effectRef idx="1">
          <a:schemeClr val="accent2"/>
        </a:effectRef>
        <a:fontRef idx="minor">
          <a:schemeClr val="dk1"/>
        </a:fontRef>
      </a:style>
    </a:spDef>
    <a:lnDef>
      <a:spPr/>
      <a:bodyPr/>
      <a:lstStyle/>
      <a:style>
        <a:lnRef idx="1">
          <a:schemeClr val="accent2"/>
        </a:lnRef>
        <a:fillRef idx="0">
          <a:schemeClr val="accent2"/>
        </a:fillRef>
        <a:effectRef idx="0">
          <a:schemeClr val="accent2"/>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loud skipper design slides.potx" id="{E8493412-85DD-4641-9E8A-937B29FD6AA2}" vid="{77E91E09-5010-404D-ADF4-B79FA46D72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9Top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24FD56-CE1B-42FC-9E83-BFBF160724C6}">
  <ds:schemaRefs>
    <ds:schemaRef ds:uri="http://schemas.microsoft.com/sharepoint/v3/contenttype/forms"/>
  </ds:schemaRefs>
</ds:datastoreItem>
</file>

<file path=customXml/itemProps2.xml><?xml version="1.0" encoding="utf-8"?>
<ds:datastoreItem xmlns:ds="http://schemas.openxmlformats.org/officeDocument/2006/customXml" ds:itemID="{DEDD01B8-816B-49B7-8C81-03AB51D87C54}">
  <ds:schemaRefs>
    <ds:schemaRef ds:uri="http://purl.org/dc/elements/1.1/"/>
    <ds:schemaRef ds:uri="a4f35948-e619-41b3-aa29-22878b09cfd2"/>
    <ds:schemaRef ds:uri="http://schemas.microsoft.com/office/infopath/2007/PartnerControls"/>
    <ds:schemaRef ds:uri="http://purl.org/dc/terms/"/>
    <ds:schemaRef ds:uri="http://schemas.microsoft.com/office/2006/metadata/properties"/>
    <ds:schemaRef ds:uri="http://schemas.microsoft.com/office/2006/documentManagement/types"/>
    <ds:schemaRef ds:uri="http://schemas.openxmlformats.org/package/2006/metadata/core-properties"/>
    <ds:schemaRef ds:uri="40262f94-9f35-4ac3-9a90-690165a166b7"/>
    <ds:schemaRef ds:uri="http://www.w3.org/XML/1998/namespace"/>
    <ds:schemaRef ds:uri="http://purl.org/dc/dcmitype/"/>
  </ds:schemaRefs>
</ds:datastoreItem>
</file>

<file path=customXml/itemProps3.xml><?xml version="1.0" encoding="utf-8"?>
<ds:datastoreItem xmlns:ds="http://schemas.openxmlformats.org/officeDocument/2006/customXml" ds:itemID="{6253D857-4181-4777-8893-6E45A690F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640</TotalTime>
  <Words>2196</Words>
  <Application>Microsoft Office PowerPoint</Application>
  <PresentationFormat>Widescreen</PresentationFormat>
  <Paragraphs>248</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Cambria</vt:lpstr>
      <vt:lpstr>Times New Roman</vt:lpstr>
      <vt:lpstr>Cloud skipper design template</vt:lpstr>
      <vt:lpstr>   AMERICAN LEGION RIDERS    </vt:lpstr>
      <vt:lpstr>PowerPoint Presentation</vt:lpstr>
      <vt:lpstr>       Veterans Helping Veterans  If you were on active duty, the reserves, or the National Guard and visited a doctor, hospital, health clinic or any other medical facility for any reason. This could mean thousands of dollars to you and your beneficiaries. </vt:lpstr>
      <vt:lpstr>     Veterans Helping Veterans</vt:lpstr>
      <vt:lpstr>Why there’s a Need to Help Veterans</vt:lpstr>
      <vt:lpstr>   Basic Eligibility</vt:lpstr>
      <vt:lpstr>                    Enrollment</vt:lpstr>
      <vt:lpstr>      Important Documents to Expedite VA Benefits</vt:lpstr>
      <vt:lpstr>                    </vt:lpstr>
      <vt:lpstr>                    </vt:lpstr>
      <vt:lpstr>                    </vt:lpstr>
      <vt:lpstr>                    </vt:lpstr>
      <vt:lpstr>Service-Connected Disability Compensation</vt:lpstr>
      <vt:lpstr>                    2023 VA Disability Compensation Rates</vt:lpstr>
      <vt:lpstr>                    </vt:lpstr>
      <vt:lpstr>                    Post Traumatic Stress Disorder</vt:lpstr>
      <vt:lpstr>                    </vt:lpstr>
      <vt:lpstr>                    </vt:lpstr>
      <vt:lpstr> U.S. Department of Veterans Affairs     Herbicide Tests and Storage in the U.S.</vt:lpstr>
      <vt:lpstr>                    Death and Burial Benefits </vt:lpstr>
      <vt:lpstr>                     2023 Florida Veteran’s Benefits Guide </vt:lpstr>
      <vt:lpstr>                                Veterans’ Preference </vt:lpstr>
      <vt:lpstr>                    </vt:lpstr>
      <vt:lpstr>WOMEN VETERANS</vt:lpstr>
      <vt:lpstr>PACT ACT</vt:lpstr>
      <vt:lpstr>PowerPoint Presentation</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Legion Riders      ALR General Meeting Protocol</dc:title>
  <dc:creator>Teresa Wineland</dc:creator>
  <cp:lastModifiedBy>Beverly Wooten</cp:lastModifiedBy>
  <cp:revision>77</cp:revision>
  <dcterms:created xsi:type="dcterms:W3CDTF">2017-01-19T02:01:10Z</dcterms:created>
  <dcterms:modified xsi:type="dcterms:W3CDTF">2024-01-19T21:48:32Z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74062900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y fmtid="{D5CDD505-2E9C-101B-9397-08002B2CF9AE}" pid="12" name="FATIntVersion">
    <vt:i4>15</vt:i4>
  </property>
  <property fmtid="{D5CDD505-2E9C-101B-9397-08002B2CF9AE}" pid="13" name="FILEGUID">
    <vt:lpwstr>5961593f-b4ad-4ec9-bfff-3dc315a1f74c</vt:lpwstr>
  </property>
  <property fmtid="{D5CDD505-2E9C-101B-9397-08002B2CF9AE}" pid="14" name="MODFILEGUID">
    <vt:lpwstr>c4be06ee-98b6-402b-818b-5cb7ae9feaff</vt:lpwstr>
  </property>
  <property fmtid="{D5CDD505-2E9C-101B-9397-08002B2CF9AE}" pid="15" name="FILEOWNER">
    <vt:lpwstr>Teresa Wineland</vt:lpwstr>
  </property>
  <property fmtid="{D5CDD505-2E9C-101B-9397-08002B2CF9AE}" pid="16" name="MODFILEOWNER">
    <vt:lpwstr>E50507</vt:lpwstr>
  </property>
  <property fmtid="{D5CDD505-2E9C-101B-9397-08002B2CF9AE}" pid="17" name="IPPCLASS">
    <vt:i4>1</vt:i4>
  </property>
  <property fmtid="{D5CDD505-2E9C-101B-9397-08002B2CF9AE}" pid="18" name="MODIPPCLASS">
    <vt:i4>1</vt:i4>
  </property>
  <property fmtid="{D5CDD505-2E9C-101B-9397-08002B2CF9AE}" pid="19" name="MACHINEID">
    <vt:lpwstr>TPSL302339</vt:lpwstr>
  </property>
  <property fmtid="{D5CDD505-2E9C-101B-9397-08002B2CF9AE}" pid="20" name="MODMACHINEID">
    <vt:lpwstr>TPSL-PC0H7BZ1</vt:lpwstr>
  </property>
  <property fmtid="{D5CDD505-2E9C-101B-9397-08002B2CF9AE}" pid="21" name="CURRENTCLASS">
    <vt:lpwstr>Classified - No Category</vt:lpwstr>
  </property>
  <property fmtid="{D5CDD505-2E9C-101B-9397-08002B2CF9AE}" pid="22" name="MSIP_Label_618cf4b8-afc8-4a2b-882d-e7a9617ab28d_Enabled">
    <vt:lpwstr>true</vt:lpwstr>
  </property>
  <property fmtid="{D5CDD505-2E9C-101B-9397-08002B2CF9AE}" pid="23" name="MSIP_Label_618cf4b8-afc8-4a2b-882d-e7a9617ab28d_SetDate">
    <vt:lpwstr>2023-01-20T03:25:59Z</vt:lpwstr>
  </property>
  <property fmtid="{D5CDD505-2E9C-101B-9397-08002B2CF9AE}" pid="24" name="MSIP_Label_618cf4b8-afc8-4a2b-882d-e7a9617ab28d_Method">
    <vt:lpwstr>Standard</vt:lpwstr>
  </property>
  <property fmtid="{D5CDD505-2E9C-101B-9397-08002B2CF9AE}" pid="25" name="MSIP_Label_618cf4b8-afc8-4a2b-882d-e7a9617ab28d_Name">
    <vt:lpwstr>618cf4b8-afc8-4a2b-882d-e7a9617ab28d</vt:lpwstr>
  </property>
  <property fmtid="{D5CDD505-2E9C-101B-9397-08002B2CF9AE}" pid="26" name="MSIP_Label_618cf4b8-afc8-4a2b-882d-e7a9617ab28d_SiteId">
    <vt:lpwstr>690a1cb7-2120-4eec-a75d-2354e32bbf6f</vt:lpwstr>
  </property>
  <property fmtid="{D5CDD505-2E9C-101B-9397-08002B2CF9AE}" pid="27" name="MSIP_Label_618cf4b8-afc8-4a2b-882d-e7a9617ab28d_ActionId">
    <vt:lpwstr>4e985772-6c86-4f66-80db-728b839e55e1</vt:lpwstr>
  </property>
  <property fmtid="{D5CDD505-2E9C-101B-9397-08002B2CF9AE}" pid="28" name="MSIP_Label_618cf4b8-afc8-4a2b-882d-e7a9617ab28d_ContentBits">
    <vt:lpwstr>2</vt:lpwstr>
  </property>
</Properties>
</file>