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2"/>
  </p:notesMasterIdLst>
  <p:handoutMasterIdLst>
    <p:handoutMasterId r:id="rId33"/>
  </p:handoutMasterIdLst>
  <p:sldIdLst>
    <p:sldId id="296" r:id="rId5"/>
    <p:sldId id="316" r:id="rId6"/>
    <p:sldId id="298" r:id="rId7"/>
    <p:sldId id="266" r:id="rId8"/>
    <p:sldId id="317" r:id="rId9"/>
    <p:sldId id="318" r:id="rId10"/>
    <p:sldId id="297" r:id="rId11"/>
    <p:sldId id="289" r:id="rId12"/>
    <p:sldId id="305" r:id="rId13"/>
    <p:sldId id="299" r:id="rId14"/>
    <p:sldId id="291" r:id="rId15"/>
    <p:sldId id="313" r:id="rId16"/>
    <p:sldId id="319" r:id="rId17"/>
    <p:sldId id="358" r:id="rId18"/>
    <p:sldId id="311" r:id="rId19"/>
    <p:sldId id="320" r:id="rId20"/>
    <p:sldId id="272" r:id="rId21"/>
    <p:sldId id="321" r:id="rId22"/>
    <p:sldId id="322" r:id="rId23"/>
    <p:sldId id="300" r:id="rId24"/>
    <p:sldId id="323" r:id="rId25"/>
    <p:sldId id="294" r:id="rId26"/>
    <p:sldId id="265" r:id="rId27"/>
    <p:sldId id="306" r:id="rId28"/>
    <p:sldId id="357" r:id="rId29"/>
    <p:sldId id="315"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erly Wooten" initials="BW" lastIdx="1" clrIdx="0">
    <p:extLst>
      <p:ext uri="{19B8F6BF-5375-455C-9EA6-DF929625EA0E}">
        <p15:presenceInfo xmlns:p15="http://schemas.microsoft.com/office/powerpoint/2012/main" userId="S::bwooten@coke-bsna.com::fb1c96d3-04fb-4553-8997-134b23cc2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BF07E-FCF1-4DD8-85F0-87E2B4B7CE48}" v="13" dt="2024-01-17T23:19:56.481"/>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3690" autoAdjust="0"/>
  </p:normalViewPr>
  <p:slideViewPr>
    <p:cSldViewPr snapToGrid="0" showGuides="1">
      <p:cViewPr varScale="1">
        <p:scale>
          <a:sx n="69" d="100"/>
          <a:sy n="69" d="100"/>
        </p:scale>
        <p:origin x="560" y="72"/>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y Wooten" userId="bfe2ea633befc051" providerId="LiveId" clId="{334BF07E-FCF1-4DD8-85F0-87E2B4B7CE48}"/>
    <pc:docChg chg="undo custSel delSld modSld sldOrd">
      <pc:chgData name="Beverly Wooten" userId="bfe2ea633befc051" providerId="LiveId" clId="{334BF07E-FCF1-4DD8-85F0-87E2B4B7CE48}" dt="2024-01-19T23:01:45.540" v="2430" actId="14100"/>
      <pc:docMkLst>
        <pc:docMk/>
      </pc:docMkLst>
      <pc:sldChg chg="ord">
        <pc:chgData name="Beverly Wooten" userId="bfe2ea633befc051" providerId="LiveId" clId="{334BF07E-FCF1-4DD8-85F0-87E2B4B7CE48}" dt="2024-01-15T21:51:14.171" v="2155"/>
        <pc:sldMkLst>
          <pc:docMk/>
          <pc:sldMk cId="923078003" sldId="265"/>
        </pc:sldMkLst>
      </pc:sldChg>
      <pc:sldChg chg="modSp mod">
        <pc:chgData name="Beverly Wooten" userId="bfe2ea633befc051" providerId="LiveId" clId="{334BF07E-FCF1-4DD8-85F0-87E2B4B7CE48}" dt="2024-01-15T20:06:09.722" v="20" actId="20577"/>
        <pc:sldMkLst>
          <pc:docMk/>
          <pc:sldMk cId="2364934239" sldId="266"/>
        </pc:sldMkLst>
        <pc:spChg chg="mod">
          <ac:chgData name="Beverly Wooten" userId="bfe2ea633befc051" providerId="LiveId" clId="{334BF07E-FCF1-4DD8-85F0-87E2B4B7CE48}" dt="2024-01-15T20:06:09.722" v="20" actId="20577"/>
          <ac:spMkLst>
            <pc:docMk/>
            <pc:sldMk cId="2364934239" sldId="266"/>
            <ac:spMk id="6" creationId="{E2026621-0950-0E59-6CE9-E45EDA75C9CE}"/>
          </ac:spMkLst>
        </pc:spChg>
      </pc:sldChg>
      <pc:sldChg chg="modSp mod">
        <pc:chgData name="Beverly Wooten" userId="bfe2ea633befc051" providerId="LiveId" clId="{334BF07E-FCF1-4DD8-85F0-87E2B4B7CE48}" dt="2024-01-15T20:25:56.232" v="711" actId="113"/>
        <pc:sldMkLst>
          <pc:docMk/>
          <pc:sldMk cId="2891980118" sldId="272"/>
        </pc:sldMkLst>
        <pc:spChg chg="mod">
          <ac:chgData name="Beverly Wooten" userId="bfe2ea633befc051" providerId="LiveId" clId="{334BF07E-FCF1-4DD8-85F0-87E2B4B7CE48}" dt="2024-01-15T20:25:56.232" v="711" actId="113"/>
          <ac:spMkLst>
            <pc:docMk/>
            <pc:sldMk cId="2891980118" sldId="272"/>
            <ac:spMk id="3" creationId="{4E602541-887C-497E-BFDA-1A233DBB4EDB}"/>
          </ac:spMkLst>
        </pc:spChg>
      </pc:sldChg>
      <pc:sldChg chg="modSp mod">
        <pc:chgData name="Beverly Wooten" userId="bfe2ea633befc051" providerId="LiveId" clId="{334BF07E-FCF1-4DD8-85F0-87E2B4B7CE48}" dt="2024-01-15T20:11:03.574" v="190" actId="114"/>
        <pc:sldMkLst>
          <pc:docMk/>
          <pc:sldMk cId="275166481" sldId="289"/>
        </pc:sldMkLst>
        <pc:spChg chg="mod">
          <ac:chgData name="Beverly Wooten" userId="bfe2ea633befc051" providerId="LiveId" clId="{334BF07E-FCF1-4DD8-85F0-87E2B4B7CE48}" dt="2024-01-15T20:11:03.574" v="190" actId="114"/>
          <ac:spMkLst>
            <pc:docMk/>
            <pc:sldMk cId="275166481" sldId="289"/>
            <ac:spMk id="3" creationId="{00000000-0000-0000-0000-000000000000}"/>
          </ac:spMkLst>
        </pc:spChg>
      </pc:sldChg>
      <pc:sldChg chg="addSp modSp mod">
        <pc:chgData name="Beverly Wooten" userId="bfe2ea633befc051" providerId="LiveId" clId="{334BF07E-FCF1-4DD8-85F0-87E2B4B7CE48}" dt="2024-01-15T20:18:45.156" v="436" actId="20577"/>
        <pc:sldMkLst>
          <pc:docMk/>
          <pc:sldMk cId="871578337" sldId="291"/>
        </pc:sldMkLst>
        <pc:spChg chg="mod">
          <ac:chgData name="Beverly Wooten" userId="bfe2ea633befc051" providerId="LiveId" clId="{334BF07E-FCF1-4DD8-85F0-87E2B4B7CE48}" dt="2024-01-15T20:18:45.156" v="436" actId="20577"/>
          <ac:spMkLst>
            <pc:docMk/>
            <pc:sldMk cId="871578337" sldId="291"/>
            <ac:spMk id="3" creationId="{00000000-0000-0000-0000-000000000000}"/>
          </ac:spMkLst>
        </pc:spChg>
        <pc:spChg chg="add mod">
          <ac:chgData name="Beverly Wooten" userId="bfe2ea633befc051" providerId="LiveId" clId="{334BF07E-FCF1-4DD8-85F0-87E2B4B7CE48}" dt="2024-01-15T20:17:21.277" v="386" actId="255"/>
          <ac:spMkLst>
            <pc:docMk/>
            <pc:sldMk cId="871578337" sldId="291"/>
            <ac:spMk id="6" creationId="{97C71A49-5EAC-B0A0-E021-5F82C6948CCB}"/>
          </ac:spMkLst>
        </pc:spChg>
        <pc:picChg chg="mod">
          <ac:chgData name="Beverly Wooten" userId="bfe2ea633befc051" providerId="LiveId" clId="{334BF07E-FCF1-4DD8-85F0-87E2B4B7CE48}" dt="2024-01-15T20:12:56.068" v="251" actId="14100"/>
          <ac:picMkLst>
            <pc:docMk/>
            <pc:sldMk cId="871578337" sldId="291"/>
            <ac:picMk id="7" creationId="{BDAFBD4F-8E3A-4073-92FA-1F58F89F99C8}"/>
          </ac:picMkLst>
        </pc:picChg>
        <pc:picChg chg="mod">
          <ac:chgData name="Beverly Wooten" userId="bfe2ea633befc051" providerId="LiveId" clId="{334BF07E-FCF1-4DD8-85F0-87E2B4B7CE48}" dt="2024-01-15T20:14:04.318" v="274" actId="14100"/>
          <ac:picMkLst>
            <pc:docMk/>
            <pc:sldMk cId="871578337" sldId="291"/>
            <ac:picMk id="9" creationId="{C6B2F6C1-75F6-444E-8BB9-3ED44250F85A}"/>
          </ac:picMkLst>
        </pc:picChg>
      </pc:sldChg>
      <pc:sldChg chg="modSp mod">
        <pc:chgData name="Beverly Wooten" userId="bfe2ea633befc051" providerId="LiveId" clId="{334BF07E-FCF1-4DD8-85F0-87E2B4B7CE48}" dt="2024-01-15T21:22:56.248" v="1948" actId="1076"/>
        <pc:sldMkLst>
          <pc:docMk/>
          <pc:sldMk cId="476628784" sldId="294"/>
        </pc:sldMkLst>
        <pc:spChg chg="mod">
          <ac:chgData name="Beverly Wooten" userId="bfe2ea633befc051" providerId="LiveId" clId="{334BF07E-FCF1-4DD8-85F0-87E2B4B7CE48}" dt="2024-01-15T21:22:37.554" v="1946" actId="20577"/>
          <ac:spMkLst>
            <pc:docMk/>
            <pc:sldMk cId="476628784" sldId="294"/>
            <ac:spMk id="3" creationId="{00000000-0000-0000-0000-000000000000}"/>
          </ac:spMkLst>
        </pc:spChg>
        <pc:spChg chg="mod">
          <ac:chgData name="Beverly Wooten" userId="bfe2ea633befc051" providerId="LiveId" clId="{334BF07E-FCF1-4DD8-85F0-87E2B4B7CE48}" dt="2024-01-15T21:22:52.096" v="1947" actId="14100"/>
          <ac:spMkLst>
            <pc:docMk/>
            <pc:sldMk cId="476628784" sldId="294"/>
            <ac:spMk id="8" creationId="{B14C8B39-2D19-4A3A-ACC0-AF9CC41A240B}"/>
          </ac:spMkLst>
        </pc:spChg>
        <pc:picChg chg="mod">
          <ac:chgData name="Beverly Wooten" userId="bfe2ea633befc051" providerId="LiveId" clId="{334BF07E-FCF1-4DD8-85F0-87E2B4B7CE48}" dt="2024-01-15T21:22:56.248" v="1948" actId="1076"/>
          <ac:picMkLst>
            <pc:docMk/>
            <pc:sldMk cId="476628784" sldId="294"/>
            <ac:picMk id="6" creationId="{97AB8A94-B669-44D1-B238-CC648E593CB0}"/>
          </ac:picMkLst>
        </pc:picChg>
      </pc:sldChg>
      <pc:sldChg chg="modSp mod">
        <pc:chgData name="Beverly Wooten" userId="bfe2ea633befc051" providerId="LiveId" clId="{334BF07E-FCF1-4DD8-85F0-87E2B4B7CE48}" dt="2024-01-17T23:17:19.381" v="2407" actId="14100"/>
        <pc:sldMkLst>
          <pc:docMk/>
          <pc:sldMk cId="3085230090" sldId="296"/>
        </pc:sldMkLst>
        <pc:spChg chg="mod">
          <ac:chgData name="Beverly Wooten" userId="bfe2ea633befc051" providerId="LiveId" clId="{334BF07E-FCF1-4DD8-85F0-87E2B4B7CE48}" dt="2024-01-17T23:17:19.381" v="2407" actId="14100"/>
          <ac:spMkLst>
            <pc:docMk/>
            <pc:sldMk cId="3085230090" sldId="296"/>
            <ac:spMk id="5" creationId="{63272CB8-B0AE-4722-9038-8A41B820B539}"/>
          </ac:spMkLst>
        </pc:spChg>
      </pc:sldChg>
      <pc:sldChg chg="modSp mod">
        <pc:chgData name="Beverly Wooten" userId="bfe2ea633befc051" providerId="LiveId" clId="{334BF07E-FCF1-4DD8-85F0-87E2B4B7CE48}" dt="2024-01-15T20:10:01.941" v="186" actId="20577"/>
        <pc:sldMkLst>
          <pc:docMk/>
          <pc:sldMk cId="2131503034" sldId="297"/>
        </pc:sldMkLst>
        <pc:spChg chg="mod">
          <ac:chgData name="Beverly Wooten" userId="bfe2ea633befc051" providerId="LiveId" clId="{334BF07E-FCF1-4DD8-85F0-87E2B4B7CE48}" dt="2024-01-15T20:10:01.941" v="186" actId="20577"/>
          <ac:spMkLst>
            <pc:docMk/>
            <pc:sldMk cId="2131503034" sldId="297"/>
            <ac:spMk id="3" creationId="{00000000-0000-0000-0000-000000000000}"/>
          </ac:spMkLst>
        </pc:spChg>
      </pc:sldChg>
      <pc:sldChg chg="modSp mod ord">
        <pc:chgData name="Beverly Wooten" userId="bfe2ea633befc051" providerId="LiveId" clId="{334BF07E-FCF1-4DD8-85F0-87E2B4B7CE48}" dt="2024-01-15T22:26:02.099" v="2386"/>
        <pc:sldMkLst>
          <pc:docMk/>
          <pc:sldMk cId="4170528868" sldId="300"/>
        </pc:sldMkLst>
        <pc:spChg chg="mod">
          <ac:chgData name="Beverly Wooten" userId="bfe2ea633befc051" providerId="LiveId" clId="{334BF07E-FCF1-4DD8-85F0-87E2B4B7CE48}" dt="2024-01-15T21:23:32.790" v="1952" actId="20577"/>
          <ac:spMkLst>
            <pc:docMk/>
            <pc:sldMk cId="4170528868" sldId="300"/>
            <ac:spMk id="3" creationId="{AF3B968A-CD04-443C-AD9A-6003BFD05446}"/>
          </ac:spMkLst>
        </pc:spChg>
      </pc:sldChg>
      <pc:sldChg chg="modSp del mod ord">
        <pc:chgData name="Beverly Wooten" userId="bfe2ea633befc051" providerId="LiveId" clId="{334BF07E-FCF1-4DD8-85F0-87E2B4B7CE48}" dt="2024-01-15T21:58:35.318" v="2166" actId="2696"/>
        <pc:sldMkLst>
          <pc:docMk/>
          <pc:sldMk cId="128379862" sldId="301"/>
        </pc:sldMkLst>
        <pc:spChg chg="mod">
          <ac:chgData name="Beverly Wooten" userId="bfe2ea633befc051" providerId="LiveId" clId="{334BF07E-FCF1-4DD8-85F0-87E2B4B7CE48}" dt="2024-01-15T21:58:02.373" v="2165" actId="21"/>
          <ac:spMkLst>
            <pc:docMk/>
            <pc:sldMk cId="128379862" sldId="301"/>
            <ac:spMk id="3" creationId="{00000000-0000-0000-0000-000000000000}"/>
          </ac:spMkLst>
        </pc:spChg>
      </pc:sldChg>
      <pc:sldChg chg="del">
        <pc:chgData name="Beverly Wooten" userId="bfe2ea633befc051" providerId="LiveId" clId="{334BF07E-FCF1-4DD8-85F0-87E2B4B7CE48}" dt="2024-01-15T22:32:30.384" v="2405" actId="2696"/>
        <pc:sldMkLst>
          <pc:docMk/>
          <pc:sldMk cId="376799694" sldId="302"/>
        </pc:sldMkLst>
      </pc:sldChg>
      <pc:sldChg chg="del">
        <pc:chgData name="Beverly Wooten" userId="bfe2ea633befc051" providerId="LiveId" clId="{334BF07E-FCF1-4DD8-85F0-87E2B4B7CE48}" dt="2024-01-15T21:59:38.911" v="2167" actId="2696"/>
        <pc:sldMkLst>
          <pc:docMk/>
          <pc:sldMk cId="4041183271" sldId="303"/>
        </pc:sldMkLst>
      </pc:sldChg>
      <pc:sldChg chg="del">
        <pc:chgData name="Beverly Wooten" userId="bfe2ea633befc051" providerId="LiveId" clId="{334BF07E-FCF1-4DD8-85F0-87E2B4B7CE48}" dt="2024-01-15T22:04:14.827" v="2172" actId="2696"/>
        <pc:sldMkLst>
          <pc:docMk/>
          <pc:sldMk cId="1182538079" sldId="304"/>
        </pc:sldMkLst>
      </pc:sldChg>
      <pc:sldChg chg="ord">
        <pc:chgData name="Beverly Wooten" userId="bfe2ea633befc051" providerId="LiveId" clId="{334BF07E-FCF1-4DD8-85F0-87E2B4B7CE48}" dt="2024-01-15T22:03:27.401" v="2169"/>
        <pc:sldMkLst>
          <pc:docMk/>
          <pc:sldMk cId="801909663" sldId="306"/>
        </pc:sldMkLst>
      </pc:sldChg>
      <pc:sldChg chg="del">
        <pc:chgData name="Beverly Wooten" userId="bfe2ea633befc051" providerId="LiveId" clId="{334BF07E-FCF1-4DD8-85F0-87E2B4B7CE48}" dt="2024-01-15T22:03:46.149" v="2171" actId="2696"/>
        <pc:sldMkLst>
          <pc:docMk/>
          <pc:sldMk cId="1650228559" sldId="310"/>
        </pc:sldMkLst>
      </pc:sldChg>
      <pc:sldChg chg="addSp delSp modSp mod ord">
        <pc:chgData name="Beverly Wooten" userId="bfe2ea633befc051" providerId="LiveId" clId="{334BF07E-FCF1-4DD8-85F0-87E2B4B7CE48}" dt="2024-01-15T21:10:57.110" v="1719" actId="20577"/>
        <pc:sldMkLst>
          <pc:docMk/>
          <pc:sldMk cId="3341048823" sldId="311"/>
        </pc:sldMkLst>
        <pc:spChg chg="mod">
          <ac:chgData name="Beverly Wooten" userId="bfe2ea633befc051" providerId="LiveId" clId="{334BF07E-FCF1-4DD8-85F0-87E2B4B7CE48}" dt="2024-01-15T21:10:57.110" v="1719" actId="20577"/>
          <ac:spMkLst>
            <pc:docMk/>
            <pc:sldMk cId="3341048823" sldId="311"/>
            <ac:spMk id="2" creationId="{CDBA5026-9295-4385-B2AC-88BE954FB116}"/>
          </ac:spMkLst>
        </pc:spChg>
        <pc:picChg chg="del">
          <ac:chgData name="Beverly Wooten" userId="bfe2ea633befc051" providerId="LiveId" clId="{334BF07E-FCF1-4DD8-85F0-87E2B4B7CE48}" dt="2024-01-15T21:05:40.692" v="1620" actId="478"/>
          <ac:picMkLst>
            <pc:docMk/>
            <pc:sldMk cId="3341048823" sldId="311"/>
            <ac:picMk id="4" creationId="{DD5491DF-11D2-4F06-B4C1-21BDE33414F9}"/>
          </ac:picMkLst>
        </pc:picChg>
        <pc:picChg chg="add mod">
          <ac:chgData name="Beverly Wooten" userId="bfe2ea633befc051" providerId="LiveId" clId="{334BF07E-FCF1-4DD8-85F0-87E2B4B7CE48}" dt="2024-01-15T21:06:24.201" v="1625" actId="14100"/>
          <ac:picMkLst>
            <pc:docMk/>
            <pc:sldMk cId="3341048823" sldId="311"/>
            <ac:picMk id="7" creationId="{3CDA1676-FB25-58E7-09DB-2A5EC3E5AFE9}"/>
          </ac:picMkLst>
        </pc:picChg>
      </pc:sldChg>
      <pc:sldChg chg="del">
        <pc:chgData name="Beverly Wooten" userId="bfe2ea633befc051" providerId="LiveId" clId="{334BF07E-FCF1-4DD8-85F0-87E2B4B7CE48}" dt="2024-01-15T22:03:38.426" v="2170" actId="2696"/>
        <pc:sldMkLst>
          <pc:docMk/>
          <pc:sldMk cId="967906336" sldId="312"/>
        </pc:sldMkLst>
      </pc:sldChg>
      <pc:sldChg chg="addSp modSp mod">
        <pc:chgData name="Beverly Wooten" userId="bfe2ea633befc051" providerId="LiveId" clId="{334BF07E-FCF1-4DD8-85F0-87E2B4B7CE48}" dt="2024-01-17T23:20:01.198" v="2423" actId="1076"/>
        <pc:sldMkLst>
          <pc:docMk/>
          <pc:sldMk cId="2917188991" sldId="313"/>
        </pc:sldMkLst>
        <pc:spChg chg="mod">
          <ac:chgData name="Beverly Wooten" userId="bfe2ea633befc051" providerId="LiveId" clId="{334BF07E-FCF1-4DD8-85F0-87E2B4B7CE48}" dt="2024-01-17T23:19:36.386" v="2419" actId="27636"/>
          <ac:spMkLst>
            <pc:docMk/>
            <pc:sldMk cId="2917188991" sldId="313"/>
            <ac:spMk id="3" creationId="{8100E82C-5EC5-FAA9-B93F-32B7CAAEA405}"/>
          </ac:spMkLst>
        </pc:spChg>
        <pc:picChg chg="add mod">
          <ac:chgData name="Beverly Wooten" userId="bfe2ea633befc051" providerId="LiveId" clId="{334BF07E-FCF1-4DD8-85F0-87E2B4B7CE48}" dt="2024-01-17T23:20:01.198" v="2423" actId="1076"/>
          <ac:picMkLst>
            <pc:docMk/>
            <pc:sldMk cId="2917188991" sldId="313"/>
            <ac:picMk id="4" creationId="{4EE1E8D7-10F1-7CB8-3E9E-655F7A9D2A08}"/>
          </ac:picMkLst>
        </pc:picChg>
        <pc:picChg chg="add mod">
          <ac:chgData name="Beverly Wooten" userId="bfe2ea633befc051" providerId="LiveId" clId="{334BF07E-FCF1-4DD8-85F0-87E2B4B7CE48}" dt="2024-01-17T23:19:58.896" v="2422" actId="1076"/>
          <ac:picMkLst>
            <pc:docMk/>
            <pc:sldMk cId="2917188991" sldId="313"/>
            <ac:picMk id="5" creationId="{07646AFC-6242-6D1C-003A-FCE7AAE7F261}"/>
          </ac:picMkLst>
        </pc:picChg>
      </pc:sldChg>
      <pc:sldChg chg="addSp modSp mod">
        <pc:chgData name="Beverly Wooten" userId="bfe2ea633befc051" providerId="LiveId" clId="{334BF07E-FCF1-4DD8-85F0-87E2B4B7CE48}" dt="2024-01-19T23:01:45.540" v="2430" actId="14100"/>
        <pc:sldMkLst>
          <pc:docMk/>
          <pc:sldMk cId="2527864016" sldId="315"/>
        </pc:sldMkLst>
        <pc:spChg chg="mod">
          <ac:chgData name="Beverly Wooten" userId="bfe2ea633befc051" providerId="LiveId" clId="{334BF07E-FCF1-4DD8-85F0-87E2B4B7CE48}" dt="2024-01-19T23:01:45.540" v="2430" actId="14100"/>
          <ac:spMkLst>
            <pc:docMk/>
            <pc:sldMk cId="2527864016" sldId="315"/>
            <ac:spMk id="3" creationId="{0DA98ACB-DAE5-6C51-7048-75C15FCB34A0}"/>
          </ac:spMkLst>
        </pc:spChg>
        <pc:picChg chg="add mod">
          <ac:chgData name="Beverly Wooten" userId="bfe2ea633befc051" providerId="LiveId" clId="{334BF07E-FCF1-4DD8-85F0-87E2B4B7CE48}" dt="2024-01-17T23:18:58.664" v="2411" actId="1076"/>
          <ac:picMkLst>
            <pc:docMk/>
            <pc:sldMk cId="2527864016" sldId="315"/>
            <ac:picMk id="4" creationId="{5163BAF5-3D5C-6B6F-4918-E67BAF3932B6}"/>
          </ac:picMkLst>
        </pc:picChg>
        <pc:picChg chg="add mod">
          <ac:chgData name="Beverly Wooten" userId="bfe2ea633befc051" providerId="LiveId" clId="{334BF07E-FCF1-4DD8-85F0-87E2B4B7CE48}" dt="2024-01-17T23:19:23.169" v="2417" actId="1076"/>
          <ac:picMkLst>
            <pc:docMk/>
            <pc:sldMk cId="2527864016" sldId="315"/>
            <ac:picMk id="5" creationId="{55AB1DAF-2432-2F90-33D5-162322C4DFD0}"/>
          </ac:picMkLst>
        </pc:picChg>
      </pc:sldChg>
      <pc:sldChg chg="modSp mod">
        <pc:chgData name="Beverly Wooten" userId="bfe2ea633befc051" providerId="LiveId" clId="{334BF07E-FCF1-4DD8-85F0-87E2B4B7CE48}" dt="2024-01-15T22:26:43.069" v="2399" actId="20577"/>
        <pc:sldMkLst>
          <pc:docMk/>
          <pc:sldMk cId="2999387111" sldId="316"/>
        </pc:sldMkLst>
        <pc:spChg chg="mod">
          <ac:chgData name="Beverly Wooten" userId="bfe2ea633befc051" providerId="LiveId" clId="{334BF07E-FCF1-4DD8-85F0-87E2B4B7CE48}" dt="2024-01-15T22:26:43.069" v="2399" actId="20577"/>
          <ac:spMkLst>
            <pc:docMk/>
            <pc:sldMk cId="2999387111" sldId="316"/>
            <ac:spMk id="3" creationId="{AF3B968A-CD04-443C-AD9A-6003BFD05446}"/>
          </ac:spMkLst>
        </pc:spChg>
      </pc:sldChg>
      <pc:sldChg chg="modSp mod">
        <pc:chgData name="Beverly Wooten" userId="bfe2ea633befc051" providerId="LiveId" clId="{334BF07E-FCF1-4DD8-85F0-87E2B4B7CE48}" dt="2024-01-15T20:07:42.233" v="42" actId="1076"/>
        <pc:sldMkLst>
          <pc:docMk/>
          <pc:sldMk cId="2483759154" sldId="317"/>
        </pc:sldMkLst>
        <pc:spChg chg="mod">
          <ac:chgData name="Beverly Wooten" userId="bfe2ea633befc051" providerId="LiveId" clId="{334BF07E-FCF1-4DD8-85F0-87E2B4B7CE48}" dt="2024-01-15T20:07:33.511" v="40" actId="14100"/>
          <ac:spMkLst>
            <pc:docMk/>
            <pc:sldMk cId="2483759154" sldId="317"/>
            <ac:spMk id="6" creationId="{E2026621-0950-0E59-6CE9-E45EDA75C9CE}"/>
          </ac:spMkLst>
        </pc:spChg>
        <pc:picChg chg="mod">
          <ac:chgData name="Beverly Wooten" userId="bfe2ea633befc051" providerId="LiveId" clId="{334BF07E-FCF1-4DD8-85F0-87E2B4B7CE48}" dt="2024-01-15T20:07:36.190" v="41" actId="1076"/>
          <ac:picMkLst>
            <pc:docMk/>
            <pc:sldMk cId="2483759154" sldId="317"/>
            <ac:picMk id="4" creationId="{00000000-0000-0000-0000-000000000000}"/>
          </ac:picMkLst>
        </pc:picChg>
        <pc:picChg chg="mod">
          <ac:chgData name="Beverly Wooten" userId="bfe2ea633befc051" providerId="LiveId" clId="{334BF07E-FCF1-4DD8-85F0-87E2B4B7CE48}" dt="2024-01-15T20:07:42.233" v="42" actId="1076"/>
          <ac:picMkLst>
            <pc:docMk/>
            <pc:sldMk cId="2483759154" sldId="317"/>
            <ac:picMk id="5" creationId="{00000000-0000-0000-0000-000000000000}"/>
          </ac:picMkLst>
        </pc:picChg>
      </pc:sldChg>
      <pc:sldChg chg="modSp mod">
        <pc:chgData name="Beverly Wooten" userId="bfe2ea633befc051" providerId="LiveId" clId="{334BF07E-FCF1-4DD8-85F0-87E2B4B7CE48}" dt="2024-01-15T21:19:14.190" v="1945" actId="20577"/>
        <pc:sldMkLst>
          <pc:docMk/>
          <pc:sldMk cId="391156794" sldId="318"/>
        </pc:sldMkLst>
        <pc:spChg chg="mod">
          <ac:chgData name="Beverly Wooten" userId="bfe2ea633befc051" providerId="LiveId" clId="{334BF07E-FCF1-4DD8-85F0-87E2B4B7CE48}" dt="2024-01-15T21:17:47.425" v="1795" actId="14100"/>
          <ac:spMkLst>
            <pc:docMk/>
            <pc:sldMk cId="391156794" sldId="318"/>
            <ac:spMk id="2" creationId="{E2BFC34F-295A-4BDC-84F4-B0D62B77FF20}"/>
          </ac:spMkLst>
        </pc:spChg>
        <pc:spChg chg="mod">
          <ac:chgData name="Beverly Wooten" userId="bfe2ea633befc051" providerId="LiveId" clId="{334BF07E-FCF1-4DD8-85F0-87E2B4B7CE48}" dt="2024-01-15T21:19:14.190" v="1945" actId="20577"/>
          <ac:spMkLst>
            <pc:docMk/>
            <pc:sldMk cId="391156794" sldId="318"/>
            <ac:spMk id="8" creationId="{08F9A451-B131-4ED6-B6B6-67910DD08940}"/>
          </ac:spMkLst>
        </pc:spChg>
      </pc:sldChg>
      <pc:sldChg chg="modSp mod">
        <pc:chgData name="Beverly Wooten" userId="bfe2ea633befc051" providerId="LiveId" clId="{334BF07E-FCF1-4DD8-85F0-87E2B4B7CE48}" dt="2024-01-15T22:30:51.109" v="2404" actId="6549"/>
        <pc:sldMkLst>
          <pc:docMk/>
          <pc:sldMk cId="4114684914" sldId="319"/>
        </pc:sldMkLst>
        <pc:spChg chg="mod">
          <ac:chgData name="Beverly Wooten" userId="bfe2ea633befc051" providerId="LiveId" clId="{334BF07E-FCF1-4DD8-85F0-87E2B4B7CE48}" dt="2024-01-15T22:30:51.109" v="2404" actId="6549"/>
          <ac:spMkLst>
            <pc:docMk/>
            <pc:sldMk cId="4114684914" sldId="319"/>
            <ac:spMk id="3" creationId="{AF3B968A-CD04-443C-AD9A-6003BFD05446}"/>
          </ac:spMkLst>
        </pc:spChg>
        <pc:spChg chg="mod">
          <ac:chgData name="Beverly Wooten" userId="bfe2ea633befc051" providerId="LiveId" clId="{334BF07E-FCF1-4DD8-85F0-87E2B4B7CE48}" dt="2024-01-15T22:30:10.345" v="2400" actId="20577"/>
          <ac:spMkLst>
            <pc:docMk/>
            <pc:sldMk cId="4114684914" sldId="319"/>
            <ac:spMk id="13" creationId="{00000000-0000-0000-0000-000000000000}"/>
          </ac:spMkLst>
        </pc:spChg>
      </pc:sldChg>
      <pc:sldChg chg="modSp mod">
        <pc:chgData name="Beverly Wooten" userId="bfe2ea633befc051" providerId="LiveId" clId="{334BF07E-FCF1-4DD8-85F0-87E2B4B7CE48}" dt="2024-01-15T20:25:50.006" v="710" actId="113"/>
        <pc:sldMkLst>
          <pc:docMk/>
          <pc:sldMk cId="1397347203" sldId="320"/>
        </pc:sldMkLst>
        <pc:spChg chg="mod">
          <ac:chgData name="Beverly Wooten" userId="bfe2ea633befc051" providerId="LiveId" clId="{334BF07E-FCF1-4DD8-85F0-87E2B4B7CE48}" dt="2024-01-15T20:25:50.006" v="710" actId="113"/>
          <ac:spMkLst>
            <pc:docMk/>
            <pc:sldMk cId="1397347203" sldId="320"/>
            <ac:spMk id="2" creationId="{057DF82C-E422-4FCC-AB0F-FB5883ED0B24}"/>
          </ac:spMkLst>
        </pc:spChg>
      </pc:sldChg>
      <pc:sldChg chg="delSp modSp mod">
        <pc:chgData name="Beverly Wooten" userId="bfe2ea633befc051" providerId="LiveId" clId="{334BF07E-FCF1-4DD8-85F0-87E2B4B7CE48}" dt="2024-01-15T20:51:37.214" v="1011" actId="14100"/>
        <pc:sldMkLst>
          <pc:docMk/>
          <pc:sldMk cId="190598815" sldId="321"/>
        </pc:sldMkLst>
        <pc:spChg chg="mod">
          <ac:chgData name="Beverly Wooten" userId="bfe2ea633befc051" providerId="LiveId" clId="{334BF07E-FCF1-4DD8-85F0-87E2B4B7CE48}" dt="2024-01-15T20:51:37.214" v="1011" actId="14100"/>
          <ac:spMkLst>
            <pc:docMk/>
            <pc:sldMk cId="190598815" sldId="321"/>
            <ac:spMk id="3" creationId="{00000000-0000-0000-0000-000000000000}"/>
          </ac:spMkLst>
        </pc:spChg>
        <pc:spChg chg="mod">
          <ac:chgData name="Beverly Wooten" userId="bfe2ea633befc051" providerId="LiveId" clId="{334BF07E-FCF1-4DD8-85F0-87E2B4B7CE48}" dt="2024-01-15T20:33:14.338" v="959" actId="255"/>
          <ac:spMkLst>
            <pc:docMk/>
            <pc:sldMk cId="190598815" sldId="321"/>
            <ac:spMk id="8" creationId="{B14C8B39-2D19-4A3A-ACC0-AF9CC41A240B}"/>
          </ac:spMkLst>
        </pc:spChg>
        <pc:spChg chg="mod">
          <ac:chgData name="Beverly Wooten" userId="bfe2ea633befc051" providerId="LiveId" clId="{334BF07E-FCF1-4DD8-85F0-87E2B4B7CE48}" dt="2024-01-15T20:29:37.227" v="745" actId="14100"/>
          <ac:spMkLst>
            <pc:docMk/>
            <pc:sldMk cId="190598815" sldId="321"/>
            <ac:spMk id="9" creationId="{2CDC924B-B8A3-4181-A674-504776500B94}"/>
          </ac:spMkLst>
        </pc:spChg>
        <pc:picChg chg="mod">
          <ac:chgData name="Beverly Wooten" userId="bfe2ea633befc051" providerId="LiveId" clId="{334BF07E-FCF1-4DD8-85F0-87E2B4B7CE48}" dt="2024-01-15T20:33:22.095" v="960" actId="1076"/>
          <ac:picMkLst>
            <pc:docMk/>
            <pc:sldMk cId="190598815" sldId="321"/>
            <ac:picMk id="4" creationId="{00000000-0000-0000-0000-000000000000}"/>
          </ac:picMkLst>
        </pc:picChg>
        <pc:picChg chg="del">
          <ac:chgData name="Beverly Wooten" userId="bfe2ea633befc051" providerId="LiveId" clId="{334BF07E-FCF1-4DD8-85F0-87E2B4B7CE48}" dt="2024-01-15T20:27:45.927" v="712" actId="478"/>
          <ac:picMkLst>
            <pc:docMk/>
            <pc:sldMk cId="190598815" sldId="321"/>
            <ac:picMk id="6" creationId="{97AB8A94-B669-44D1-B238-CC648E593CB0}"/>
          </ac:picMkLst>
        </pc:picChg>
      </pc:sldChg>
      <pc:sldChg chg="delSp modSp mod">
        <pc:chgData name="Beverly Wooten" userId="bfe2ea633befc051" providerId="LiveId" clId="{334BF07E-FCF1-4DD8-85F0-87E2B4B7CE48}" dt="2024-01-15T21:03:35.789" v="1615" actId="1076"/>
        <pc:sldMkLst>
          <pc:docMk/>
          <pc:sldMk cId="193551271" sldId="322"/>
        </pc:sldMkLst>
        <pc:spChg chg="mod">
          <ac:chgData name="Beverly Wooten" userId="bfe2ea633befc051" providerId="LiveId" clId="{334BF07E-FCF1-4DD8-85F0-87E2B4B7CE48}" dt="2024-01-15T21:03:15.940" v="1614" actId="20577"/>
          <ac:spMkLst>
            <pc:docMk/>
            <pc:sldMk cId="193551271" sldId="322"/>
            <ac:spMk id="3" creationId="{00000000-0000-0000-0000-000000000000}"/>
          </ac:spMkLst>
        </pc:spChg>
        <pc:spChg chg="del">
          <ac:chgData name="Beverly Wooten" userId="bfe2ea633befc051" providerId="LiveId" clId="{334BF07E-FCF1-4DD8-85F0-87E2B4B7CE48}" dt="2024-01-15T20:52:27.804" v="1013" actId="478"/>
          <ac:spMkLst>
            <pc:docMk/>
            <pc:sldMk cId="193551271" sldId="322"/>
            <ac:spMk id="8" creationId="{B14C8B39-2D19-4A3A-ACC0-AF9CC41A240B}"/>
          </ac:spMkLst>
        </pc:spChg>
        <pc:spChg chg="mod">
          <ac:chgData name="Beverly Wooten" userId="bfe2ea633befc051" providerId="LiveId" clId="{334BF07E-FCF1-4DD8-85F0-87E2B4B7CE48}" dt="2024-01-15T20:55:31.457" v="1138" actId="20577"/>
          <ac:spMkLst>
            <pc:docMk/>
            <pc:sldMk cId="193551271" sldId="322"/>
            <ac:spMk id="9" creationId="{2CDC924B-B8A3-4181-A674-504776500B94}"/>
          </ac:spMkLst>
        </pc:spChg>
        <pc:picChg chg="mod">
          <ac:chgData name="Beverly Wooten" userId="bfe2ea633befc051" providerId="LiveId" clId="{334BF07E-FCF1-4DD8-85F0-87E2B4B7CE48}" dt="2024-01-15T21:03:35.789" v="1615" actId="1076"/>
          <ac:picMkLst>
            <pc:docMk/>
            <pc:sldMk cId="193551271" sldId="322"/>
            <ac:picMk id="5" creationId="{00000000-0000-0000-0000-000000000000}"/>
          </ac:picMkLst>
        </pc:picChg>
        <pc:picChg chg="del">
          <ac:chgData name="Beverly Wooten" userId="bfe2ea633befc051" providerId="LiveId" clId="{334BF07E-FCF1-4DD8-85F0-87E2B4B7CE48}" dt="2024-01-15T20:52:24.564" v="1012" actId="478"/>
          <ac:picMkLst>
            <pc:docMk/>
            <pc:sldMk cId="193551271" sldId="322"/>
            <ac:picMk id="6" creationId="{97AB8A94-B669-44D1-B238-CC648E593CB0}"/>
          </ac:picMkLst>
        </pc:picChg>
      </pc:sldChg>
      <pc:sldChg chg="delSp modSp mod ord">
        <pc:chgData name="Beverly Wooten" userId="bfe2ea633befc051" providerId="LiveId" clId="{334BF07E-FCF1-4DD8-85F0-87E2B4B7CE48}" dt="2024-01-15T22:26:03.874" v="2388"/>
        <pc:sldMkLst>
          <pc:docMk/>
          <pc:sldMk cId="3665282325" sldId="323"/>
        </pc:sldMkLst>
        <pc:spChg chg="mod">
          <ac:chgData name="Beverly Wooten" userId="bfe2ea633befc051" providerId="LiveId" clId="{334BF07E-FCF1-4DD8-85F0-87E2B4B7CE48}" dt="2024-01-15T21:32:09.792" v="2153" actId="14100"/>
          <ac:spMkLst>
            <pc:docMk/>
            <pc:sldMk cId="3665282325" sldId="323"/>
            <ac:spMk id="6" creationId="{76D12E1B-B334-F388-E106-F32DBA4B03D0}"/>
          </ac:spMkLst>
        </pc:spChg>
        <pc:spChg chg="del">
          <ac:chgData name="Beverly Wooten" userId="bfe2ea633befc051" providerId="LiveId" clId="{334BF07E-FCF1-4DD8-85F0-87E2B4B7CE48}" dt="2024-01-15T21:24:49.801" v="1957" actId="478"/>
          <ac:spMkLst>
            <pc:docMk/>
            <pc:sldMk cId="3665282325" sldId="323"/>
            <ac:spMk id="7" creationId="{27CD2665-1E50-1997-459E-7E28032C08C4}"/>
          </ac:spMkLst>
        </pc:spChg>
        <pc:spChg chg="mod">
          <ac:chgData name="Beverly Wooten" userId="bfe2ea633befc051" providerId="LiveId" clId="{334BF07E-FCF1-4DD8-85F0-87E2B4B7CE48}" dt="2024-01-15T21:24:31.713" v="1956" actId="20577"/>
          <ac:spMkLst>
            <pc:docMk/>
            <pc:sldMk cId="3665282325" sldId="323"/>
            <ac:spMk id="13" creationId="{00000000-0000-0000-0000-000000000000}"/>
          </ac:spMkLst>
        </pc:spChg>
      </pc:sldChg>
      <pc:sldChg chg="modSp mod">
        <pc:chgData name="Beverly Wooten" userId="bfe2ea633befc051" providerId="LiveId" clId="{334BF07E-FCF1-4DD8-85F0-87E2B4B7CE48}" dt="2024-01-15T22:24:43.959" v="2363" actId="20577"/>
        <pc:sldMkLst>
          <pc:docMk/>
          <pc:sldMk cId="2969561430" sldId="358"/>
        </pc:sldMkLst>
        <pc:spChg chg="mod">
          <ac:chgData name="Beverly Wooten" userId="bfe2ea633befc051" providerId="LiveId" clId="{334BF07E-FCF1-4DD8-85F0-87E2B4B7CE48}" dt="2024-01-15T22:24:31.945" v="2357" actId="20577"/>
          <ac:spMkLst>
            <pc:docMk/>
            <pc:sldMk cId="2969561430" sldId="358"/>
            <ac:spMk id="3" creationId="{AF3B968A-CD04-443C-AD9A-6003BFD05446}"/>
          </ac:spMkLst>
        </pc:spChg>
        <pc:spChg chg="mod">
          <ac:chgData name="Beverly Wooten" userId="bfe2ea633befc051" providerId="LiveId" clId="{334BF07E-FCF1-4DD8-85F0-87E2B4B7CE48}" dt="2024-01-15T22:24:43.959" v="2363" actId="20577"/>
          <ac:spMkLst>
            <pc:docMk/>
            <pc:sldMk cId="2969561430" sldId="358"/>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1/19/2024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1/19/2024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1/19/2024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1/19/2024</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75687700-2A39-423F-A31F-B2F5A47C33B4}"/>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Classified - Confidential</a:t>
            </a:r>
            <a:endParaRPr lang="en-US"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loridalegion.org/programs-services/legion-riders/alr-officer-report/"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695B-B52A-4318-A18E-4AFA59459F3F}"/>
              </a:ext>
            </a:extLst>
          </p:cNvPr>
          <p:cNvSpPr>
            <a:spLocks noGrp="1"/>
          </p:cNvSpPr>
          <p:nvPr>
            <p:ph type="title"/>
          </p:nvPr>
        </p:nvSpPr>
        <p:spPr>
          <a:xfrm>
            <a:off x="1171575" y="600074"/>
            <a:ext cx="10182226" cy="4505326"/>
          </a:xfrm>
        </p:spPr>
        <p:txBody>
          <a:bodyPr>
            <a:noAutofit/>
          </a:bodyPr>
          <a:lstStyle/>
          <a:p>
            <a:pPr algn="ctr"/>
            <a:r>
              <a:rPr lang="en-US" sz="7200" b="1" dirty="0">
                <a:solidFill>
                  <a:schemeClr val="accent1">
                    <a:lumMod val="75000"/>
                  </a:schemeClr>
                </a:solidFill>
              </a:rPr>
              <a:t>AMERICAN LEGION RIDERS</a:t>
            </a:r>
            <a:br>
              <a:rPr lang="en-US" sz="7200" dirty="0">
                <a:solidFill>
                  <a:schemeClr val="accent1">
                    <a:lumMod val="75000"/>
                  </a:schemeClr>
                </a:solidFill>
              </a:rPr>
            </a:br>
            <a:br>
              <a:rPr lang="en-US" sz="2800" dirty="0">
                <a:solidFill>
                  <a:schemeClr val="accent1">
                    <a:lumMod val="75000"/>
                  </a:schemeClr>
                </a:solidFill>
              </a:rPr>
            </a:br>
            <a:r>
              <a:rPr lang="en-US" sz="5400" b="1" dirty="0">
                <a:solidFill>
                  <a:schemeClr val="tx1"/>
                </a:solidFill>
              </a:rPr>
              <a:t>Reporting Procedures</a:t>
            </a:r>
            <a:br>
              <a:rPr lang="en-US" sz="5400" b="1" dirty="0">
                <a:solidFill>
                  <a:schemeClr val="accent1">
                    <a:lumMod val="75000"/>
                  </a:schemeClr>
                </a:solidFill>
              </a:rPr>
            </a:br>
            <a:endParaRPr lang="en-US" sz="5400" b="1" dirty="0"/>
          </a:p>
        </p:txBody>
      </p:sp>
      <p:pic>
        <p:nvPicPr>
          <p:cNvPr id="3" name="Picture 2">
            <a:extLst>
              <a:ext uri="{FF2B5EF4-FFF2-40B4-BE49-F238E27FC236}">
                <a16:creationId xmlns:a16="http://schemas.microsoft.com/office/drawing/2014/main" id="{A6C475E5-FCCD-4878-8EC2-1DE21610CF0F}"/>
              </a:ext>
            </a:extLst>
          </p:cNvPr>
          <p:cNvPicPr/>
          <p:nvPr/>
        </p:nvPicPr>
        <p:blipFill>
          <a:blip r:embed="rId2" cstate="print"/>
          <a:srcRect/>
          <a:stretch>
            <a:fillRect/>
          </a:stretch>
        </p:blipFill>
        <p:spPr bwMode="auto">
          <a:xfrm>
            <a:off x="9300363" y="5515610"/>
            <a:ext cx="1259205" cy="1138555"/>
          </a:xfrm>
          <a:prstGeom prst="rect">
            <a:avLst/>
          </a:prstGeom>
          <a:noFill/>
          <a:ln w="9525">
            <a:noFill/>
            <a:miter lim="800000"/>
            <a:headEnd/>
            <a:tailEnd/>
          </a:ln>
        </p:spPr>
      </p:pic>
      <p:pic>
        <p:nvPicPr>
          <p:cNvPr id="4" name="Picture 3">
            <a:extLst>
              <a:ext uri="{FF2B5EF4-FFF2-40B4-BE49-F238E27FC236}">
                <a16:creationId xmlns:a16="http://schemas.microsoft.com/office/drawing/2014/main" id="{9D9A62B3-3D6D-49DE-A1EA-1726630E3BBA}"/>
              </a:ext>
            </a:extLst>
          </p:cNvPr>
          <p:cNvPicPr/>
          <p:nvPr/>
        </p:nvPicPr>
        <p:blipFill>
          <a:blip r:embed="rId3" cstate="print"/>
          <a:srcRect/>
          <a:stretch>
            <a:fillRect/>
          </a:stretch>
        </p:blipFill>
        <p:spPr bwMode="auto">
          <a:xfrm>
            <a:off x="10710181" y="5515610"/>
            <a:ext cx="1069975" cy="1138555"/>
          </a:xfrm>
          <a:prstGeom prst="rect">
            <a:avLst/>
          </a:prstGeom>
          <a:noFill/>
          <a:ln w="9525">
            <a:noFill/>
            <a:miter lim="800000"/>
            <a:headEnd/>
            <a:tailEnd/>
          </a:ln>
        </p:spPr>
      </p:pic>
      <p:sp>
        <p:nvSpPr>
          <p:cNvPr id="5" name="TextBox 4">
            <a:extLst>
              <a:ext uri="{FF2B5EF4-FFF2-40B4-BE49-F238E27FC236}">
                <a16:creationId xmlns:a16="http://schemas.microsoft.com/office/drawing/2014/main" id="{63272CB8-B0AE-4722-9038-8A41B820B539}"/>
              </a:ext>
            </a:extLst>
          </p:cNvPr>
          <p:cNvSpPr txBox="1"/>
          <p:nvPr/>
        </p:nvSpPr>
        <p:spPr>
          <a:xfrm>
            <a:off x="-219075" y="5869707"/>
            <a:ext cx="8513330" cy="584775"/>
          </a:xfrm>
          <a:prstGeom prst="rect">
            <a:avLst/>
          </a:prstGeom>
          <a:noFill/>
          <a:ln>
            <a:solidFill>
              <a:schemeClr val="bg2"/>
            </a:solidFill>
          </a:ln>
        </p:spPr>
        <p:txBody>
          <a:bodyPr wrap="square" rtlCol="0" anchor="ctr" anchorCtr="1">
            <a:spAutoFit/>
          </a:bodyPr>
          <a:lstStyle/>
          <a:p>
            <a:r>
              <a:rPr lang="en-US" sz="3200" dirty="0"/>
              <a:t>Beverly Wooten, ALR Adjutant</a:t>
            </a:r>
          </a:p>
        </p:txBody>
      </p:sp>
    </p:spTree>
    <p:extLst>
      <p:ext uri="{BB962C8B-B14F-4D97-AF65-F5344CB8AC3E}">
        <p14:creationId xmlns:p14="http://schemas.microsoft.com/office/powerpoint/2010/main" val="30852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34F-295A-4BDC-84F4-B0D62B77FF20}"/>
              </a:ext>
            </a:extLst>
          </p:cNvPr>
          <p:cNvSpPr>
            <a:spLocks noGrp="1"/>
          </p:cNvSpPr>
          <p:nvPr>
            <p:ph type="title"/>
          </p:nvPr>
        </p:nvSpPr>
        <p:spPr>
          <a:xfrm>
            <a:off x="1457325" y="365125"/>
            <a:ext cx="9896475" cy="1325563"/>
          </a:xfrm>
        </p:spPr>
        <p:txBody>
          <a:bodyPr>
            <a:normAutofit fontScale="90000"/>
          </a:bodyPr>
          <a:lstStyle/>
          <a:p>
            <a:pPr algn="ctr"/>
            <a:r>
              <a:rPr lang="en-US" b="1" dirty="0"/>
              <a:t>LEARN ALTERNATIVE REPORTING METHODS</a:t>
            </a:r>
          </a:p>
        </p:txBody>
      </p:sp>
      <p:sp>
        <p:nvSpPr>
          <p:cNvPr id="5" name="TextBox 4">
            <a:extLst>
              <a:ext uri="{FF2B5EF4-FFF2-40B4-BE49-F238E27FC236}">
                <a16:creationId xmlns:a16="http://schemas.microsoft.com/office/drawing/2014/main" id="{42AB1750-3716-4F4A-B79D-523AEA5AEAA1}"/>
              </a:ext>
            </a:extLst>
          </p:cNvPr>
          <p:cNvSpPr txBox="1"/>
          <p:nvPr/>
        </p:nvSpPr>
        <p:spPr>
          <a:xfrm>
            <a:off x="2381250" y="5211138"/>
            <a:ext cx="7829550" cy="523220"/>
          </a:xfrm>
          <a:prstGeom prst="rect">
            <a:avLst/>
          </a:prstGeom>
          <a:noFill/>
          <a:ln>
            <a:solidFill>
              <a:schemeClr val="bg2"/>
            </a:solidFill>
          </a:ln>
        </p:spPr>
        <p:txBody>
          <a:bodyPr wrap="square" rtlCol="0" anchor="ctr" anchorCtr="1">
            <a:spAutoFit/>
          </a:bodyPr>
          <a:lstStyle/>
          <a:p>
            <a:pPr algn="ctr"/>
            <a:endParaRPr lang="en-US" sz="2800" dirty="0"/>
          </a:p>
        </p:txBody>
      </p:sp>
      <p:pic>
        <p:nvPicPr>
          <p:cNvPr id="6" name="Picture 5">
            <a:extLst>
              <a:ext uri="{FF2B5EF4-FFF2-40B4-BE49-F238E27FC236}">
                <a16:creationId xmlns:a16="http://schemas.microsoft.com/office/drawing/2014/main" id="{BE378202-CFF2-4A41-A31A-749F872C3E79}"/>
              </a:ext>
            </a:extLst>
          </p:cNvPr>
          <p:cNvPicPr/>
          <p:nvPr/>
        </p:nvPicPr>
        <p:blipFill>
          <a:blip r:embed="rId2" cstate="print"/>
          <a:srcRect/>
          <a:stretch>
            <a:fillRect/>
          </a:stretch>
        </p:blipFill>
        <p:spPr bwMode="auto">
          <a:xfrm>
            <a:off x="9370695" y="5607685"/>
            <a:ext cx="125920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D3EBDA47-B5F9-4A11-BE13-359E6B3FA86D}"/>
              </a:ext>
            </a:extLst>
          </p:cNvPr>
          <p:cNvPicPr/>
          <p:nvPr/>
        </p:nvPicPr>
        <p:blipFill>
          <a:blip r:embed="rId3" cstate="print"/>
          <a:srcRect/>
          <a:stretch>
            <a:fillRect/>
          </a:stretch>
        </p:blipFill>
        <p:spPr bwMode="auto">
          <a:xfrm>
            <a:off x="10943749" y="5607685"/>
            <a:ext cx="1069975" cy="1138555"/>
          </a:xfrm>
          <a:prstGeom prst="rect">
            <a:avLst/>
          </a:prstGeom>
          <a:noFill/>
          <a:ln w="9525">
            <a:noFill/>
            <a:miter lim="800000"/>
            <a:headEnd/>
            <a:tailEnd/>
          </a:ln>
        </p:spPr>
      </p:pic>
      <p:sp>
        <p:nvSpPr>
          <p:cNvPr id="8" name="Content Placeholder 7">
            <a:extLst>
              <a:ext uri="{FF2B5EF4-FFF2-40B4-BE49-F238E27FC236}">
                <a16:creationId xmlns:a16="http://schemas.microsoft.com/office/drawing/2014/main" id="{08F9A451-B131-4ED6-B6B6-67910DD08940}"/>
              </a:ext>
            </a:extLst>
          </p:cNvPr>
          <p:cNvSpPr>
            <a:spLocks noGrp="1"/>
          </p:cNvSpPr>
          <p:nvPr>
            <p:ph idx="1"/>
          </p:nvPr>
        </p:nvSpPr>
        <p:spPr/>
        <p:txBody>
          <a:bodyPr>
            <a:normAutofit/>
          </a:bodyPr>
          <a:lstStyle/>
          <a:p>
            <a:pPr marL="0" indent="0">
              <a:buNone/>
            </a:pPr>
            <a:endParaRPr lang="en-US" dirty="0"/>
          </a:p>
          <a:p>
            <a:pPr marL="0" indent="0" algn="ctr">
              <a:buNone/>
            </a:pPr>
            <a:r>
              <a:rPr lang="en-US" sz="2600" dirty="0">
                <a:solidFill>
                  <a:srgbClr val="222222"/>
                </a:solidFill>
                <a:latin typeface="Arial" panose="020B0604020202020204" pitchFamily="34" charset="0"/>
                <a:ea typeface="Calibri" panose="020F0502020204030204" pitchFamily="34" charset="0"/>
              </a:rPr>
              <a:t>HOW TO CREATE YOUR ONLINE </a:t>
            </a:r>
          </a:p>
          <a:p>
            <a:pPr marL="0" indent="0" algn="ctr">
              <a:buNone/>
            </a:pPr>
            <a:r>
              <a:rPr lang="en-US" sz="2600" dirty="0">
                <a:solidFill>
                  <a:srgbClr val="222222"/>
                </a:solidFill>
                <a:latin typeface="Arial" panose="020B0604020202020204" pitchFamily="34" charset="0"/>
                <a:ea typeface="Calibri" panose="020F0502020204030204" pitchFamily="34" charset="0"/>
              </a:rPr>
              <a:t>TRACKING FORM, CREATE SPREADSHEET,  AND ADD ICON TO CELLPHONE HOME SCREEN</a:t>
            </a:r>
          </a:p>
          <a:p>
            <a:pPr marL="0" indent="0" algn="ctr">
              <a:buNone/>
            </a:pPr>
            <a:r>
              <a:rPr lang="en-US" dirty="0">
                <a:solidFill>
                  <a:srgbClr val="222222"/>
                </a:solidFill>
                <a:latin typeface="Arial" panose="020B0604020202020204" pitchFamily="34" charset="0"/>
                <a:ea typeface="Calibri" panose="020F0502020204030204" pitchFamily="34" charset="0"/>
              </a:rPr>
              <a:t>Presented by: Sue </a:t>
            </a:r>
            <a:r>
              <a:rPr lang="en-US" dirty="0" err="1">
                <a:solidFill>
                  <a:srgbClr val="222222"/>
                </a:solidFill>
                <a:latin typeface="Arial" panose="020B0604020202020204" pitchFamily="34" charset="0"/>
                <a:ea typeface="Calibri" panose="020F0502020204030204" pitchFamily="34" charset="0"/>
              </a:rPr>
              <a:t>Nist</a:t>
            </a:r>
            <a:endParaRPr lang="en-US" dirty="0">
              <a:solidFill>
                <a:srgbClr val="222222"/>
              </a:solidFill>
              <a:latin typeface="Arial" panose="020B0604020202020204" pitchFamily="34" charset="0"/>
              <a:ea typeface="Calibri" panose="020F0502020204030204" pitchFamily="34" charset="0"/>
            </a:endParaRPr>
          </a:p>
          <a:p>
            <a:pPr marL="0" indent="0" algn="ctr">
              <a:buNone/>
            </a:pPr>
            <a:endParaRPr lang="en-US" dirty="0">
              <a:solidFill>
                <a:srgbClr val="222222"/>
              </a:solidFill>
              <a:latin typeface="Arial" panose="020B0604020202020204" pitchFamily="34" charset="0"/>
              <a:ea typeface="Calibri" panose="020F0502020204030204" pitchFamily="34" charset="0"/>
            </a:endParaRPr>
          </a:p>
          <a:p>
            <a:pPr marL="0" indent="0" algn="ctr">
              <a:buNone/>
            </a:pPr>
            <a:r>
              <a:rPr lang="en-US" b="1" dirty="0">
                <a:solidFill>
                  <a:srgbClr val="222222"/>
                </a:solidFill>
                <a:latin typeface="Arial" panose="020B0604020202020204" pitchFamily="34" charset="0"/>
                <a:ea typeface="Calibri" panose="020F0502020204030204" pitchFamily="34" charset="0"/>
              </a:rPr>
              <a:t>COMING SOON!!!</a:t>
            </a:r>
          </a:p>
          <a:p>
            <a:pPr marL="0" indent="0" algn="ctr">
              <a:buNone/>
            </a:pPr>
            <a:r>
              <a:rPr lang="en-US" sz="2800" b="1" dirty="0">
                <a:solidFill>
                  <a:srgbClr val="FF0000"/>
                </a:solidFill>
                <a:latin typeface="Arial" panose="020B0604020202020204" pitchFamily="34" charset="0"/>
                <a:ea typeface="Calibri" panose="020F0502020204030204" pitchFamily="34" charset="0"/>
              </a:rPr>
              <a:t>Volunteer Hours &amp; Miles Tracking APP</a:t>
            </a:r>
          </a:p>
          <a:p>
            <a:pPr marL="0" indent="0" algn="ctr">
              <a:buNone/>
            </a:pPr>
            <a:r>
              <a:rPr lang="en-US" dirty="0">
                <a:solidFill>
                  <a:srgbClr val="222222"/>
                </a:solidFill>
                <a:latin typeface="Arial" panose="020B0604020202020204" pitchFamily="34" charset="0"/>
                <a:ea typeface="Calibri" panose="020F0502020204030204" pitchFamily="34" charset="0"/>
              </a:rPr>
              <a:t>Presented by: Loreen </a:t>
            </a:r>
            <a:r>
              <a:rPr lang="en-US" dirty="0" err="1">
                <a:solidFill>
                  <a:srgbClr val="222222"/>
                </a:solidFill>
                <a:latin typeface="Arial" panose="020B0604020202020204" pitchFamily="34" charset="0"/>
                <a:ea typeface="Calibri" panose="020F0502020204030204" pitchFamily="34" charset="0"/>
              </a:rPr>
              <a:t>Skobel</a:t>
            </a:r>
            <a:endParaRPr lang="en-US" dirty="0">
              <a:solidFill>
                <a:srgbClr val="222222"/>
              </a:solidFill>
              <a:latin typeface="Arial" panose="020B0604020202020204" pitchFamily="34" charset="0"/>
              <a:ea typeface="Calibri" panose="020F0502020204030204" pitchFamily="34" charset="0"/>
            </a:endParaRPr>
          </a:p>
          <a:p>
            <a:pPr marL="0" indent="0" algn="ctr">
              <a:buNone/>
            </a:pPr>
            <a:endParaRPr lang="en-US" dirty="0">
              <a:solidFill>
                <a:srgbClr val="222222"/>
              </a:solidFill>
              <a:latin typeface="Arial" panose="020B0604020202020204" pitchFamily="34" charset="0"/>
              <a:ea typeface="Calibri" panose="020F0502020204030204" pitchFamily="34" charset="0"/>
            </a:endParaRPr>
          </a:p>
          <a:p>
            <a:pPr marL="0" indent="0" algn="ctr">
              <a:buNone/>
            </a:pPr>
            <a:endParaRPr lang="en-US" dirty="0">
              <a:solidFill>
                <a:srgbClr val="222222"/>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8785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671F-CB4F-4894-82C6-80B343423CF5}"/>
              </a:ext>
            </a:extLst>
          </p:cNvPr>
          <p:cNvSpPr>
            <a:spLocks noGrp="1"/>
          </p:cNvSpPr>
          <p:nvPr>
            <p:ph type="title"/>
          </p:nvPr>
        </p:nvSpPr>
        <p:spPr>
          <a:xfrm>
            <a:off x="989814" y="365125"/>
            <a:ext cx="10702566" cy="1011775"/>
          </a:xfrm>
        </p:spPr>
        <p:txBody>
          <a:bodyPr>
            <a:normAutofit/>
          </a:bodyPr>
          <a:lstStyle/>
          <a:p>
            <a:pPr algn="ctr"/>
            <a:r>
              <a:rPr lang="en-US" b="1" dirty="0"/>
              <a:t>CASH DONATIONS</a:t>
            </a:r>
          </a:p>
        </p:txBody>
      </p:sp>
      <p:sp>
        <p:nvSpPr>
          <p:cNvPr id="3" name="Content Placeholder 2"/>
          <p:cNvSpPr>
            <a:spLocks noGrp="1"/>
          </p:cNvSpPr>
          <p:nvPr>
            <p:ph idx="1"/>
          </p:nvPr>
        </p:nvSpPr>
        <p:spPr>
          <a:xfrm>
            <a:off x="733425" y="1215488"/>
            <a:ext cx="10620375" cy="4961475"/>
          </a:xfrm>
        </p:spPr>
        <p:txBody>
          <a:bodyPr>
            <a:normAutofit/>
          </a:bodyPr>
          <a:lstStyle/>
          <a:p>
            <a:endParaRPr lang="en-US" dirty="0"/>
          </a:p>
          <a:p>
            <a:r>
              <a:rPr lang="en-US" dirty="0"/>
              <a:t>Adjutant/Finance Officer’s Responsibility </a:t>
            </a:r>
          </a:p>
          <a:p>
            <a:r>
              <a:rPr lang="en-US" dirty="0"/>
              <a:t>Donations from Raffles, Poker Runs, etc.</a:t>
            </a:r>
          </a:p>
          <a:p>
            <a:r>
              <a:rPr lang="en-US" dirty="0"/>
              <a:t>DO NOT Include “Donations in Kind”</a:t>
            </a:r>
          </a:p>
          <a:p>
            <a:r>
              <a:rPr lang="en-US" dirty="0"/>
              <a:t>Report Funds My Chapter Donated in Actual $$</a:t>
            </a:r>
          </a:p>
          <a:p>
            <a:pPr marL="0" indent="0">
              <a:buNone/>
            </a:pPr>
            <a:endParaRPr lang="en-US" dirty="0"/>
          </a:p>
          <a:p>
            <a:endParaRPr lang="en-US" dirty="0"/>
          </a:p>
          <a:p>
            <a:endParaRPr lang="en-US" dirty="0"/>
          </a:p>
          <a:p>
            <a:pPr marL="0" indent="0" algn="ctr">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240232"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11006" y="5600565"/>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BDAFBD4F-8E3A-4073-92FA-1F58F89F99C8}"/>
              </a:ext>
            </a:extLst>
          </p:cNvPr>
          <p:cNvPicPr>
            <a:picLocks noChangeAspect="1"/>
          </p:cNvPicPr>
          <p:nvPr/>
        </p:nvPicPr>
        <p:blipFill>
          <a:blip r:embed="rId4"/>
          <a:stretch>
            <a:fillRect/>
          </a:stretch>
        </p:blipFill>
        <p:spPr>
          <a:xfrm rot="587939">
            <a:off x="8140080" y="1558206"/>
            <a:ext cx="3659988" cy="2957811"/>
          </a:xfrm>
          <a:prstGeom prst="rect">
            <a:avLst/>
          </a:prstGeom>
        </p:spPr>
      </p:pic>
      <p:pic>
        <p:nvPicPr>
          <p:cNvPr id="9" name="Picture 8">
            <a:extLst>
              <a:ext uri="{FF2B5EF4-FFF2-40B4-BE49-F238E27FC236}">
                <a16:creationId xmlns:a16="http://schemas.microsoft.com/office/drawing/2014/main" id="{C6B2F6C1-75F6-444E-8BB9-3ED44250F85A}"/>
              </a:ext>
            </a:extLst>
          </p:cNvPr>
          <p:cNvPicPr>
            <a:picLocks noChangeAspect="1"/>
          </p:cNvPicPr>
          <p:nvPr/>
        </p:nvPicPr>
        <p:blipFill>
          <a:blip r:embed="rId5"/>
          <a:stretch>
            <a:fillRect/>
          </a:stretch>
        </p:blipFill>
        <p:spPr>
          <a:xfrm rot="20961771">
            <a:off x="955698" y="3994803"/>
            <a:ext cx="2365943" cy="2583610"/>
          </a:xfrm>
          <a:prstGeom prst="rect">
            <a:avLst/>
          </a:prstGeom>
        </p:spPr>
      </p:pic>
      <p:sp>
        <p:nvSpPr>
          <p:cNvPr id="6" name="TextBox 5">
            <a:extLst>
              <a:ext uri="{FF2B5EF4-FFF2-40B4-BE49-F238E27FC236}">
                <a16:creationId xmlns:a16="http://schemas.microsoft.com/office/drawing/2014/main" id="{97C71A49-5EAC-B0A0-E021-5F82C6948CCB}"/>
              </a:ext>
            </a:extLst>
          </p:cNvPr>
          <p:cNvSpPr txBox="1"/>
          <p:nvPr/>
        </p:nvSpPr>
        <p:spPr>
          <a:xfrm>
            <a:off x="3846946" y="5089994"/>
            <a:ext cx="5393286" cy="830997"/>
          </a:xfrm>
          <a:prstGeom prst="rect">
            <a:avLst/>
          </a:prstGeom>
          <a:noFill/>
          <a:ln>
            <a:solidFill>
              <a:schemeClr val="bg2"/>
            </a:solidFill>
          </a:ln>
        </p:spPr>
        <p:txBody>
          <a:bodyPr wrap="square" rtlCol="0" anchor="ctr" anchorCtr="1">
            <a:spAutoFit/>
          </a:bodyPr>
          <a:lstStyle/>
          <a:p>
            <a:pPr algn="ctr"/>
            <a:r>
              <a:rPr lang="en-US" sz="2400" b="1" dirty="0">
                <a:solidFill>
                  <a:srgbClr val="FF0000"/>
                </a:solidFill>
              </a:rPr>
              <a:t>CASH DONATIONS = MONIES GIVEN TO AN ORGANIZATION OR PERSON</a:t>
            </a:r>
          </a:p>
        </p:txBody>
      </p:sp>
    </p:spTree>
    <p:extLst>
      <p:ext uri="{BB962C8B-B14F-4D97-AF65-F5344CB8AC3E}">
        <p14:creationId xmlns:p14="http://schemas.microsoft.com/office/powerpoint/2010/main" val="8715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B362-E86E-A521-96AD-202574FCDFC4}"/>
              </a:ext>
            </a:extLst>
          </p:cNvPr>
          <p:cNvSpPr>
            <a:spLocks noGrp="1"/>
          </p:cNvSpPr>
          <p:nvPr>
            <p:ph type="title"/>
          </p:nvPr>
        </p:nvSpPr>
        <p:spPr>
          <a:xfrm>
            <a:off x="987973" y="-294289"/>
            <a:ext cx="10365828" cy="1984978"/>
          </a:xfrm>
        </p:spPr>
        <p:txBody>
          <a:bodyPr>
            <a:normAutofit/>
          </a:bodyPr>
          <a:lstStyle/>
          <a:p>
            <a:r>
              <a:rPr lang="en-US" b="1" dirty="0"/>
              <a:t>CHAPTER CASH DONATIONS ARE NOT…</a:t>
            </a:r>
          </a:p>
        </p:txBody>
      </p:sp>
      <p:sp>
        <p:nvSpPr>
          <p:cNvPr id="3" name="Content Placeholder 2">
            <a:extLst>
              <a:ext uri="{FF2B5EF4-FFF2-40B4-BE49-F238E27FC236}">
                <a16:creationId xmlns:a16="http://schemas.microsoft.com/office/drawing/2014/main" id="{8100E82C-5EC5-FAA9-B93F-32B7CAAEA405}"/>
              </a:ext>
            </a:extLst>
          </p:cNvPr>
          <p:cNvSpPr>
            <a:spLocks noGrp="1"/>
          </p:cNvSpPr>
          <p:nvPr>
            <p:ph idx="1"/>
          </p:nvPr>
        </p:nvSpPr>
        <p:spPr>
          <a:xfrm>
            <a:off x="1418897" y="1587062"/>
            <a:ext cx="8891751" cy="4708635"/>
          </a:xfrm>
        </p:spPr>
        <p:txBody>
          <a:bodyPr>
            <a:normAutofit fontScale="92500" lnSpcReduction="20000"/>
          </a:bodyPr>
          <a:lstStyle/>
          <a:p>
            <a:r>
              <a:rPr lang="en-US" sz="4600" dirty="0"/>
              <a:t>Personal Raffle Ticket purchases</a:t>
            </a:r>
          </a:p>
          <a:p>
            <a:r>
              <a:rPr lang="en-US" sz="4600" dirty="0"/>
              <a:t>Personal Registration Fees</a:t>
            </a:r>
          </a:p>
          <a:p>
            <a:r>
              <a:rPr lang="en-US" sz="4600" dirty="0"/>
              <a:t>Personal Cash Donations</a:t>
            </a:r>
          </a:p>
          <a:p>
            <a:r>
              <a:rPr lang="en-US" sz="4600" dirty="0"/>
              <a:t>Purchase of Event Lunches</a:t>
            </a:r>
          </a:p>
          <a:p>
            <a:r>
              <a:rPr lang="en-US" sz="4600" dirty="0"/>
              <a:t>ETC.</a:t>
            </a:r>
          </a:p>
          <a:p>
            <a:endParaRPr lang="en-US" sz="3600" dirty="0"/>
          </a:p>
          <a:p>
            <a:pPr marL="457200" lvl="1" indent="0" algn="ctr">
              <a:buNone/>
            </a:pPr>
            <a:r>
              <a:rPr lang="en-US" sz="3200" dirty="0"/>
              <a:t>	**May be reported on your Personal Tax Return under   Charitable Contributions**</a:t>
            </a:r>
          </a:p>
          <a:p>
            <a:endParaRPr lang="en-US" sz="3600" dirty="0"/>
          </a:p>
        </p:txBody>
      </p:sp>
      <p:pic>
        <p:nvPicPr>
          <p:cNvPr id="4" name="Picture 3">
            <a:extLst>
              <a:ext uri="{FF2B5EF4-FFF2-40B4-BE49-F238E27FC236}">
                <a16:creationId xmlns:a16="http://schemas.microsoft.com/office/drawing/2014/main" id="{4EE1E8D7-10F1-7CB8-3E9E-655F7A9D2A08}"/>
              </a:ext>
            </a:extLst>
          </p:cNvPr>
          <p:cNvPicPr/>
          <p:nvPr/>
        </p:nvPicPr>
        <p:blipFill>
          <a:blip r:embed="rId2" cstate="print"/>
          <a:srcRect/>
          <a:stretch>
            <a:fillRect/>
          </a:stretch>
        </p:blipFill>
        <p:spPr bwMode="auto">
          <a:xfrm>
            <a:off x="9662050" y="5607684"/>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07646AFC-6242-6D1C-003A-FCE7AAE7F261}"/>
              </a:ext>
            </a:extLst>
          </p:cNvPr>
          <p:cNvPicPr/>
          <p:nvPr/>
        </p:nvPicPr>
        <p:blipFill>
          <a:blip r:embed="rId3" cstate="print"/>
          <a:srcRect/>
          <a:stretch>
            <a:fillRect/>
          </a:stretch>
        </p:blipFill>
        <p:spPr bwMode="auto">
          <a:xfrm>
            <a:off x="10921255" y="5607684"/>
            <a:ext cx="1069975" cy="1138555"/>
          </a:xfrm>
          <a:prstGeom prst="rect">
            <a:avLst/>
          </a:prstGeom>
          <a:noFill/>
          <a:ln w="9525">
            <a:noFill/>
            <a:miter lim="800000"/>
            <a:headEnd/>
            <a:tailEnd/>
          </a:ln>
        </p:spPr>
      </p:pic>
    </p:spTree>
    <p:extLst>
      <p:ext uri="{BB962C8B-B14F-4D97-AF65-F5344CB8AC3E}">
        <p14:creationId xmlns:p14="http://schemas.microsoft.com/office/powerpoint/2010/main" val="291718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0" y="365125"/>
            <a:ext cx="10439400" cy="1325563"/>
          </a:xfrm>
        </p:spPr>
        <p:txBody>
          <a:bodyPr>
            <a:noAutofit/>
          </a:bodyPr>
          <a:lstStyle/>
          <a:p>
            <a:pPr algn="ctr"/>
            <a:r>
              <a:rPr lang="en-US" b="1" dirty="0"/>
              <a:t>When are these Statistics Reported and to Whom?</a:t>
            </a:r>
          </a:p>
        </p:txBody>
      </p:sp>
      <p:pic>
        <p:nvPicPr>
          <p:cNvPr id="4" name="Picture 3"/>
          <p:cNvPicPr/>
          <p:nvPr/>
        </p:nvPicPr>
        <p:blipFill>
          <a:blip r:embed="rId2" cstate="print"/>
          <a:srcRect/>
          <a:stretch>
            <a:fillRect/>
          </a:stretch>
        </p:blipFill>
        <p:spPr bwMode="auto">
          <a:xfrm>
            <a:off x="9370359"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99582" y="5607684"/>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F3B968A-CD04-443C-AD9A-6003BFD05446}"/>
              </a:ext>
            </a:extLst>
          </p:cNvPr>
          <p:cNvSpPr>
            <a:spLocks noGrp="1"/>
          </p:cNvSpPr>
          <p:nvPr>
            <p:ph idx="1"/>
          </p:nvPr>
        </p:nvSpPr>
        <p:spPr>
          <a:xfrm>
            <a:off x="1283854" y="1690688"/>
            <a:ext cx="10344727" cy="4486275"/>
          </a:xfrm>
        </p:spPr>
        <p:txBody>
          <a:bodyPr/>
          <a:lstStyle/>
          <a:p>
            <a:endParaRPr lang="en-US" dirty="0"/>
          </a:p>
          <a:p>
            <a:r>
              <a:rPr lang="en-US" sz="3600" dirty="0"/>
              <a:t>Monthly Chapter Meetings</a:t>
            </a:r>
          </a:p>
          <a:p>
            <a:r>
              <a:rPr lang="en-US" sz="3600" dirty="0"/>
              <a:t>Monthly/Quarterly to Your District Chair</a:t>
            </a:r>
          </a:p>
          <a:p>
            <a:r>
              <a:rPr lang="en-US" sz="3600" dirty="0"/>
              <a:t>Post Adjutant for CPR &amp; Addendum Report – May 1st</a:t>
            </a:r>
          </a:p>
          <a:p>
            <a:r>
              <a:rPr lang="en-US" sz="3600" dirty="0"/>
              <a:t>End of Year Online Reporting – May 31st</a:t>
            </a:r>
          </a:p>
          <a:p>
            <a:endParaRPr lang="en-US" dirty="0"/>
          </a:p>
        </p:txBody>
      </p:sp>
    </p:spTree>
    <p:extLst>
      <p:ext uri="{BB962C8B-B14F-4D97-AF65-F5344CB8AC3E}">
        <p14:creationId xmlns:p14="http://schemas.microsoft.com/office/powerpoint/2010/main" val="411468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0" y="365125"/>
            <a:ext cx="10439400" cy="1325563"/>
          </a:xfrm>
        </p:spPr>
        <p:txBody>
          <a:bodyPr>
            <a:noAutofit/>
          </a:bodyPr>
          <a:lstStyle/>
          <a:p>
            <a:pPr algn="ctr"/>
            <a:r>
              <a:rPr lang="en-US" b="1" dirty="0"/>
              <a:t>Area &amp; District Chair Responsibilities Relating to Reporting</a:t>
            </a:r>
          </a:p>
        </p:txBody>
      </p:sp>
      <p:pic>
        <p:nvPicPr>
          <p:cNvPr id="4" name="Picture 3"/>
          <p:cNvPicPr/>
          <p:nvPr/>
        </p:nvPicPr>
        <p:blipFill>
          <a:blip r:embed="rId2" cstate="print"/>
          <a:srcRect/>
          <a:stretch>
            <a:fillRect/>
          </a:stretch>
        </p:blipFill>
        <p:spPr bwMode="auto">
          <a:xfrm>
            <a:off x="9370359"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99582" y="5607684"/>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F3B968A-CD04-443C-AD9A-6003BFD05446}"/>
              </a:ext>
            </a:extLst>
          </p:cNvPr>
          <p:cNvSpPr>
            <a:spLocks noGrp="1"/>
          </p:cNvSpPr>
          <p:nvPr>
            <p:ph idx="1"/>
          </p:nvPr>
        </p:nvSpPr>
        <p:spPr>
          <a:xfrm>
            <a:off x="1283854" y="1690688"/>
            <a:ext cx="10344727" cy="4876367"/>
          </a:xfrm>
        </p:spPr>
        <p:txBody>
          <a:bodyPr>
            <a:normAutofit lnSpcReduction="10000"/>
          </a:bodyPr>
          <a:lstStyle/>
          <a:p>
            <a:endParaRPr lang="en-US" dirty="0"/>
          </a:p>
          <a:p>
            <a:pPr marL="0" marR="0" indent="0">
              <a:lnSpc>
                <a:spcPct val="107000"/>
              </a:lnSpc>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Article 1 – Department ALR Committee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 Area Chairman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b. Shall make reports to the Chairman before the Fall Conference, ALR Summit, and the Department Convention. Reports should cover all aspects of Chapter membership, recruitment, social events, mileage, hours, and funds expended in support of community events and programs, training and any other information for the good of the American Legion Riders. </a:t>
            </a:r>
          </a:p>
          <a:p>
            <a:pPr marL="0" marR="0" indent="0">
              <a:lnSpc>
                <a:spcPct val="107000"/>
              </a:lnSpc>
              <a:spcBef>
                <a:spcPts val="0"/>
              </a:spcBef>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District Chairman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 Shall make reports to the Area Chairman before the Fall Conference, ALR Summit, and the Department Convention. Reports should cover all aspects of Chapter membership, recruitment, social events, mileage, hours and funds expended in support of community events and programs, training and any other information for the good of The American Legion Riders.</a:t>
            </a:r>
          </a:p>
          <a:p>
            <a:pPr marL="342900" marR="0" indent="-342900">
              <a:lnSpc>
                <a:spcPct val="107000"/>
              </a:lnSpc>
              <a:spcBef>
                <a:spcPts val="0"/>
              </a:spcBef>
              <a:spcAft>
                <a:spcPts val="800"/>
              </a:spcAft>
              <a:buAutoNum type="alphaLcPeriod"/>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Review Chapter, District, Area Reports</a:t>
            </a:r>
          </a:p>
          <a:p>
            <a:endParaRPr lang="en-US" dirty="0"/>
          </a:p>
        </p:txBody>
      </p:sp>
    </p:spTree>
    <p:extLst>
      <p:ext uri="{BB962C8B-B14F-4D97-AF65-F5344CB8AC3E}">
        <p14:creationId xmlns:p14="http://schemas.microsoft.com/office/powerpoint/2010/main" val="296956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5026-9295-4385-B2AC-88BE954FB116}"/>
              </a:ext>
            </a:extLst>
          </p:cNvPr>
          <p:cNvSpPr>
            <a:spLocks noGrp="1"/>
          </p:cNvSpPr>
          <p:nvPr>
            <p:ph type="title"/>
          </p:nvPr>
        </p:nvSpPr>
        <p:spPr>
          <a:xfrm rot="10800000" flipV="1">
            <a:off x="6800193" y="557048"/>
            <a:ext cx="4553606" cy="4540469"/>
          </a:xfrm>
        </p:spPr>
        <p:txBody>
          <a:bodyPr>
            <a:normAutofit fontScale="90000"/>
          </a:bodyPr>
          <a:lstStyle/>
          <a:p>
            <a:r>
              <a:rPr lang="en-US" b="1" dirty="0"/>
              <a:t>Department of Florida Includes this Notification in the “Year End” packet. It is sent to the Post Adjutant during the month of March.</a:t>
            </a:r>
          </a:p>
        </p:txBody>
      </p:sp>
      <p:pic>
        <p:nvPicPr>
          <p:cNvPr id="5" name="Picture 4">
            <a:extLst>
              <a:ext uri="{FF2B5EF4-FFF2-40B4-BE49-F238E27FC236}">
                <a16:creationId xmlns:a16="http://schemas.microsoft.com/office/drawing/2014/main" id="{06EA5232-97B5-4DAC-81F3-BEF8CACCAD32}"/>
              </a:ext>
            </a:extLst>
          </p:cNvPr>
          <p:cNvPicPr/>
          <p:nvPr/>
        </p:nvPicPr>
        <p:blipFill>
          <a:blip r:embed="rId2" cstate="print"/>
          <a:srcRect/>
          <a:stretch>
            <a:fillRect/>
          </a:stretch>
        </p:blipFill>
        <p:spPr bwMode="auto">
          <a:xfrm>
            <a:off x="9440377" y="5607684"/>
            <a:ext cx="125920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4C0249CC-C69D-4772-9636-AB058226AF25}"/>
              </a:ext>
            </a:extLst>
          </p:cNvPr>
          <p:cNvPicPr/>
          <p:nvPr/>
        </p:nvPicPr>
        <p:blipFill>
          <a:blip r:embed="rId3" cstate="print"/>
          <a:srcRect/>
          <a:stretch>
            <a:fillRect/>
          </a:stretch>
        </p:blipFill>
        <p:spPr bwMode="auto">
          <a:xfrm>
            <a:off x="10699582" y="5607684"/>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3CDA1676-FB25-58E7-09DB-2A5EC3E5AFE9}"/>
              </a:ext>
            </a:extLst>
          </p:cNvPr>
          <p:cNvPicPr>
            <a:picLocks noChangeAspect="1"/>
          </p:cNvPicPr>
          <p:nvPr/>
        </p:nvPicPr>
        <p:blipFill>
          <a:blip r:embed="rId4"/>
          <a:stretch>
            <a:fillRect/>
          </a:stretch>
        </p:blipFill>
        <p:spPr>
          <a:xfrm>
            <a:off x="838201" y="142683"/>
            <a:ext cx="5289261" cy="6433608"/>
          </a:xfrm>
          <a:prstGeom prst="rect">
            <a:avLst/>
          </a:prstGeom>
        </p:spPr>
      </p:pic>
    </p:spTree>
    <p:extLst>
      <p:ext uri="{BB962C8B-B14F-4D97-AF65-F5344CB8AC3E}">
        <p14:creationId xmlns:p14="http://schemas.microsoft.com/office/powerpoint/2010/main" val="33410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90394" y="203220"/>
            <a:ext cx="9791700" cy="1325563"/>
          </a:xfrm>
        </p:spPr>
        <p:txBody>
          <a:bodyPr>
            <a:noAutofit/>
          </a:bodyPr>
          <a:lstStyle/>
          <a:p>
            <a:r>
              <a:rPr lang="en-US" sz="4800" dirty="0">
                <a:latin typeface="Baskerville Old Face" panose="02020602080505020303" pitchFamily="18" charset="0"/>
              </a:rPr>
              <a:t>                  </a:t>
            </a:r>
            <a:br>
              <a:rPr lang="en-US" sz="4800" dirty="0">
                <a:latin typeface="Baskerville Old Face" panose="02020602080505020303" pitchFamily="18" charset="0"/>
              </a:rPr>
            </a:br>
            <a:r>
              <a:rPr lang="en-US" sz="4800" dirty="0">
                <a:latin typeface="Baskerville Old Face" panose="02020602080505020303" pitchFamily="18" charset="0"/>
              </a:rPr>
              <a:t>                  </a:t>
            </a:r>
            <a:r>
              <a:rPr lang="en-US" sz="4800" b="1" dirty="0">
                <a:latin typeface="Baskerville Old Face" panose="02020602080505020303" pitchFamily="18" charset="0"/>
              </a:rPr>
              <a:t>MERRY-GO-ROUND</a:t>
            </a:r>
          </a:p>
        </p:txBody>
      </p:sp>
      <p:sp>
        <p:nvSpPr>
          <p:cNvPr id="14" name="Content Placeholder 13"/>
          <p:cNvSpPr>
            <a:spLocks noGrp="1"/>
          </p:cNvSpPr>
          <p:nvPr>
            <p:ph idx="1"/>
          </p:nvPr>
        </p:nvSpPr>
        <p:spPr>
          <a:xfrm>
            <a:off x="2026959" y="1171576"/>
            <a:ext cx="8597246" cy="1325564"/>
          </a:xfrm>
        </p:spPr>
        <p:txBody>
          <a:bodyPr>
            <a:normAutofit fontScale="25000" lnSpcReduction="20000"/>
          </a:bodyPr>
          <a:lstStyle/>
          <a:p>
            <a:pPr marL="0" lvl="0" indent="0">
              <a:buNone/>
            </a:pPr>
            <a:endParaRPr lang="en-US" sz="3600" b="1" dirty="0">
              <a:latin typeface="Baskerville Old Face" panose="02020602080505020303" pitchFamily="18" charset="0"/>
            </a:endParaRPr>
          </a:p>
          <a:p>
            <a:pPr marL="0" lvl="0" indent="0">
              <a:buNone/>
            </a:pPr>
            <a:endParaRPr lang="en-US" sz="3600" b="1" dirty="0">
              <a:latin typeface="Baskerville Old Face" panose="02020602080505020303" pitchFamily="18" charset="0"/>
            </a:endParaRPr>
          </a:p>
          <a:p>
            <a:pPr marL="0" lvl="0" indent="0">
              <a:buNone/>
            </a:pPr>
            <a:r>
              <a:rPr lang="en-US" sz="13600" b="1" dirty="0">
                <a:solidFill>
                  <a:srgbClr val="FF0000"/>
                </a:solidFill>
                <a:latin typeface="Baskerville Old Face" panose="02020602080505020303" pitchFamily="18" charset="0"/>
              </a:rPr>
              <a:t>      </a:t>
            </a:r>
          </a:p>
          <a:p>
            <a:pPr marL="0" lvl="0" indent="0">
              <a:buNone/>
            </a:pPr>
            <a:r>
              <a:rPr lang="en-US" sz="13600" b="1" dirty="0">
                <a:solidFill>
                  <a:srgbClr val="FF0000"/>
                </a:solidFill>
                <a:latin typeface="Baskerville Old Face" panose="02020602080505020303" pitchFamily="18" charset="0"/>
              </a:rPr>
              <a:t>     Supporting Children &amp; Youth Programs</a:t>
            </a:r>
          </a:p>
          <a:p>
            <a:pPr marL="0" lvl="0" indent="0">
              <a:buNone/>
            </a:pPr>
            <a:endParaRPr lang="en-US" sz="16000" b="1" dirty="0">
              <a:solidFill>
                <a:srgbClr val="FF0000"/>
              </a:solidFill>
              <a:latin typeface="Baskerville Old Face" panose="02020602080505020303" pitchFamily="18" charset="0"/>
            </a:endParaRPr>
          </a:p>
          <a:p>
            <a:pPr marL="0" lvl="0" indent="0">
              <a:buNone/>
            </a:pPr>
            <a:endParaRPr lang="en-US" sz="16000" b="1" dirty="0">
              <a:solidFill>
                <a:srgbClr val="FF0000"/>
              </a:solidFill>
              <a:latin typeface="Baskerville Old Face" panose="02020602080505020303" pitchFamily="18" charset="0"/>
            </a:endParaRPr>
          </a:p>
        </p:txBody>
      </p:sp>
      <p:pic>
        <p:nvPicPr>
          <p:cNvPr id="4" name="Picture 3"/>
          <p:cNvPicPr/>
          <p:nvPr/>
        </p:nvPicPr>
        <p:blipFill>
          <a:blip r:embed="rId2" cstate="print"/>
          <a:srcRect/>
          <a:stretch>
            <a:fillRect/>
          </a:stretch>
        </p:blipFill>
        <p:spPr bwMode="auto">
          <a:xfrm>
            <a:off x="0" y="571944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1017427" y="5646655"/>
            <a:ext cx="1069975" cy="1138555"/>
          </a:xfrm>
          <a:prstGeom prst="rect">
            <a:avLst/>
          </a:prstGeom>
          <a:noFill/>
          <a:ln w="9525">
            <a:noFill/>
            <a:miter lim="800000"/>
            <a:headEnd/>
            <a:tailEnd/>
          </a:ln>
        </p:spPr>
      </p:pic>
      <p:sp>
        <p:nvSpPr>
          <p:cNvPr id="2" name="TextBox 1">
            <a:extLst>
              <a:ext uri="{FF2B5EF4-FFF2-40B4-BE49-F238E27FC236}">
                <a16:creationId xmlns:a16="http://schemas.microsoft.com/office/drawing/2014/main" id="{057DF82C-E422-4FCC-AB0F-FB5883ED0B24}"/>
              </a:ext>
            </a:extLst>
          </p:cNvPr>
          <p:cNvSpPr txBox="1"/>
          <p:nvPr/>
        </p:nvSpPr>
        <p:spPr>
          <a:xfrm>
            <a:off x="2152651" y="1814727"/>
            <a:ext cx="7696200" cy="4401205"/>
          </a:xfrm>
          <a:prstGeom prst="rect">
            <a:avLst/>
          </a:prstGeom>
          <a:noFill/>
          <a:ln>
            <a:noFill/>
          </a:ln>
        </p:spPr>
        <p:txBody>
          <a:bodyPr wrap="square" rtlCol="0" anchor="ctr" anchorCtr="1">
            <a:spAutoFit/>
          </a:bodyPr>
          <a:lstStyle/>
          <a:p>
            <a:r>
              <a:rPr lang="en-US" sz="2800" dirty="0">
                <a:latin typeface="Baskerville Old Face" panose="02020602080505020303" pitchFamily="18" charset="0"/>
              </a:rPr>
              <a:t>     </a:t>
            </a:r>
          </a:p>
          <a:p>
            <a:pPr algn="ctr"/>
            <a:endParaRPr lang="en-US" sz="2800" dirty="0">
              <a:latin typeface="Baskerville Old Face" panose="02020602080505020303" pitchFamily="18" charset="0"/>
            </a:endParaRPr>
          </a:p>
          <a:p>
            <a:pPr algn="ctr"/>
            <a:r>
              <a:rPr lang="en-US" sz="2800" b="1" dirty="0">
                <a:latin typeface="Baskerville Old Face" panose="02020602080505020303" pitchFamily="18" charset="0"/>
              </a:rPr>
              <a:t>Month of October</a:t>
            </a:r>
          </a:p>
          <a:p>
            <a:pPr algn="ctr"/>
            <a:r>
              <a:rPr lang="en-US" sz="2800" dirty="0">
                <a:latin typeface="Baskerville Old Face" panose="02020602080505020303" pitchFamily="18" charset="0"/>
              </a:rPr>
              <a:t>Promotes Unity</a:t>
            </a:r>
          </a:p>
          <a:p>
            <a:pPr algn="ctr"/>
            <a:r>
              <a:rPr lang="en-US" sz="2800" dirty="0">
                <a:latin typeface="Baskerville Old Face" panose="02020602080505020303" pitchFamily="18" charset="0"/>
              </a:rPr>
              <a:t>Plan Fun Rides</a:t>
            </a:r>
          </a:p>
          <a:p>
            <a:pPr algn="ctr"/>
            <a:r>
              <a:rPr lang="en-US" sz="2800" dirty="0">
                <a:latin typeface="Baskerville Old Face" panose="02020602080505020303" pitchFamily="18" charset="0"/>
              </a:rPr>
              <a:t>Friendly Competition between Districts</a:t>
            </a:r>
          </a:p>
          <a:p>
            <a:pPr algn="ctr"/>
            <a:endParaRPr lang="en-US" sz="2800" dirty="0">
              <a:latin typeface="Baskerville Old Face" panose="02020602080505020303" pitchFamily="18" charset="0"/>
            </a:endParaRPr>
          </a:p>
          <a:p>
            <a:pPr algn="ctr"/>
            <a:r>
              <a:rPr lang="en-US" sz="2800" dirty="0">
                <a:latin typeface="Baskerville Old Face" panose="02020602080505020303" pitchFamily="18" charset="0"/>
              </a:rPr>
              <a:t>Bragging Rights for the Merry-Go-Round Trophy Presented @ Fall Conference</a:t>
            </a:r>
          </a:p>
          <a:p>
            <a:r>
              <a:rPr lang="en-US" sz="2800" dirty="0">
                <a:latin typeface="Baskerville Old Face" panose="02020602080505020303" pitchFamily="18" charset="0"/>
              </a:rPr>
              <a:t>   </a:t>
            </a:r>
          </a:p>
        </p:txBody>
      </p:sp>
    </p:spTree>
    <p:extLst>
      <p:ext uri="{BB962C8B-B14F-4D97-AF65-F5344CB8AC3E}">
        <p14:creationId xmlns:p14="http://schemas.microsoft.com/office/powerpoint/2010/main" val="139734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489" y="569669"/>
            <a:ext cx="7458585" cy="1325563"/>
          </a:xfrm>
        </p:spPr>
        <p:txBody>
          <a:bodyPr>
            <a:normAutofit/>
          </a:bodyPr>
          <a:lstStyle/>
          <a:p>
            <a:pPr algn="ctr"/>
            <a:r>
              <a:rPr lang="en-US" dirty="0">
                <a:latin typeface="Baskerville Old Face" panose="02020602080505020303" pitchFamily="18" charset="0"/>
              </a:rPr>
              <a:t>              </a:t>
            </a:r>
            <a:r>
              <a:rPr lang="en-US" sz="4800" b="1" dirty="0">
                <a:latin typeface="Baskerville Old Face" panose="02020602080505020303" pitchFamily="18" charset="0"/>
              </a:rPr>
              <a:t>ROUND ROBIN</a:t>
            </a:r>
          </a:p>
        </p:txBody>
      </p:sp>
      <p:pic>
        <p:nvPicPr>
          <p:cNvPr id="5" name="Picture 4"/>
          <p:cNvPicPr/>
          <p:nvPr/>
        </p:nvPicPr>
        <p:blipFill>
          <a:blip r:embed="rId2" cstate="print"/>
          <a:srcRect/>
          <a:stretch>
            <a:fillRect/>
          </a:stretch>
        </p:blipFill>
        <p:spPr bwMode="auto">
          <a:xfrm>
            <a:off x="6375" y="5618003"/>
            <a:ext cx="1259205" cy="113855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10818812" y="5618003"/>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4E602541-887C-497E-BFDA-1A233DBB4EDB}"/>
              </a:ext>
            </a:extLst>
          </p:cNvPr>
          <p:cNvSpPr>
            <a:spLocks noGrp="1"/>
          </p:cNvSpPr>
          <p:nvPr>
            <p:ph idx="1"/>
          </p:nvPr>
        </p:nvSpPr>
        <p:spPr>
          <a:xfrm>
            <a:off x="635978" y="1743076"/>
            <a:ext cx="10717822" cy="4926162"/>
          </a:xfrm>
        </p:spPr>
        <p:txBody>
          <a:bodyPr>
            <a:normAutofit fontScale="70000" lnSpcReduction="20000"/>
          </a:bodyPr>
          <a:lstStyle/>
          <a:p>
            <a:pPr marL="0" indent="0">
              <a:buNone/>
            </a:pPr>
            <a:endParaRPr lang="en-US" sz="3200" dirty="0">
              <a:latin typeface="Baskerville Old Face" panose="02020602080505020303" pitchFamily="18" charset="0"/>
            </a:endParaRPr>
          </a:p>
          <a:p>
            <a:pPr marL="0" indent="0">
              <a:buNone/>
            </a:pPr>
            <a:r>
              <a:rPr lang="en-US" sz="4000" b="1" dirty="0">
                <a:latin typeface="Baskerville Old Face" panose="02020602080505020303" pitchFamily="18" charset="0"/>
              </a:rPr>
              <a:t>           </a:t>
            </a:r>
            <a:r>
              <a:rPr lang="en-US" sz="4000" b="1" dirty="0">
                <a:solidFill>
                  <a:srgbClr val="FF0000"/>
                </a:solidFill>
                <a:latin typeface="Baskerville Old Face" panose="02020602080505020303" pitchFamily="18" charset="0"/>
              </a:rPr>
              <a:t>Supporting Project: Vet Relief/Suicide Prevention Initiative</a:t>
            </a:r>
            <a:endParaRPr lang="en-US" sz="4000" b="1" dirty="0">
              <a:latin typeface="Baskerville Old Face" panose="02020602080505020303" pitchFamily="18" charset="0"/>
            </a:endParaRPr>
          </a:p>
          <a:p>
            <a:pPr marL="0" indent="0" algn="ctr">
              <a:buNone/>
            </a:pPr>
            <a:endParaRPr lang="en-US" sz="4000" dirty="0">
              <a:latin typeface="Baskerville Old Face" panose="02020602080505020303" pitchFamily="18" charset="0"/>
            </a:endParaRPr>
          </a:p>
          <a:p>
            <a:pPr marL="0" indent="0" algn="ctr">
              <a:buNone/>
            </a:pPr>
            <a:r>
              <a:rPr lang="en-US" sz="4000" b="1" dirty="0">
                <a:latin typeface="Baskerville Old Face" panose="02020602080505020303" pitchFamily="18" charset="0"/>
              </a:rPr>
              <a:t>Month of April</a:t>
            </a:r>
          </a:p>
          <a:p>
            <a:pPr marL="0" indent="0" algn="ctr">
              <a:buNone/>
            </a:pPr>
            <a:r>
              <a:rPr lang="en-US" sz="4000" dirty="0">
                <a:latin typeface="Baskerville Old Face" panose="02020602080505020303" pitchFamily="18" charset="0"/>
              </a:rPr>
              <a:t>Promotes Unity</a:t>
            </a:r>
          </a:p>
          <a:p>
            <a:pPr marL="0" indent="0" algn="ctr">
              <a:buNone/>
            </a:pPr>
            <a:r>
              <a:rPr lang="en-US" sz="4000" dirty="0">
                <a:latin typeface="Baskerville Old Face" panose="02020602080505020303" pitchFamily="18" charset="0"/>
              </a:rPr>
              <a:t>Plan Fun Rides</a:t>
            </a:r>
          </a:p>
          <a:p>
            <a:pPr marL="0" indent="0" algn="ctr">
              <a:buNone/>
            </a:pPr>
            <a:r>
              <a:rPr lang="en-US" sz="4000" dirty="0">
                <a:latin typeface="Baskerville Old Face" panose="02020602080505020303" pitchFamily="18" charset="0"/>
              </a:rPr>
              <a:t>Friendly Competition between Districts</a:t>
            </a:r>
          </a:p>
          <a:p>
            <a:pPr marL="0" indent="0" algn="ctr">
              <a:buNone/>
            </a:pPr>
            <a:endParaRPr lang="en-US" sz="4000" dirty="0">
              <a:latin typeface="Baskerville Old Face" panose="02020602080505020303" pitchFamily="18" charset="0"/>
            </a:endParaRPr>
          </a:p>
          <a:p>
            <a:pPr marL="0" indent="0" algn="ctr">
              <a:buNone/>
            </a:pPr>
            <a:r>
              <a:rPr lang="en-US" sz="4000" dirty="0">
                <a:latin typeface="Baskerville Old Face" panose="02020602080505020303" pitchFamily="18" charset="0"/>
              </a:rPr>
              <a:t>Bragging Rights for the Round Robin Trophy</a:t>
            </a:r>
          </a:p>
          <a:p>
            <a:pPr marL="0" indent="0" algn="ctr">
              <a:buNone/>
            </a:pPr>
            <a:r>
              <a:rPr lang="en-US" sz="4000" dirty="0">
                <a:latin typeface="Baskerville Old Face" panose="02020602080505020303" pitchFamily="18" charset="0"/>
              </a:rPr>
              <a:t>Presented @ Convention</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 </a:t>
            </a:r>
          </a:p>
        </p:txBody>
      </p:sp>
    </p:spTree>
    <p:extLst>
      <p:ext uri="{BB962C8B-B14F-4D97-AF65-F5344CB8AC3E}">
        <p14:creationId xmlns:p14="http://schemas.microsoft.com/office/powerpoint/2010/main" val="28919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lstStyle/>
          <a:p>
            <a:r>
              <a:rPr lang="en-US" dirty="0"/>
              <a:t>                 </a:t>
            </a:r>
            <a:endParaRPr lang="en-US" b="1" dirty="0"/>
          </a:p>
        </p:txBody>
      </p:sp>
      <p:sp>
        <p:nvSpPr>
          <p:cNvPr id="3" name="Content Placeholder 2"/>
          <p:cNvSpPr>
            <a:spLocks noGrp="1"/>
          </p:cNvSpPr>
          <p:nvPr>
            <p:ph idx="1"/>
          </p:nvPr>
        </p:nvSpPr>
        <p:spPr>
          <a:xfrm>
            <a:off x="2401456" y="1389467"/>
            <a:ext cx="8001432" cy="4701771"/>
          </a:xfrm>
        </p:spPr>
        <p:txBody>
          <a:bodyPr>
            <a:normAutofit/>
          </a:bodyPr>
          <a:lstStyle/>
          <a:p>
            <a:r>
              <a:rPr lang="en-US" sz="3600" b="1" dirty="0"/>
              <a:t>Same Rules</a:t>
            </a:r>
          </a:p>
          <a:p>
            <a:r>
              <a:rPr lang="en-US" sz="3600" b="1" dirty="0"/>
              <a:t>Same Registration Process</a:t>
            </a:r>
          </a:p>
          <a:p>
            <a:r>
              <a:rPr lang="en-US" sz="3600" b="1" dirty="0"/>
              <a:t>Same Reporting Process</a:t>
            </a:r>
          </a:p>
          <a:p>
            <a:r>
              <a:rPr lang="en-US" sz="3600" b="1" dirty="0"/>
              <a:t>Same Point Calculations</a:t>
            </a:r>
          </a:p>
          <a:p>
            <a:r>
              <a:rPr lang="en-US" sz="3600" b="1" dirty="0"/>
              <a:t>Same Bonus Point Criteria</a:t>
            </a:r>
          </a:p>
          <a:p>
            <a:r>
              <a:rPr lang="en-US" sz="3600" b="1" dirty="0"/>
              <a:t>Supporting Different Charities</a:t>
            </a:r>
          </a:p>
          <a:p>
            <a:endParaRPr lang="en-US" sz="3600" b="1" dirty="0"/>
          </a:p>
          <a:p>
            <a:endParaRPr lang="en-US" sz="3600" b="1" dirty="0"/>
          </a:p>
          <a:p>
            <a:endParaRPr lang="en-US" sz="3600" b="1" dirty="0"/>
          </a:p>
          <a:p>
            <a:pPr algn="ctr"/>
            <a:endParaRPr lang="en-US" sz="3600" b="1" dirty="0"/>
          </a:p>
          <a:p>
            <a:pPr algn="ctr"/>
            <a:endParaRPr lang="en-US" sz="3600" b="1" dirty="0"/>
          </a:p>
        </p:txBody>
      </p:sp>
      <p:pic>
        <p:nvPicPr>
          <p:cNvPr id="4" name="Picture 3"/>
          <p:cNvPicPr/>
          <p:nvPr/>
        </p:nvPicPr>
        <p:blipFill>
          <a:blip r:embed="rId2" cstate="print"/>
          <a:srcRect/>
          <a:stretch>
            <a:fillRect/>
          </a:stretch>
        </p:blipFill>
        <p:spPr bwMode="auto">
          <a:xfrm>
            <a:off x="9559607" y="5561409"/>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
        <p:nvSpPr>
          <p:cNvPr id="9" name="TextBox 8">
            <a:extLst>
              <a:ext uri="{FF2B5EF4-FFF2-40B4-BE49-F238E27FC236}">
                <a16:creationId xmlns:a16="http://schemas.microsoft.com/office/drawing/2014/main" id="{2CDC924B-B8A3-4181-A674-504776500B94}"/>
              </a:ext>
            </a:extLst>
          </p:cNvPr>
          <p:cNvSpPr txBox="1"/>
          <p:nvPr/>
        </p:nvSpPr>
        <p:spPr>
          <a:xfrm>
            <a:off x="-228600" y="302859"/>
            <a:ext cx="12001500" cy="830997"/>
          </a:xfrm>
          <a:prstGeom prst="rect">
            <a:avLst/>
          </a:prstGeom>
          <a:noFill/>
          <a:ln>
            <a:solidFill>
              <a:schemeClr val="bg2"/>
            </a:solidFill>
          </a:ln>
        </p:spPr>
        <p:txBody>
          <a:bodyPr wrap="square">
            <a:spAutoFit/>
          </a:bodyPr>
          <a:lstStyle/>
          <a:p>
            <a:pPr algn="ctr"/>
            <a:r>
              <a:rPr lang="en-US" sz="4800" b="1" dirty="0">
                <a:solidFill>
                  <a:schemeClr val="accent1">
                    <a:lumMod val="75000"/>
                  </a:schemeClr>
                </a:solidFill>
              </a:rPr>
              <a:t>   Merry-go-Round &amp; Round Robin</a:t>
            </a:r>
            <a:endParaRPr lang="en-US" sz="2000" dirty="0">
              <a:solidFill>
                <a:schemeClr val="accent1">
                  <a:lumMod val="75000"/>
                </a:schemeClr>
              </a:solidFill>
            </a:endParaRPr>
          </a:p>
        </p:txBody>
      </p:sp>
      <p:sp>
        <p:nvSpPr>
          <p:cNvPr id="8" name="TextBox 7">
            <a:extLst>
              <a:ext uri="{FF2B5EF4-FFF2-40B4-BE49-F238E27FC236}">
                <a16:creationId xmlns:a16="http://schemas.microsoft.com/office/drawing/2014/main" id="{B14C8B39-2D19-4A3A-ACC0-AF9CC41A240B}"/>
              </a:ext>
            </a:extLst>
          </p:cNvPr>
          <p:cNvSpPr txBox="1"/>
          <p:nvPr/>
        </p:nvSpPr>
        <p:spPr>
          <a:xfrm>
            <a:off x="1443037" y="5561409"/>
            <a:ext cx="8181975" cy="707886"/>
          </a:xfrm>
          <a:prstGeom prst="rect">
            <a:avLst/>
          </a:prstGeom>
          <a:noFill/>
          <a:ln>
            <a:solidFill>
              <a:schemeClr val="bg2"/>
            </a:solidFill>
          </a:ln>
        </p:spPr>
        <p:txBody>
          <a:bodyPr wrap="square" rtlCol="0" anchor="ctr" anchorCtr="1">
            <a:spAutoFit/>
          </a:bodyPr>
          <a:lstStyle/>
          <a:p>
            <a:r>
              <a:rPr lang="en-US" sz="2800" b="1" dirty="0">
                <a:solidFill>
                  <a:srgbClr val="FF0000"/>
                </a:solidFill>
              </a:rPr>
              <a:t>    </a:t>
            </a:r>
            <a:r>
              <a:rPr lang="en-US" sz="4000" b="1" dirty="0">
                <a:solidFill>
                  <a:srgbClr val="FF0000"/>
                </a:solidFill>
              </a:rPr>
              <a:t>Let’s Review Online</a:t>
            </a:r>
          </a:p>
        </p:txBody>
      </p:sp>
    </p:spTree>
    <p:extLst>
      <p:ext uri="{BB962C8B-B14F-4D97-AF65-F5344CB8AC3E}">
        <p14:creationId xmlns:p14="http://schemas.microsoft.com/office/powerpoint/2010/main" val="19059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lstStyle/>
          <a:p>
            <a:r>
              <a:rPr lang="en-US" dirty="0"/>
              <a:t>                 </a:t>
            </a:r>
            <a:endParaRPr lang="en-US" b="1" dirty="0"/>
          </a:p>
        </p:txBody>
      </p:sp>
      <p:sp>
        <p:nvSpPr>
          <p:cNvPr id="3" name="Content Placeholder 2"/>
          <p:cNvSpPr>
            <a:spLocks noGrp="1"/>
          </p:cNvSpPr>
          <p:nvPr>
            <p:ph idx="1"/>
          </p:nvPr>
        </p:nvSpPr>
        <p:spPr>
          <a:xfrm>
            <a:off x="1154544" y="1985819"/>
            <a:ext cx="10618355" cy="4105418"/>
          </a:xfrm>
        </p:spPr>
        <p:txBody>
          <a:bodyPr>
            <a:normAutofit/>
          </a:bodyPr>
          <a:lstStyle/>
          <a:p>
            <a:pPr marL="0" indent="0" algn="ctr">
              <a:buNone/>
            </a:pPr>
            <a:endParaRPr lang="en-US" sz="3600" b="1" dirty="0"/>
          </a:p>
          <a:p>
            <a:r>
              <a:rPr lang="en-US" dirty="0"/>
              <a:t> Same Rules Apply – Must have a Minimum of 3 Riders per Chapter</a:t>
            </a:r>
          </a:p>
          <a:p>
            <a:r>
              <a:rPr lang="en-US" dirty="0"/>
              <a:t>Counts as a Unity Ride </a:t>
            </a:r>
            <a:r>
              <a:rPr lang="en-US" b="1" i="1" dirty="0"/>
              <a:t>IF</a:t>
            </a:r>
            <a:r>
              <a:rPr lang="en-US" dirty="0"/>
              <a:t> you have 3 Chapters with 3 Riders</a:t>
            </a:r>
          </a:p>
          <a:p>
            <a:pPr lvl="1"/>
            <a:r>
              <a:rPr lang="en-US" b="1" dirty="0">
                <a:solidFill>
                  <a:srgbClr val="FF0000"/>
                </a:solidFill>
              </a:rPr>
              <a:t>DO NOT CONFUSE A UNITY RIDE WITH THE IN-STATE UNITY RIDE</a:t>
            </a:r>
          </a:p>
          <a:p>
            <a:r>
              <a:rPr lang="en-US" dirty="0"/>
              <a:t>Each day of the In-State Unity Ride is a different Round Robin Ride</a:t>
            </a:r>
          </a:p>
          <a:p>
            <a:r>
              <a:rPr lang="en-US" dirty="0"/>
              <a:t>Must Register and Pay $5 per Day</a:t>
            </a:r>
          </a:p>
          <a:p>
            <a:r>
              <a:rPr lang="en-US" dirty="0"/>
              <a:t>Report Each Day Separately</a:t>
            </a:r>
          </a:p>
          <a:p>
            <a:r>
              <a:rPr lang="en-US" dirty="0"/>
              <a:t>Designate a Point of Contact to Collect Funds &amp; Report</a:t>
            </a:r>
          </a:p>
          <a:p>
            <a:pPr marL="0" indent="0" algn="ctr">
              <a:buNone/>
            </a:pPr>
            <a:endParaRPr lang="en-US" sz="3600" b="1" dirty="0"/>
          </a:p>
          <a:p>
            <a:pPr marL="0" indent="0" algn="ctr">
              <a:buNone/>
            </a:pPr>
            <a:endParaRPr lang="en-US" sz="3600" b="1" dirty="0"/>
          </a:p>
          <a:p>
            <a:pPr marL="0" indent="0" algn="ctr">
              <a:buNone/>
            </a:pPr>
            <a:endParaRPr lang="en-US" sz="3600" b="1" dirty="0"/>
          </a:p>
          <a:p>
            <a:pPr marL="0" indent="0" algn="ctr">
              <a:buNone/>
            </a:pPr>
            <a:endParaRPr lang="en-US" sz="24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07685"/>
            <a:ext cx="1069975" cy="1138555"/>
          </a:xfrm>
          <a:prstGeom prst="rect">
            <a:avLst/>
          </a:prstGeom>
          <a:noFill/>
          <a:ln w="9525">
            <a:noFill/>
            <a:miter lim="800000"/>
            <a:headEnd/>
            <a:tailEnd/>
          </a:ln>
        </p:spPr>
      </p:pic>
      <p:sp>
        <p:nvSpPr>
          <p:cNvPr id="9" name="TextBox 8">
            <a:extLst>
              <a:ext uri="{FF2B5EF4-FFF2-40B4-BE49-F238E27FC236}">
                <a16:creationId xmlns:a16="http://schemas.microsoft.com/office/drawing/2014/main" id="{2CDC924B-B8A3-4181-A674-504776500B94}"/>
              </a:ext>
            </a:extLst>
          </p:cNvPr>
          <p:cNvSpPr txBox="1"/>
          <p:nvPr/>
        </p:nvSpPr>
        <p:spPr>
          <a:xfrm>
            <a:off x="-369455" y="302859"/>
            <a:ext cx="13113905" cy="2308324"/>
          </a:xfrm>
          <a:prstGeom prst="rect">
            <a:avLst/>
          </a:prstGeom>
          <a:noFill/>
          <a:ln>
            <a:solidFill>
              <a:schemeClr val="bg2"/>
            </a:solidFill>
          </a:ln>
        </p:spPr>
        <p:txBody>
          <a:bodyPr wrap="square">
            <a:spAutoFit/>
          </a:bodyPr>
          <a:lstStyle/>
          <a:p>
            <a:r>
              <a:rPr lang="en-US" sz="4800" b="1" dirty="0">
                <a:solidFill>
                  <a:schemeClr val="accent1">
                    <a:lumMod val="75000"/>
                  </a:schemeClr>
                </a:solidFill>
              </a:rPr>
              <a:t>      How does the In-State Unity Ride work with</a:t>
            </a:r>
          </a:p>
          <a:p>
            <a:pPr algn="ctr"/>
            <a:r>
              <a:rPr lang="en-US" sz="4800" b="1" dirty="0">
                <a:solidFill>
                  <a:schemeClr val="accent1">
                    <a:lumMod val="75000"/>
                  </a:schemeClr>
                </a:solidFill>
              </a:rPr>
              <a:t>Round Robin as Both are held in the month of April?</a:t>
            </a:r>
            <a:endParaRPr lang="en-US" sz="2000" dirty="0">
              <a:solidFill>
                <a:schemeClr val="accent1">
                  <a:lumMod val="75000"/>
                </a:schemeClr>
              </a:solidFill>
            </a:endParaRPr>
          </a:p>
        </p:txBody>
      </p:sp>
    </p:spTree>
    <p:extLst>
      <p:ext uri="{BB962C8B-B14F-4D97-AF65-F5344CB8AC3E}">
        <p14:creationId xmlns:p14="http://schemas.microsoft.com/office/powerpoint/2010/main" val="1935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073" y="-360217"/>
            <a:ext cx="11473873" cy="2050905"/>
          </a:xfrm>
        </p:spPr>
        <p:txBody>
          <a:bodyPr>
            <a:normAutofit/>
          </a:bodyPr>
          <a:lstStyle/>
          <a:p>
            <a:pPr algn="ctr"/>
            <a:r>
              <a:rPr lang="en-US" b="1" dirty="0"/>
              <a:t>     ALR REPORTING REQUIREMENTS</a:t>
            </a:r>
          </a:p>
        </p:txBody>
      </p:sp>
      <p:pic>
        <p:nvPicPr>
          <p:cNvPr id="4" name="Picture 3"/>
          <p:cNvPicPr/>
          <p:nvPr/>
        </p:nvPicPr>
        <p:blipFill>
          <a:blip r:embed="rId2" cstate="print"/>
          <a:srcRect/>
          <a:stretch>
            <a:fillRect/>
          </a:stretch>
        </p:blipFill>
        <p:spPr bwMode="auto">
          <a:xfrm>
            <a:off x="9370359"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99582" y="5607684"/>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F3B968A-CD04-443C-AD9A-6003BFD05446}"/>
              </a:ext>
            </a:extLst>
          </p:cNvPr>
          <p:cNvSpPr>
            <a:spLocks noGrp="1"/>
          </p:cNvSpPr>
          <p:nvPr>
            <p:ph idx="1"/>
          </p:nvPr>
        </p:nvSpPr>
        <p:spPr>
          <a:xfrm>
            <a:off x="2281382" y="1191492"/>
            <a:ext cx="9072417" cy="4535053"/>
          </a:xfrm>
        </p:spPr>
        <p:txBody>
          <a:bodyPr>
            <a:normAutofit fontScale="92500" lnSpcReduction="20000"/>
          </a:bodyPr>
          <a:lstStyle/>
          <a:p>
            <a:r>
              <a:rPr lang="en-US" dirty="0"/>
              <a:t>ALR Officer Reporting </a:t>
            </a:r>
          </a:p>
          <a:p>
            <a:r>
              <a:rPr lang="en-US" dirty="0"/>
              <a:t>Monthly Chapter Reporting</a:t>
            </a:r>
          </a:p>
          <a:p>
            <a:pPr lvl="1"/>
            <a:r>
              <a:rPr lang="en-US" dirty="0"/>
              <a:t>Miles </a:t>
            </a:r>
          </a:p>
          <a:p>
            <a:pPr lvl="1"/>
            <a:r>
              <a:rPr lang="en-US" dirty="0"/>
              <a:t>Volunteer Hours</a:t>
            </a:r>
          </a:p>
          <a:p>
            <a:pPr lvl="1"/>
            <a:r>
              <a:rPr lang="en-US" dirty="0"/>
              <a:t>Chapter’s Cash Donations</a:t>
            </a:r>
          </a:p>
          <a:p>
            <a:pPr lvl="1"/>
            <a:r>
              <a:rPr lang="en-US" dirty="0"/>
              <a:t>Membership Details</a:t>
            </a:r>
          </a:p>
          <a:p>
            <a:r>
              <a:rPr lang="en-US" dirty="0"/>
              <a:t>District Reports</a:t>
            </a:r>
          </a:p>
          <a:p>
            <a:r>
              <a:rPr lang="en-US" dirty="0"/>
              <a:t>Special Events</a:t>
            </a:r>
          </a:p>
          <a:p>
            <a:pPr lvl="1"/>
            <a:r>
              <a:rPr lang="en-US" dirty="0"/>
              <a:t>Merry-Go-Round</a:t>
            </a:r>
          </a:p>
          <a:p>
            <a:pPr lvl="1"/>
            <a:r>
              <a:rPr lang="en-US" dirty="0"/>
              <a:t>Round Robin</a:t>
            </a:r>
          </a:p>
          <a:p>
            <a:r>
              <a:rPr lang="en-US" dirty="0"/>
              <a:t>Consolidated Post Report (CPR) &amp; Addendum – Due by May 1</a:t>
            </a:r>
            <a:r>
              <a:rPr lang="en-US" baseline="30000" dirty="0"/>
              <a:t>st</a:t>
            </a:r>
            <a:r>
              <a:rPr lang="en-US" dirty="0"/>
              <a:t> </a:t>
            </a:r>
          </a:p>
          <a:p>
            <a:r>
              <a:rPr lang="en-US" dirty="0"/>
              <a:t>ALR Department of FL – End of Year Reporting – Due by May 31</a:t>
            </a:r>
            <a:r>
              <a:rPr lang="en-US" baseline="30000" dirty="0"/>
              <a:t>st</a:t>
            </a:r>
            <a:r>
              <a:rPr lang="en-US" dirty="0"/>
              <a:t> </a:t>
            </a:r>
          </a:p>
          <a:p>
            <a:endParaRPr lang="en-US" dirty="0"/>
          </a:p>
        </p:txBody>
      </p:sp>
    </p:spTree>
    <p:extLst>
      <p:ext uri="{BB962C8B-B14F-4D97-AF65-F5344CB8AC3E}">
        <p14:creationId xmlns:p14="http://schemas.microsoft.com/office/powerpoint/2010/main" val="299938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0" y="365125"/>
            <a:ext cx="10439400" cy="1325563"/>
          </a:xfrm>
        </p:spPr>
        <p:txBody>
          <a:bodyPr>
            <a:noAutofit/>
          </a:bodyPr>
          <a:lstStyle/>
          <a:p>
            <a:pPr algn="ctr"/>
            <a:r>
              <a:rPr lang="en-US" b="1" dirty="0"/>
              <a:t>Consolidated Post Report (CPR) &amp; Addendum</a:t>
            </a:r>
          </a:p>
        </p:txBody>
      </p:sp>
      <p:pic>
        <p:nvPicPr>
          <p:cNvPr id="4" name="Picture 3"/>
          <p:cNvPicPr/>
          <p:nvPr/>
        </p:nvPicPr>
        <p:blipFill>
          <a:blip r:embed="rId2" cstate="print"/>
          <a:srcRect/>
          <a:stretch>
            <a:fillRect/>
          </a:stretch>
        </p:blipFill>
        <p:spPr bwMode="auto">
          <a:xfrm>
            <a:off x="9370359"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99582" y="5607684"/>
            <a:ext cx="1069975" cy="1138555"/>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AF3B968A-CD04-443C-AD9A-6003BFD05446}"/>
              </a:ext>
            </a:extLst>
          </p:cNvPr>
          <p:cNvSpPr>
            <a:spLocks noGrp="1"/>
          </p:cNvSpPr>
          <p:nvPr>
            <p:ph idx="1"/>
          </p:nvPr>
        </p:nvSpPr>
        <p:spPr>
          <a:xfrm>
            <a:off x="1562437" y="1690688"/>
            <a:ext cx="9791364" cy="4486275"/>
          </a:xfrm>
        </p:spPr>
        <p:txBody>
          <a:bodyPr/>
          <a:lstStyle/>
          <a:p>
            <a:endParaRPr lang="en-US" dirty="0"/>
          </a:p>
          <a:p>
            <a:r>
              <a:rPr lang="en-US" dirty="0"/>
              <a:t>Due to Post Commander/Post Adjutant by </a:t>
            </a:r>
            <a:r>
              <a:rPr lang="en-US" b="1" dirty="0">
                <a:solidFill>
                  <a:srgbClr val="FF0000"/>
                </a:solidFill>
              </a:rPr>
              <a:t>May 1</a:t>
            </a:r>
            <a:r>
              <a:rPr lang="en-US" b="1" baseline="30000" dirty="0">
                <a:solidFill>
                  <a:srgbClr val="FF0000"/>
                </a:solidFill>
              </a:rPr>
              <a:t>st</a:t>
            </a:r>
            <a:r>
              <a:rPr lang="en-US" b="1" dirty="0">
                <a:solidFill>
                  <a:srgbClr val="FF0000"/>
                </a:solidFill>
              </a:rPr>
              <a:t>, 2024</a:t>
            </a:r>
          </a:p>
          <a:p>
            <a:r>
              <a:rPr lang="en-US" dirty="0"/>
              <a:t>Due to Department on May 10th, 2024</a:t>
            </a:r>
          </a:p>
          <a:p>
            <a:r>
              <a:rPr lang="en-US" dirty="0"/>
              <a:t>Captures Miles &amp; Cash Donations</a:t>
            </a:r>
          </a:p>
          <a:p>
            <a:r>
              <a:rPr lang="en-US" dirty="0"/>
              <a:t>Chapter Membership Information</a:t>
            </a:r>
          </a:p>
          <a:p>
            <a:pPr lvl="1"/>
            <a:r>
              <a:rPr lang="en-US" dirty="0"/>
              <a:t>How many Legionnaires?</a:t>
            </a:r>
          </a:p>
          <a:p>
            <a:pPr lvl="1"/>
            <a:r>
              <a:rPr lang="en-US" dirty="0"/>
              <a:t>How many Auxiliary members?</a:t>
            </a:r>
          </a:p>
          <a:p>
            <a:pPr lvl="1"/>
            <a:r>
              <a:rPr lang="en-US" dirty="0"/>
              <a:t>How many SAL members?</a:t>
            </a:r>
          </a:p>
          <a:p>
            <a:endParaRPr lang="en-US" dirty="0"/>
          </a:p>
          <a:p>
            <a:pPr marL="0" indent="0">
              <a:buNone/>
            </a:pPr>
            <a:endParaRPr lang="en-US" dirty="0"/>
          </a:p>
        </p:txBody>
      </p:sp>
    </p:spTree>
    <p:extLst>
      <p:ext uri="{BB962C8B-B14F-4D97-AF65-F5344CB8AC3E}">
        <p14:creationId xmlns:p14="http://schemas.microsoft.com/office/powerpoint/2010/main" val="41705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76325" y="365125"/>
            <a:ext cx="10277475" cy="1054100"/>
          </a:xfrm>
        </p:spPr>
        <p:txBody>
          <a:bodyPr>
            <a:noAutofit/>
          </a:bodyPr>
          <a:lstStyle/>
          <a:p>
            <a:pPr algn="ctr"/>
            <a:r>
              <a:rPr lang="en-US" sz="3200" b="1" dirty="0">
                <a:latin typeface="Arial" panose="020B0604020202020204" pitchFamily="34" charset="0"/>
                <a:cs typeface="Arial" panose="020B0604020202020204" pitchFamily="34" charset="0"/>
              </a:rPr>
              <a:t>American Legion Riders 2023- 2024</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Elements of the CPR &amp; Department Addendum</a:t>
            </a:r>
          </a:p>
        </p:txBody>
      </p:sp>
      <p:pic>
        <p:nvPicPr>
          <p:cNvPr id="4" name="Picture 3"/>
          <p:cNvPicPr/>
          <p:nvPr/>
        </p:nvPicPr>
        <p:blipFill>
          <a:blip r:embed="rId2" cstate="print"/>
          <a:srcRect/>
          <a:stretch>
            <a:fillRect/>
          </a:stretch>
        </p:blipFill>
        <p:spPr bwMode="auto">
          <a:xfrm>
            <a:off x="9617242" y="5632182"/>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01846" y="5607685"/>
            <a:ext cx="1069975" cy="1138555"/>
          </a:xfrm>
          <a:prstGeom prst="rect">
            <a:avLst/>
          </a:prstGeom>
          <a:noFill/>
          <a:ln w="9525">
            <a:noFill/>
            <a:miter lim="800000"/>
            <a:headEnd/>
            <a:tailEnd/>
          </a:ln>
        </p:spPr>
      </p:pic>
      <p:sp>
        <p:nvSpPr>
          <p:cNvPr id="6" name="TextBox 5">
            <a:extLst>
              <a:ext uri="{FF2B5EF4-FFF2-40B4-BE49-F238E27FC236}">
                <a16:creationId xmlns:a16="http://schemas.microsoft.com/office/drawing/2014/main" id="{76D12E1B-B334-F388-E106-F32DBA4B03D0}"/>
              </a:ext>
            </a:extLst>
          </p:cNvPr>
          <p:cNvSpPr txBox="1"/>
          <p:nvPr/>
        </p:nvSpPr>
        <p:spPr>
          <a:xfrm>
            <a:off x="0" y="3597250"/>
            <a:ext cx="12192000" cy="2523768"/>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2800" dirty="0"/>
              <a:t>ALR Director or Designated Officer MUST work with the Post Adjutant or Commander to capture correct statistics</a:t>
            </a:r>
          </a:p>
          <a:p>
            <a:pPr marL="285750" indent="-285750">
              <a:buFont typeface="Arial" panose="020B0604020202020204" pitchFamily="34" charset="0"/>
              <a:buChar char="•"/>
            </a:pPr>
            <a:r>
              <a:rPr lang="en-US" sz="2800" dirty="0"/>
              <a:t>Post Adjutants are not clear on reporting details</a:t>
            </a:r>
          </a:p>
          <a:p>
            <a:pPr marL="285750" indent="-285750">
              <a:buFont typeface="Arial" panose="020B0604020202020204" pitchFamily="34" charset="0"/>
              <a:buChar char="•"/>
            </a:pPr>
            <a:r>
              <a:rPr lang="en-US" sz="2800" dirty="0"/>
              <a:t>Many Chapters do not provide statistics for the CPR &amp; Addendum Report to the Post Adjutant or Commander</a:t>
            </a:r>
          </a:p>
          <a:p>
            <a:endParaRPr lang="en-US" dirty="0"/>
          </a:p>
        </p:txBody>
      </p:sp>
      <p:pic>
        <p:nvPicPr>
          <p:cNvPr id="8" name="Picture 7">
            <a:extLst>
              <a:ext uri="{FF2B5EF4-FFF2-40B4-BE49-F238E27FC236}">
                <a16:creationId xmlns:a16="http://schemas.microsoft.com/office/drawing/2014/main" id="{F186504D-7873-8574-CB6C-BD4AA797BBAA}"/>
              </a:ext>
            </a:extLst>
          </p:cNvPr>
          <p:cNvPicPr>
            <a:picLocks noChangeAspect="1"/>
          </p:cNvPicPr>
          <p:nvPr/>
        </p:nvPicPr>
        <p:blipFill>
          <a:blip r:embed="rId4"/>
          <a:stretch>
            <a:fillRect/>
          </a:stretch>
        </p:blipFill>
        <p:spPr>
          <a:xfrm>
            <a:off x="362311" y="1747387"/>
            <a:ext cx="11453770" cy="1351414"/>
          </a:xfrm>
          <a:prstGeom prst="rect">
            <a:avLst/>
          </a:prstGeom>
        </p:spPr>
      </p:pic>
    </p:spTree>
    <p:extLst>
      <p:ext uri="{BB962C8B-B14F-4D97-AF65-F5344CB8AC3E}">
        <p14:creationId xmlns:p14="http://schemas.microsoft.com/office/powerpoint/2010/main" val="366528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lstStyle/>
          <a:p>
            <a:r>
              <a:rPr lang="en-US" dirty="0"/>
              <a:t>                 </a:t>
            </a:r>
            <a:endParaRPr lang="en-US" b="1" dirty="0"/>
          </a:p>
        </p:txBody>
      </p:sp>
      <p:sp>
        <p:nvSpPr>
          <p:cNvPr id="3" name="Content Placeholder 2"/>
          <p:cNvSpPr>
            <a:spLocks noGrp="1"/>
          </p:cNvSpPr>
          <p:nvPr>
            <p:ph idx="1"/>
          </p:nvPr>
        </p:nvSpPr>
        <p:spPr>
          <a:xfrm>
            <a:off x="495300" y="1739899"/>
            <a:ext cx="11277600" cy="4351338"/>
          </a:xfrm>
        </p:spPr>
        <p:txBody>
          <a:bodyPr>
            <a:normAutofit/>
          </a:bodyPr>
          <a:lstStyle/>
          <a:p>
            <a:pPr marL="0" indent="0" algn="ctr">
              <a:buNone/>
            </a:pPr>
            <a:endParaRPr lang="en-US" sz="3600" b="1" dirty="0"/>
          </a:p>
          <a:p>
            <a:pPr marL="0" indent="0" algn="ctr">
              <a:buNone/>
            </a:pPr>
            <a:endParaRPr lang="en-US" sz="3600" b="1" dirty="0"/>
          </a:p>
          <a:p>
            <a:pPr marL="0" indent="0" algn="ctr">
              <a:buNone/>
            </a:pPr>
            <a:endParaRPr lang="en-US" sz="3600" b="1" dirty="0"/>
          </a:p>
          <a:p>
            <a:pPr marL="0" indent="0" algn="ctr">
              <a:buNone/>
            </a:pPr>
            <a:endParaRPr lang="en-US" sz="3600" b="1" dirty="0"/>
          </a:p>
          <a:p>
            <a:pPr marL="0" indent="0" algn="ctr">
              <a:buNone/>
            </a:pPr>
            <a:endParaRPr lang="en-US" sz="3600" b="1" dirty="0"/>
          </a:p>
          <a:p>
            <a:pPr marL="0" indent="0" algn="ctr">
              <a:buNone/>
            </a:pPr>
            <a:endParaRPr lang="en-US" sz="2400" b="1" dirty="0"/>
          </a:p>
          <a:p>
            <a:pPr marL="0" indent="0" algn="ctr">
              <a:buNone/>
            </a:pPr>
            <a:r>
              <a:rPr lang="en-US" sz="2400" b="1" dirty="0"/>
              <a:t>https://www.floridalegion.org/programs-services/legion-riders/alr-eoy-reporting/</a:t>
            </a: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
        <p:nvSpPr>
          <p:cNvPr id="9" name="TextBox 8">
            <a:extLst>
              <a:ext uri="{FF2B5EF4-FFF2-40B4-BE49-F238E27FC236}">
                <a16:creationId xmlns:a16="http://schemas.microsoft.com/office/drawing/2014/main" id="{2CDC924B-B8A3-4181-A674-504776500B94}"/>
              </a:ext>
            </a:extLst>
          </p:cNvPr>
          <p:cNvSpPr txBox="1"/>
          <p:nvPr/>
        </p:nvSpPr>
        <p:spPr>
          <a:xfrm>
            <a:off x="-228600" y="302859"/>
            <a:ext cx="12973050" cy="830997"/>
          </a:xfrm>
          <a:prstGeom prst="rect">
            <a:avLst/>
          </a:prstGeom>
          <a:noFill/>
          <a:ln>
            <a:solidFill>
              <a:schemeClr val="bg2"/>
            </a:solidFill>
          </a:ln>
        </p:spPr>
        <p:txBody>
          <a:bodyPr wrap="square">
            <a:spAutoFit/>
          </a:bodyPr>
          <a:lstStyle/>
          <a:p>
            <a:r>
              <a:rPr lang="en-US" sz="4800" b="1" dirty="0">
                <a:solidFill>
                  <a:schemeClr val="accent1">
                    <a:lumMod val="75000"/>
                  </a:schemeClr>
                </a:solidFill>
              </a:rPr>
              <a:t>   ALR Department of FL – End of Year Reporting</a:t>
            </a:r>
            <a:endParaRPr lang="en-US" sz="2000" dirty="0">
              <a:solidFill>
                <a:schemeClr val="accent1">
                  <a:lumMod val="75000"/>
                </a:schemeClr>
              </a:solidFill>
            </a:endParaRPr>
          </a:p>
        </p:txBody>
      </p:sp>
      <p:pic>
        <p:nvPicPr>
          <p:cNvPr id="6" name="Picture 5">
            <a:extLst>
              <a:ext uri="{FF2B5EF4-FFF2-40B4-BE49-F238E27FC236}">
                <a16:creationId xmlns:a16="http://schemas.microsoft.com/office/drawing/2014/main" id="{97AB8A94-B669-44D1-B238-CC648E593CB0}"/>
              </a:ext>
            </a:extLst>
          </p:cNvPr>
          <p:cNvPicPr>
            <a:picLocks noChangeAspect="1"/>
          </p:cNvPicPr>
          <p:nvPr/>
        </p:nvPicPr>
        <p:blipFill>
          <a:blip r:embed="rId4"/>
          <a:stretch>
            <a:fillRect/>
          </a:stretch>
        </p:blipFill>
        <p:spPr>
          <a:xfrm>
            <a:off x="2245663" y="1348679"/>
            <a:ext cx="7258050" cy="3744655"/>
          </a:xfrm>
          <a:prstGeom prst="rect">
            <a:avLst/>
          </a:prstGeom>
        </p:spPr>
      </p:pic>
      <p:sp>
        <p:nvSpPr>
          <p:cNvPr id="8" name="TextBox 7">
            <a:extLst>
              <a:ext uri="{FF2B5EF4-FFF2-40B4-BE49-F238E27FC236}">
                <a16:creationId xmlns:a16="http://schemas.microsoft.com/office/drawing/2014/main" id="{B14C8B39-2D19-4A3A-ACC0-AF9CC41A240B}"/>
              </a:ext>
            </a:extLst>
          </p:cNvPr>
          <p:cNvSpPr txBox="1"/>
          <p:nvPr/>
        </p:nvSpPr>
        <p:spPr>
          <a:xfrm>
            <a:off x="2124364" y="5892492"/>
            <a:ext cx="7500648" cy="523220"/>
          </a:xfrm>
          <a:prstGeom prst="rect">
            <a:avLst/>
          </a:prstGeom>
          <a:noFill/>
          <a:ln>
            <a:solidFill>
              <a:schemeClr val="bg2"/>
            </a:solidFill>
          </a:ln>
        </p:spPr>
        <p:txBody>
          <a:bodyPr wrap="square" rtlCol="0" anchor="ctr" anchorCtr="1">
            <a:spAutoFit/>
          </a:bodyPr>
          <a:lstStyle/>
          <a:p>
            <a:r>
              <a:rPr lang="en-US" sz="2800" b="1" dirty="0">
                <a:solidFill>
                  <a:srgbClr val="FF0000"/>
                </a:solidFill>
              </a:rPr>
              <a:t>    Due May 31, 2024</a:t>
            </a:r>
          </a:p>
        </p:txBody>
      </p:sp>
    </p:spTree>
    <p:extLst>
      <p:ext uri="{BB962C8B-B14F-4D97-AF65-F5344CB8AC3E}">
        <p14:creationId xmlns:p14="http://schemas.microsoft.com/office/powerpoint/2010/main" val="47662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714" y="365124"/>
            <a:ext cx="9805086" cy="5855345"/>
          </a:xfrm>
        </p:spPr>
        <p:txBody>
          <a:bodyPr>
            <a:normAutofit/>
          </a:bodyPr>
          <a:lstStyle/>
          <a:p>
            <a:pPr algn="ctr"/>
            <a:br>
              <a:rPr lang="en-US" dirty="0"/>
            </a:br>
            <a:br>
              <a:rPr lang="en-US" dirty="0"/>
            </a:br>
            <a:br>
              <a:rPr lang="en-US" sz="4900" dirty="0"/>
            </a:br>
            <a:br>
              <a:rPr lang="en-US" sz="4900" dirty="0"/>
            </a:br>
            <a:br>
              <a:rPr lang="en-US" dirty="0"/>
            </a:br>
            <a:br>
              <a:rPr lang="en-US" dirty="0"/>
            </a:br>
            <a:br>
              <a:rPr lang="en-US" dirty="0"/>
            </a:br>
            <a:endParaRPr lang="en-US" dirty="0"/>
          </a:p>
        </p:txBody>
      </p:sp>
      <p:pic>
        <p:nvPicPr>
          <p:cNvPr id="4" name="Picture 3"/>
          <p:cNvPicPr/>
          <p:nvPr/>
        </p:nvPicPr>
        <p:blipFill>
          <a:blip r:embed="rId2" cstate="print"/>
          <a:srcRect/>
          <a:stretch>
            <a:fillRect/>
          </a:stretch>
        </p:blipFill>
        <p:spPr bwMode="auto">
          <a:xfrm>
            <a:off x="9236394" y="5511710"/>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41915" y="5511710"/>
            <a:ext cx="1069975" cy="1138555"/>
          </a:xfrm>
          <a:prstGeom prst="rect">
            <a:avLst/>
          </a:prstGeom>
          <a:noFill/>
          <a:ln w="9525">
            <a:noFill/>
            <a:miter lim="800000"/>
            <a:headEnd/>
            <a:tailEnd/>
          </a:ln>
        </p:spPr>
      </p:pic>
      <p:sp>
        <p:nvSpPr>
          <p:cNvPr id="6" name="Rectangle 5">
            <a:extLst>
              <a:ext uri="{FF2B5EF4-FFF2-40B4-BE49-F238E27FC236}">
                <a16:creationId xmlns:a16="http://schemas.microsoft.com/office/drawing/2014/main" id="{E46131A9-1F9F-4443-AF66-D86D5FC8218A}"/>
              </a:ext>
            </a:extLst>
          </p:cNvPr>
          <p:cNvSpPr/>
          <p:nvPr/>
        </p:nvSpPr>
        <p:spPr>
          <a:xfrm>
            <a:off x="733426" y="2828924"/>
            <a:ext cx="10163176" cy="3919022"/>
          </a:xfrm>
          <a:prstGeom prst="rect">
            <a:avLst/>
          </a:prstGeom>
        </p:spPr>
        <p:txBody>
          <a:bodyPr wrap="square">
            <a:spAutoFit/>
          </a:bodyPr>
          <a:lstStyle/>
          <a:p>
            <a:pPr marR="12065" algn="ctr">
              <a:spcBef>
                <a:spcPts val="3395"/>
              </a:spcBef>
            </a:pPr>
            <a:r>
              <a:rPr lang="en-US" sz="6600" b="1" spc="-135" dirty="0">
                <a:latin typeface="Times New Roman" panose="02020603050405020304" pitchFamily="18" charset="0"/>
                <a:ea typeface="Times New Roman" panose="02020603050405020304" pitchFamily="18" charset="0"/>
              </a:rPr>
              <a:t>  </a:t>
            </a:r>
          </a:p>
          <a:p>
            <a:pPr marR="12065" algn="ctr">
              <a:spcBef>
                <a:spcPts val="3395"/>
              </a:spcBef>
            </a:pPr>
            <a:r>
              <a:rPr lang="en-US" sz="6600" b="1" spc="-135" dirty="0">
                <a:latin typeface="Times New Roman" panose="02020603050405020304" pitchFamily="18" charset="0"/>
                <a:ea typeface="Times New Roman" panose="02020603050405020304" pitchFamily="18" charset="0"/>
              </a:rPr>
              <a:t>Chapter</a:t>
            </a:r>
            <a:r>
              <a:rPr lang="en-US" sz="6600" b="1" spc="-1460" dirty="0">
                <a:latin typeface="Times New Roman" panose="02020603050405020304" pitchFamily="18" charset="0"/>
                <a:ea typeface="Times New Roman" panose="02020603050405020304" pitchFamily="18" charset="0"/>
              </a:rPr>
              <a:t>    </a:t>
            </a:r>
            <a:r>
              <a:rPr lang="en-US" sz="6600" b="1" spc="-110" dirty="0">
                <a:latin typeface="Times New Roman" panose="02020603050405020304" pitchFamily="18" charset="0"/>
                <a:ea typeface="Times New Roman" panose="02020603050405020304" pitchFamily="18" charset="0"/>
              </a:rPr>
              <a:t>of</a:t>
            </a:r>
            <a:r>
              <a:rPr lang="en-US" sz="6600" b="1" spc="-1460" dirty="0">
                <a:latin typeface="Times New Roman" panose="02020603050405020304" pitchFamily="18" charset="0"/>
                <a:ea typeface="Times New Roman" panose="02020603050405020304" pitchFamily="18" charset="0"/>
              </a:rPr>
              <a:t>     </a:t>
            </a:r>
            <a:r>
              <a:rPr lang="en-US" sz="6600" b="1" spc="-125" dirty="0">
                <a:latin typeface="Times New Roman" panose="02020603050405020304" pitchFamily="18" charset="0"/>
                <a:ea typeface="Times New Roman" panose="02020603050405020304" pitchFamily="18" charset="0"/>
              </a:rPr>
              <a:t>the</a:t>
            </a:r>
            <a:r>
              <a:rPr lang="en-US" sz="6600" b="1" spc="-1460" dirty="0">
                <a:latin typeface="Times New Roman" panose="02020603050405020304" pitchFamily="18" charset="0"/>
                <a:ea typeface="Times New Roman" panose="02020603050405020304" pitchFamily="18" charset="0"/>
              </a:rPr>
              <a:t>   </a:t>
            </a:r>
            <a:r>
              <a:rPr lang="en-US" sz="6600" b="1" spc="-350" dirty="0">
                <a:latin typeface="Times New Roman" panose="02020603050405020304" pitchFamily="18" charset="0"/>
                <a:ea typeface="Times New Roman" panose="02020603050405020304" pitchFamily="18" charset="0"/>
              </a:rPr>
              <a:t>Year Award</a:t>
            </a:r>
          </a:p>
          <a:p>
            <a:pPr marR="12065" algn="ctr">
              <a:spcBef>
                <a:spcPts val="3395"/>
              </a:spcBef>
            </a:pPr>
            <a:r>
              <a:rPr lang="en-US" sz="6000" b="1" spc="-350" dirty="0">
                <a:effectLst/>
                <a:latin typeface="Times New Roman" panose="02020603050405020304" pitchFamily="18" charset="0"/>
                <a:ea typeface="Times New Roman" panose="02020603050405020304" pitchFamily="18" charset="0"/>
              </a:rPr>
              <a:t>   </a:t>
            </a:r>
            <a:endParaRPr lang="en-US" sz="600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1C21BF37-958F-42ED-86F7-2E1F65293B03}"/>
              </a:ext>
            </a:extLst>
          </p:cNvPr>
          <p:cNvPicPr>
            <a:picLocks noChangeAspect="1"/>
          </p:cNvPicPr>
          <p:nvPr/>
        </p:nvPicPr>
        <p:blipFill>
          <a:blip r:embed="rId4"/>
          <a:stretch>
            <a:fillRect/>
          </a:stretch>
        </p:blipFill>
        <p:spPr>
          <a:xfrm>
            <a:off x="3533592" y="283779"/>
            <a:ext cx="4664478" cy="4067505"/>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DB85-5ADB-40CF-B409-61F1CBBB570A}"/>
              </a:ext>
            </a:extLst>
          </p:cNvPr>
          <p:cNvSpPr>
            <a:spLocks noGrp="1"/>
          </p:cNvSpPr>
          <p:nvPr>
            <p:ph type="title"/>
          </p:nvPr>
        </p:nvSpPr>
        <p:spPr/>
        <p:txBody>
          <a:bodyPr>
            <a:normAutofit fontScale="90000"/>
          </a:bodyPr>
          <a:lstStyle/>
          <a:p>
            <a:r>
              <a:rPr lang="en-US" sz="7300" b="1" spc="-135" dirty="0">
                <a:latin typeface="Times New Roman" panose="02020603050405020304" pitchFamily="18" charset="0"/>
                <a:ea typeface="Times New Roman" panose="02020603050405020304" pitchFamily="18" charset="0"/>
              </a:rPr>
              <a:t>   Chapter </a:t>
            </a:r>
            <a:r>
              <a:rPr lang="en-US" sz="7300" b="1" spc="-110" dirty="0">
                <a:latin typeface="Times New Roman" panose="02020603050405020304" pitchFamily="18" charset="0"/>
                <a:ea typeface="Times New Roman" panose="02020603050405020304" pitchFamily="18" charset="0"/>
              </a:rPr>
              <a:t>of </a:t>
            </a:r>
            <a:r>
              <a:rPr lang="en-US" sz="7300" b="1" spc="-1460" dirty="0">
                <a:latin typeface="Times New Roman" panose="02020603050405020304" pitchFamily="18" charset="0"/>
                <a:ea typeface="Times New Roman" panose="02020603050405020304" pitchFamily="18" charset="0"/>
              </a:rPr>
              <a:t> </a:t>
            </a:r>
            <a:r>
              <a:rPr lang="en-US" sz="7300" b="1" spc="-125" dirty="0">
                <a:latin typeface="Times New Roman" panose="02020603050405020304" pitchFamily="18" charset="0"/>
                <a:ea typeface="Times New Roman" panose="02020603050405020304" pitchFamily="18" charset="0"/>
              </a:rPr>
              <a:t>the</a:t>
            </a:r>
            <a:r>
              <a:rPr lang="en-US" sz="7300" b="1" spc="-1460" dirty="0">
                <a:latin typeface="Times New Roman" panose="02020603050405020304" pitchFamily="18" charset="0"/>
                <a:ea typeface="Times New Roman" panose="02020603050405020304" pitchFamily="18" charset="0"/>
              </a:rPr>
              <a:t> </a:t>
            </a:r>
            <a:r>
              <a:rPr lang="en-US" sz="7300" b="1" spc="-350" dirty="0">
                <a:latin typeface="Times New Roman" panose="02020603050405020304" pitchFamily="18" charset="0"/>
                <a:ea typeface="Times New Roman" panose="02020603050405020304" pitchFamily="18" charset="0"/>
              </a:rPr>
              <a:t>Year</a:t>
            </a:r>
            <a:br>
              <a:rPr lang="en-US" sz="4400" b="1" spc="-350"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EAC09CD-9F5A-4A80-BA1F-B07CA601FB0F}"/>
              </a:ext>
            </a:extLst>
          </p:cNvPr>
          <p:cNvSpPr>
            <a:spLocks noGrp="1"/>
          </p:cNvSpPr>
          <p:nvPr>
            <p:ph idx="1"/>
          </p:nvPr>
        </p:nvSpPr>
        <p:spPr/>
        <p:txBody>
          <a:bodyPr>
            <a:normAutofit/>
          </a:bodyPr>
          <a:lstStyle/>
          <a:p>
            <a:r>
              <a:rPr lang="en-US" sz="4000" b="1" dirty="0"/>
              <a:t>SMALL (6-30 Members)</a:t>
            </a:r>
          </a:p>
          <a:p>
            <a:r>
              <a:rPr lang="en-US" sz="4000" b="1" dirty="0"/>
              <a:t>MEDIUM (31-60 Members)</a:t>
            </a:r>
          </a:p>
          <a:p>
            <a:r>
              <a:rPr lang="en-US" sz="4000" b="1" dirty="0"/>
              <a:t>LARGE (61-100+)</a:t>
            </a:r>
            <a:endParaRPr lang="en-US" sz="4000" dirty="0"/>
          </a:p>
        </p:txBody>
      </p:sp>
      <p:pic>
        <p:nvPicPr>
          <p:cNvPr id="4" name="Picture 3">
            <a:extLst>
              <a:ext uri="{FF2B5EF4-FFF2-40B4-BE49-F238E27FC236}">
                <a16:creationId xmlns:a16="http://schemas.microsoft.com/office/drawing/2014/main" id="{A9E2C492-E5B1-40F1-99AD-CE5AF48C9811}"/>
              </a:ext>
            </a:extLst>
          </p:cNvPr>
          <p:cNvPicPr>
            <a:picLocks noChangeAspect="1"/>
          </p:cNvPicPr>
          <p:nvPr/>
        </p:nvPicPr>
        <p:blipFill>
          <a:blip r:embed="rId2"/>
          <a:stretch>
            <a:fillRect/>
          </a:stretch>
        </p:blipFill>
        <p:spPr>
          <a:xfrm>
            <a:off x="7843487" y="2983832"/>
            <a:ext cx="4003736" cy="3428349"/>
          </a:xfrm>
          <a:prstGeom prst="rect">
            <a:avLst/>
          </a:prstGeom>
        </p:spPr>
      </p:pic>
    </p:spTree>
    <p:extLst>
      <p:ext uri="{BB962C8B-B14F-4D97-AF65-F5344CB8AC3E}">
        <p14:creationId xmlns:p14="http://schemas.microsoft.com/office/powerpoint/2010/main" val="80190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713" y="425509"/>
            <a:ext cx="9805086" cy="5855345"/>
          </a:xfrm>
        </p:spPr>
        <p:txBody>
          <a:bodyPr>
            <a:normAutofit/>
          </a:bodyPr>
          <a:lstStyle/>
          <a:p>
            <a:pPr algn="ctr"/>
            <a:br>
              <a:rPr lang="en-US" dirty="0"/>
            </a:br>
            <a:br>
              <a:rPr lang="en-US" dirty="0"/>
            </a:br>
            <a:br>
              <a:rPr lang="en-US" sz="4900" dirty="0"/>
            </a:br>
            <a:br>
              <a:rPr lang="en-US" sz="4900" dirty="0"/>
            </a:br>
            <a:br>
              <a:rPr lang="en-US" dirty="0"/>
            </a:br>
            <a:br>
              <a:rPr lang="en-US" dirty="0"/>
            </a:br>
            <a:br>
              <a:rPr lang="en-US" dirty="0"/>
            </a:br>
            <a:endParaRPr lang="en-US" dirty="0"/>
          </a:p>
        </p:txBody>
      </p:sp>
      <p:sp>
        <p:nvSpPr>
          <p:cNvPr id="6" name="Rectangle 5">
            <a:extLst>
              <a:ext uri="{FF2B5EF4-FFF2-40B4-BE49-F238E27FC236}">
                <a16:creationId xmlns:a16="http://schemas.microsoft.com/office/drawing/2014/main" id="{E46131A9-1F9F-4443-AF66-D86D5FC8218A}"/>
              </a:ext>
            </a:extLst>
          </p:cNvPr>
          <p:cNvSpPr/>
          <p:nvPr/>
        </p:nvSpPr>
        <p:spPr>
          <a:xfrm>
            <a:off x="905774" y="68254"/>
            <a:ext cx="10448026" cy="1446550"/>
          </a:xfrm>
          <a:prstGeom prst="rect">
            <a:avLst/>
          </a:prstGeom>
        </p:spPr>
        <p:txBody>
          <a:bodyPr wrap="square">
            <a:spAutoFit/>
          </a:bodyPr>
          <a:lstStyle/>
          <a:p>
            <a:pPr marR="12065" algn="ctr">
              <a:spcBef>
                <a:spcPts val="3395"/>
              </a:spcBef>
            </a:pPr>
            <a:r>
              <a:rPr lang="en-US" sz="4400" b="1" spc="-135" dirty="0">
                <a:solidFill>
                  <a:schemeClr val="accent1">
                    <a:lumMod val="75000"/>
                  </a:schemeClr>
                </a:solidFill>
                <a:latin typeface="Times New Roman" panose="02020603050405020304" pitchFamily="18" charset="0"/>
                <a:ea typeface="Times New Roman" panose="02020603050405020304" pitchFamily="18" charset="0"/>
              </a:rPr>
              <a:t>Chapter </a:t>
            </a:r>
            <a:r>
              <a:rPr lang="en-US" sz="4400" b="1" spc="-110" dirty="0">
                <a:solidFill>
                  <a:schemeClr val="accent1">
                    <a:lumMod val="75000"/>
                  </a:schemeClr>
                </a:solidFill>
                <a:latin typeface="Times New Roman" panose="02020603050405020304" pitchFamily="18" charset="0"/>
                <a:ea typeface="Times New Roman" panose="02020603050405020304" pitchFamily="18" charset="0"/>
              </a:rPr>
              <a:t>of </a:t>
            </a:r>
            <a:r>
              <a:rPr lang="en-US" sz="4400" b="1" spc="-1460" dirty="0">
                <a:solidFill>
                  <a:schemeClr val="accent1">
                    <a:lumMod val="75000"/>
                  </a:schemeClr>
                </a:solidFill>
                <a:latin typeface="Times New Roman" panose="02020603050405020304" pitchFamily="18" charset="0"/>
                <a:ea typeface="Times New Roman" panose="02020603050405020304" pitchFamily="18" charset="0"/>
              </a:rPr>
              <a:t> </a:t>
            </a:r>
            <a:r>
              <a:rPr lang="en-US" sz="4400" b="1" spc="-125" dirty="0">
                <a:solidFill>
                  <a:schemeClr val="accent1">
                    <a:lumMod val="75000"/>
                  </a:schemeClr>
                </a:solidFill>
                <a:latin typeface="Times New Roman" panose="02020603050405020304" pitchFamily="18" charset="0"/>
                <a:ea typeface="Times New Roman" panose="02020603050405020304" pitchFamily="18" charset="0"/>
              </a:rPr>
              <a:t>the</a:t>
            </a:r>
            <a:r>
              <a:rPr lang="en-US" sz="4400" b="1" spc="-1460" dirty="0">
                <a:solidFill>
                  <a:schemeClr val="accent1">
                    <a:lumMod val="75000"/>
                  </a:schemeClr>
                </a:solidFill>
                <a:latin typeface="Times New Roman" panose="02020603050405020304" pitchFamily="18" charset="0"/>
                <a:ea typeface="Times New Roman" panose="02020603050405020304" pitchFamily="18" charset="0"/>
              </a:rPr>
              <a:t> </a:t>
            </a:r>
            <a:r>
              <a:rPr lang="en-US" sz="4400" b="1" spc="-350" dirty="0">
                <a:solidFill>
                  <a:schemeClr val="accent1">
                    <a:lumMod val="75000"/>
                  </a:schemeClr>
                </a:solidFill>
                <a:latin typeface="Times New Roman" panose="02020603050405020304" pitchFamily="18" charset="0"/>
                <a:ea typeface="Times New Roman" panose="02020603050405020304" pitchFamily="18" charset="0"/>
              </a:rPr>
              <a:t>Year                                         Calculation Revision 2023-2024</a:t>
            </a:r>
          </a:p>
        </p:txBody>
      </p:sp>
      <p:pic>
        <p:nvPicPr>
          <p:cNvPr id="14" name="Picture 13">
            <a:extLst>
              <a:ext uri="{FF2B5EF4-FFF2-40B4-BE49-F238E27FC236}">
                <a16:creationId xmlns:a16="http://schemas.microsoft.com/office/drawing/2014/main" id="{8241F1E9-E2B5-D92D-CA3E-62DACBCC9C2D}"/>
              </a:ext>
            </a:extLst>
          </p:cNvPr>
          <p:cNvPicPr>
            <a:picLocks noChangeAspect="1"/>
          </p:cNvPicPr>
          <p:nvPr/>
        </p:nvPicPr>
        <p:blipFill>
          <a:blip r:embed="rId2"/>
          <a:stretch>
            <a:fillRect/>
          </a:stretch>
        </p:blipFill>
        <p:spPr>
          <a:xfrm>
            <a:off x="719309" y="1967347"/>
            <a:ext cx="10820956" cy="3156461"/>
          </a:xfrm>
          <a:prstGeom prst="rect">
            <a:avLst/>
          </a:prstGeom>
        </p:spPr>
      </p:pic>
      <p:pic>
        <p:nvPicPr>
          <p:cNvPr id="16" name="Picture 15">
            <a:extLst>
              <a:ext uri="{FF2B5EF4-FFF2-40B4-BE49-F238E27FC236}">
                <a16:creationId xmlns:a16="http://schemas.microsoft.com/office/drawing/2014/main" id="{E49E1973-E629-4D43-3C75-587792001A05}"/>
              </a:ext>
            </a:extLst>
          </p:cNvPr>
          <p:cNvPicPr/>
          <p:nvPr/>
        </p:nvPicPr>
        <p:blipFill>
          <a:blip r:embed="rId3" cstate="print"/>
          <a:srcRect/>
          <a:stretch>
            <a:fillRect/>
          </a:stretch>
        </p:blipFill>
        <p:spPr bwMode="auto">
          <a:xfrm>
            <a:off x="10818812" y="5576352"/>
            <a:ext cx="1069975" cy="1138555"/>
          </a:xfrm>
          <a:prstGeom prst="rect">
            <a:avLst/>
          </a:prstGeom>
          <a:noFill/>
          <a:ln w="9525">
            <a:noFill/>
            <a:miter lim="800000"/>
            <a:headEnd/>
            <a:tailEnd/>
          </a:ln>
        </p:spPr>
      </p:pic>
      <p:pic>
        <p:nvPicPr>
          <p:cNvPr id="17" name="Picture 16">
            <a:extLst>
              <a:ext uri="{FF2B5EF4-FFF2-40B4-BE49-F238E27FC236}">
                <a16:creationId xmlns:a16="http://schemas.microsoft.com/office/drawing/2014/main" id="{6CFC6D1F-DB37-0760-A6AF-929316B9ECC0}"/>
              </a:ext>
            </a:extLst>
          </p:cNvPr>
          <p:cNvPicPr/>
          <p:nvPr/>
        </p:nvPicPr>
        <p:blipFill>
          <a:blip r:embed="rId4" cstate="print"/>
          <a:srcRect/>
          <a:stretch>
            <a:fillRect/>
          </a:stretch>
        </p:blipFill>
        <p:spPr bwMode="auto">
          <a:xfrm>
            <a:off x="9558225" y="5576352"/>
            <a:ext cx="1259205" cy="1138555"/>
          </a:xfrm>
          <a:prstGeom prst="rect">
            <a:avLst/>
          </a:prstGeom>
          <a:noFill/>
          <a:ln w="9525">
            <a:noFill/>
            <a:miter lim="800000"/>
            <a:headEnd/>
            <a:tailEnd/>
          </a:ln>
        </p:spPr>
      </p:pic>
    </p:spTree>
    <p:extLst>
      <p:ext uri="{BB962C8B-B14F-4D97-AF65-F5344CB8AC3E}">
        <p14:creationId xmlns:p14="http://schemas.microsoft.com/office/powerpoint/2010/main" val="149164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DF0E-D38B-FA7D-8DEB-0DB5F83B84BC}"/>
              </a:ext>
            </a:extLst>
          </p:cNvPr>
          <p:cNvSpPr>
            <a:spLocks noGrp="1"/>
          </p:cNvSpPr>
          <p:nvPr>
            <p:ph type="title"/>
          </p:nvPr>
        </p:nvSpPr>
        <p:spPr>
          <a:xfrm>
            <a:off x="2123090" y="-346841"/>
            <a:ext cx="9230710" cy="2037529"/>
          </a:xfrm>
        </p:spPr>
        <p:txBody>
          <a:bodyPr/>
          <a:lstStyle/>
          <a:p>
            <a:r>
              <a:rPr lang="en-US" b="1" dirty="0"/>
              <a:t>CHAPTER DOCUMENTATION</a:t>
            </a:r>
            <a:endParaRPr lang="en-US" dirty="0"/>
          </a:p>
        </p:txBody>
      </p:sp>
      <p:sp>
        <p:nvSpPr>
          <p:cNvPr id="3" name="Content Placeholder 2">
            <a:extLst>
              <a:ext uri="{FF2B5EF4-FFF2-40B4-BE49-F238E27FC236}">
                <a16:creationId xmlns:a16="http://schemas.microsoft.com/office/drawing/2014/main" id="{0DA98ACB-DAE5-6C51-7048-75C15FCB34A0}"/>
              </a:ext>
            </a:extLst>
          </p:cNvPr>
          <p:cNvSpPr>
            <a:spLocks noGrp="1"/>
          </p:cNvSpPr>
          <p:nvPr>
            <p:ph idx="1"/>
          </p:nvPr>
        </p:nvSpPr>
        <p:spPr>
          <a:xfrm>
            <a:off x="1080655" y="1108365"/>
            <a:ext cx="10375621" cy="5749636"/>
          </a:xfrm>
        </p:spPr>
        <p:txBody>
          <a:bodyPr>
            <a:normAutofit fontScale="55000" lnSpcReduction="20000"/>
          </a:bodyPr>
          <a:lstStyle/>
          <a:p>
            <a:r>
              <a:rPr lang="en-US" sz="6700" dirty="0"/>
              <a:t>START UP LETTER</a:t>
            </a:r>
          </a:p>
          <a:p>
            <a:pPr lvl="1"/>
            <a:r>
              <a:rPr lang="en-US" sz="6700" dirty="0"/>
              <a:t>APPROVAL LETTER (in lieu of)</a:t>
            </a:r>
          </a:p>
          <a:p>
            <a:r>
              <a:rPr lang="en-US" sz="6700" dirty="0"/>
              <a:t>STANDARD OPERATING PROCEDURES (SOP)</a:t>
            </a:r>
          </a:p>
          <a:p>
            <a:r>
              <a:rPr lang="en-US" sz="6700" dirty="0"/>
              <a:t>SOP ACKNOWLEDGMENT FORM </a:t>
            </a:r>
          </a:p>
          <a:p>
            <a:r>
              <a:rPr lang="en-US" sz="6700" dirty="0"/>
              <a:t>CHAPTER STANDING RULES (updated every 3 years)</a:t>
            </a:r>
          </a:p>
          <a:p>
            <a:r>
              <a:rPr lang="en-US" sz="6700" dirty="0"/>
              <a:t>CHARTER MEMBERS LISTING</a:t>
            </a:r>
          </a:p>
          <a:p>
            <a:r>
              <a:rPr lang="en-US" sz="6700" dirty="0"/>
              <a:t>COPY OF CHARTER*</a:t>
            </a:r>
          </a:p>
          <a:p>
            <a:endParaRPr lang="en-US" dirty="0"/>
          </a:p>
          <a:p>
            <a:pPr marL="457200" lvl="1" indent="0" algn="ctr">
              <a:buNone/>
            </a:pPr>
            <a:r>
              <a:rPr lang="en-US" sz="4400" dirty="0"/>
              <a:t>*If one has not been issued, upon submission of all the Chapter Documentation, one will be issued by the Department of FL.* </a:t>
            </a:r>
          </a:p>
          <a:p>
            <a:endParaRPr lang="en-US" dirty="0"/>
          </a:p>
          <a:p>
            <a:pPr marL="0" indent="0">
              <a:buNone/>
            </a:pPr>
            <a:r>
              <a:rPr lang="en-US" dirty="0"/>
              <a:t>		</a:t>
            </a:r>
          </a:p>
        </p:txBody>
      </p:sp>
      <p:pic>
        <p:nvPicPr>
          <p:cNvPr id="4" name="Picture 3">
            <a:extLst>
              <a:ext uri="{FF2B5EF4-FFF2-40B4-BE49-F238E27FC236}">
                <a16:creationId xmlns:a16="http://schemas.microsoft.com/office/drawing/2014/main" id="{5163BAF5-3D5C-6B6F-4918-E67BAF3932B6}"/>
              </a:ext>
            </a:extLst>
          </p:cNvPr>
          <p:cNvPicPr/>
          <p:nvPr/>
        </p:nvPicPr>
        <p:blipFill>
          <a:blip r:embed="rId2" cstate="print"/>
          <a:srcRect/>
          <a:stretch>
            <a:fillRect/>
          </a:stretch>
        </p:blipFill>
        <p:spPr bwMode="auto">
          <a:xfrm>
            <a:off x="9742953" y="5719445"/>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55AB1DAF-2432-2F90-33D5-162322C4DFD0}"/>
              </a:ext>
            </a:extLst>
          </p:cNvPr>
          <p:cNvPicPr/>
          <p:nvPr/>
        </p:nvPicPr>
        <p:blipFill>
          <a:blip r:embed="rId3" cstate="print"/>
          <a:srcRect/>
          <a:stretch>
            <a:fillRect/>
          </a:stretch>
        </p:blipFill>
        <p:spPr bwMode="auto">
          <a:xfrm>
            <a:off x="11002158" y="5719445"/>
            <a:ext cx="1069975" cy="1138555"/>
          </a:xfrm>
          <a:prstGeom prst="rect">
            <a:avLst/>
          </a:prstGeom>
          <a:noFill/>
          <a:ln w="9525">
            <a:noFill/>
            <a:miter lim="800000"/>
            <a:headEnd/>
            <a:tailEnd/>
          </a:ln>
        </p:spPr>
      </p:pic>
    </p:spTree>
    <p:extLst>
      <p:ext uri="{BB962C8B-B14F-4D97-AF65-F5344CB8AC3E}">
        <p14:creationId xmlns:p14="http://schemas.microsoft.com/office/powerpoint/2010/main" val="25278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0B8985-2FFD-4616-835F-1982731B89F8}"/>
              </a:ext>
            </a:extLst>
          </p:cNvPr>
          <p:cNvPicPr>
            <a:picLocks noGrp="1"/>
          </p:cNvPicPr>
          <p:nvPr>
            <p:ph idx="1"/>
          </p:nvPr>
        </p:nvPicPr>
        <p:blipFill>
          <a:blip r:embed="rId2" cstate="print"/>
          <a:srcRect/>
          <a:stretch>
            <a:fillRect/>
          </a:stretch>
        </p:blipFill>
        <p:spPr bwMode="auto">
          <a:xfrm>
            <a:off x="9363281" y="5600009"/>
            <a:ext cx="1259439" cy="1138899"/>
          </a:xfrm>
          <a:prstGeom prst="rect">
            <a:avLst/>
          </a:prstGeom>
          <a:noFill/>
          <a:ln w="9525">
            <a:noFill/>
            <a:miter lim="800000"/>
            <a:headEnd/>
            <a:tailEnd/>
          </a:ln>
        </p:spPr>
      </p:pic>
      <p:pic>
        <p:nvPicPr>
          <p:cNvPr id="5" name="Picture 4">
            <a:extLst>
              <a:ext uri="{FF2B5EF4-FFF2-40B4-BE49-F238E27FC236}">
                <a16:creationId xmlns:a16="http://schemas.microsoft.com/office/drawing/2014/main" id="{B9CCEC95-D965-44EE-8321-E27C221E218D}"/>
              </a:ext>
            </a:extLst>
          </p:cNvPr>
          <p:cNvPicPr/>
          <p:nvPr/>
        </p:nvPicPr>
        <p:blipFill>
          <a:blip r:embed="rId3" cstate="print"/>
          <a:srcRect/>
          <a:stretch>
            <a:fillRect/>
          </a:stretch>
        </p:blipFill>
        <p:spPr bwMode="auto">
          <a:xfrm>
            <a:off x="10818812" y="5600009"/>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2B3D273D-63C8-40C3-BAD0-EBD1EF8FBBF0}"/>
              </a:ext>
            </a:extLst>
          </p:cNvPr>
          <p:cNvPicPr>
            <a:picLocks noChangeAspect="1"/>
          </p:cNvPicPr>
          <p:nvPr/>
        </p:nvPicPr>
        <p:blipFill>
          <a:blip r:embed="rId4"/>
          <a:stretch>
            <a:fillRect/>
          </a:stretch>
        </p:blipFill>
        <p:spPr>
          <a:xfrm rot="670576">
            <a:off x="9458303" y="1769179"/>
            <a:ext cx="1950547" cy="2737415"/>
          </a:xfrm>
          <a:prstGeom prst="rect">
            <a:avLst/>
          </a:prstGeom>
        </p:spPr>
      </p:pic>
      <p:pic>
        <p:nvPicPr>
          <p:cNvPr id="8" name="Picture 7">
            <a:extLst>
              <a:ext uri="{FF2B5EF4-FFF2-40B4-BE49-F238E27FC236}">
                <a16:creationId xmlns:a16="http://schemas.microsoft.com/office/drawing/2014/main" id="{FA0B11A5-6C7B-41EB-ACDA-F80FDD04EFCC}"/>
              </a:ext>
            </a:extLst>
          </p:cNvPr>
          <p:cNvPicPr>
            <a:picLocks noChangeAspect="1"/>
          </p:cNvPicPr>
          <p:nvPr/>
        </p:nvPicPr>
        <p:blipFill>
          <a:blip r:embed="rId5"/>
          <a:stretch>
            <a:fillRect/>
          </a:stretch>
        </p:blipFill>
        <p:spPr>
          <a:xfrm>
            <a:off x="4204876" y="944722"/>
            <a:ext cx="3933825" cy="4002726"/>
          </a:xfrm>
          <a:prstGeom prst="rect">
            <a:avLst/>
          </a:prstGeom>
        </p:spPr>
      </p:pic>
      <p:pic>
        <p:nvPicPr>
          <p:cNvPr id="10" name="Picture 9">
            <a:extLst>
              <a:ext uri="{FF2B5EF4-FFF2-40B4-BE49-F238E27FC236}">
                <a16:creationId xmlns:a16="http://schemas.microsoft.com/office/drawing/2014/main" id="{1B609FF8-7FE8-4544-BAAC-594CA4914BD2}"/>
              </a:ext>
            </a:extLst>
          </p:cNvPr>
          <p:cNvPicPr>
            <a:picLocks noChangeAspect="1"/>
          </p:cNvPicPr>
          <p:nvPr/>
        </p:nvPicPr>
        <p:blipFill>
          <a:blip r:embed="rId6"/>
          <a:stretch>
            <a:fillRect/>
          </a:stretch>
        </p:blipFill>
        <p:spPr>
          <a:xfrm rot="20305255">
            <a:off x="1172129" y="3823498"/>
            <a:ext cx="1914525" cy="2247900"/>
          </a:xfrm>
          <a:prstGeom prst="rect">
            <a:avLst/>
          </a:prstGeom>
        </p:spPr>
      </p:pic>
      <p:pic>
        <p:nvPicPr>
          <p:cNvPr id="12" name="Picture 11">
            <a:extLst>
              <a:ext uri="{FF2B5EF4-FFF2-40B4-BE49-F238E27FC236}">
                <a16:creationId xmlns:a16="http://schemas.microsoft.com/office/drawing/2014/main" id="{4721418D-60E4-41C5-B04B-31E25C832718}"/>
              </a:ext>
            </a:extLst>
          </p:cNvPr>
          <p:cNvPicPr>
            <a:picLocks noChangeAspect="1"/>
          </p:cNvPicPr>
          <p:nvPr/>
        </p:nvPicPr>
        <p:blipFill>
          <a:blip r:embed="rId7"/>
          <a:stretch>
            <a:fillRect/>
          </a:stretch>
        </p:blipFill>
        <p:spPr>
          <a:xfrm rot="654922">
            <a:off x="1176449" y="710853"/>
            <a:ext cx="1619131" cy="2294490"/>
          </a:xfrm>
          <a:prstGeom prst="rect">
            <a:avLst/>
          </a:prstGeom>
        </p:spPr>
      </p:pic>
    </p:spTree>
    <p:extLst>
      <p:ext uri="{BB962C8B-B14F-4D97-AF65-F5344CB8AC3E}">
        <p14:creationId xmlns:p14="http://schemas.microsoft.com/office/powerpoint/2010/main" val="882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671F-CB4F-4894-82C6-80B343423CF5}"/>
              </a:ext>
            </a:extLst>
          </p:cNvPr>
          <p:cNvSpPr>
            <a:spLocks noGrp="1"/>
          </p:cNvSpPr>
          <p:nvPr>
            <p:ph type="title"/>
          </p:nvPr>
        </p:nvSpPr>
        <p:spPr>
          <a:xfrm>
            <a:off x="247650" y="-180974"/>
            <a:ext cx="11444730" cy="1310524"/>
          </a:xfrm>
        </p:spPr>
        <p:txBody>
          <a:bodyPr>
            <a:normAutofit/>
          </a:bodyPr>
          <a:lstStyle/>
          <a:p>
            <a:pPr algn="ctr"/>
            <a:r>
              <a:rPr lang="en-US" b="1" dirty="0"/>
              <a:t>ALR Department of FL – Officer Reporting</a:t>
            </a:r>
          </a:p>
        </p:txBody>
      </p:sp>
      <p:sp>
        <p:nvSpPr>
          <p:cNvPr id="3" name="Content Placeholder 2"/>
          <p:cNvSpPr>
            <a:spLocks noGrp="1"/>
          </p:cNvSpPr>
          <p:nvPr>
            <p:ph idx="1"/>
          </p:nvPr>
        </p:nvSpPr>
        <p:spPr>
          <a:xfrm>
            <a:off x="-109071" y="1204802"/>
            <a:ext cx="12158170" cy="4965040"/>
          </a:xfrm>
        </p:spPr>
        <p:txBody>
          <a:bodyPr>
            <a:normAutofit lnSpcReduction="10000"/>
          </a:bodyPr>
          <a:lstStyle/>
          <a:p>
            <a:endParaRPr lang="en-US" dirty="0"/>
          </a:p>
          <a:p>
            <a:endParaRPr lang="en-US" dirty="0"/>
          </a:p>
          <a:p>
            <a:pPr marL="0" indent="0" algn="ctr">
              <a:buNone/>
            </a:pPr>
            <a:endParaRPr lang="en-US" sz="2600" dirty="0"/>
          </a:p>
          <a:p>
            <a:endParaRPr lang="en-US" dirty="0"/>
          </a:p>
          <a:p>
            <a:pPr lvl="1"/>
            <a:endParaRPr lang="en-US" dirty="0"/>
          </a:p>
          <a:p>
            <a:pPr lvl="1"/>
            <a:endParaRPr lang="en-US" dirty="0"/>
          </a:p>
          <a:p>
            <a:endParaRPr lang="en-US" dirty="0"/>
          </a:p>
          <a:p>
            <a:endParaRPr lang="en-US" dirty="0"/>
          </a:p>
          <a:p>
            <a:pPr marL="0" indent="0">
              <a:buNone/>
            </a:pPr>
            <a:r>
              <a:rPr lang="en-US" sz="2400" dirty="0"/>
              <a:t>                </a:t>
            </a:r>
          </a:p>
          <a:p>
            <a:pPr marL="0" indent="0">
              <a:buNone/>
            </a:pPr>
            <a:r>
              <a:rPr lang="en-US" sz="2400" dirty="0"/>
              <a:t>                          </a:t>
            </a:r>
            <a:r>
              <a:rPr lang="en-US" sz="2400" dirty="0">
                <a:hlinkClick r:id="rId2"/>
              </a:rPr>
              <a:t>https://www.floridalegion.org/programs-services/legion-riders/alr-officer-report/</a:t>
            </a:r>
            <a:endParaRPr lang="en-US" sz="2400" dirty="0"/>
          </a:p>
          <a:p>
            <a:pPr marL="0" indent="0">
              <a:buNone/>
            </a:pPr>
            <a:r>
              <a:rPr lang="en-US" sz="2400" dirty="0"/>
              <a:t>                                  </a:t>
            </a:r>
          </a:p>
        </p:txBody>
      </p:sp>
      <p:pic>
        <p:nvPicPr>
          <p:cNvPr id="4" name="Picture 3"/>
          <p:cNvPicPr/>
          <p:nvPr/>
        </p:nvPicPr>
        <p:blipFill>
          <a:blip r:embed="rId3" cstate="print"/>
          <a:srcRect/>
          <a:stretch>
            <a:fillRect/>
          </a:stretch>
        </p:blipFill>
        <p:spPr bwMode="auto">
          <a:xfrm>
            <a:off x="9240232" y="5607685"/>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711006" y="5600565"/>
            <a:ext cx="1069975" cy="1138555"/>
          </a:xfrm>
          <a:prstGeom prst="rect">
            <a:avLst/>
          </a:prstGeom>
          <a:noFill/>
          <a:ln w="9525">
            <a:noFill/>
            <a:miter lim="800000"/>
            <a:headEnd/>
            <a:tailEnd/>
          </a:ln>
        </p:spPr>
      </p:pic>
      <p:pic>
        <p:nvPicPr>
          <p:cNvPr id="9" name="Picture 8">
            <a:extLst>
              <a:ext uri="{FF2B5EF4-FFF2-40B4-BE49-F238E27FC236}">
                <a16:creationId xmlns:a16="http://schemas.microsoft.com/office/drawing/2014/main" id="{4BEBA334-3957-4CCB-3C73-6D0B7D8B03EA}"/>
              </a:ext>
            </a:extLst>
          </p:cNvPr>
          <p:cNvPicPr>
            <a:picLocks noChangeAspect="1"/>
          </p:cNvPicPr>
          <p:nvPr/>
        </p:nvPicPr>
        <p:blipFill>
          <a:blip r:embed="rId5"/>
          <a:stretch>
            <a:fillRect/>
          </a:stretch>
        </p:blipFill>
        <p:spPr>
          <a:xfrm>
            <a:off x="3309942" y="800972"/>
            <a:ext cx="5320145" cy="4264910"/>
          </a:xfrm>
          <a:prstGeom prst="rect">
            <a:avLst/>
          </a:prstGeom>
        </p:spPr>
      </p:pic>
    </p:spTree>
    <p:extLst>
      <p:ext uri="{BB962C8B-B14F-4D97-AF65-F5344CB8AC3E}">
        <p14:creationId xmlns:p14="http://schemas.microsoft.com/office/powerpoint/2010/main" val="13392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073" y="-360217"/>
            <a:ext cx="11473873" cy="2050905"/>
          </a:xfrm>
        </p:spPr>
        <p:txBody>
          <a:bodyPr>
            <a:normAutofit/>
          </a:bodyPr>
          <a:lstStyle/>
          <a:p>
            <a:pPr algn="ctr"/>
            <a:r>
              <a:rPr lang="en-US" b="1" dirty="0"/>
              <a:t>     ALR OFFICER REPORTING</a:t>
            </a:r>
          </a:p>
        </p:txBody>
      </p:sp>
      <p:pic>
        <p:nvPicPr>
          <p:cNvPr id="4" name="Picture 3"/>
          <p:cNvPicPr/>
          <p:nvPr/>
        </p:nvPicPr>
        <p:blipFill>
          <a:blip r:embed="rId2" cstate="print"/>
          <a:srcRect/>
          <a:stretch>
            <a:fillRect/>
          </a:stretch>
        </p:blipFill>
        <p:spPr bwMode="auto">
          <a:xfrm>
            <a:off x="9370359" y="5607684"/>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99582" y="5607684"/>
            <a:ext cx="1069975" cy="1138555"/>
          </a:xfrm>
          <a:prstGeom prst="rect">
            <a:avLst/>
          </a:prstGeom>
          <a:noFill/>
          <a:ln w="9525">
            <a:noFill/>
            <a:miter lim="800000"/>
            <a:headEnd/>
            <a:tailEnd/>
          </a:ln>
        </p:spPr>
      </p:pic>
      <p:sp>
        <p:nvSpPr>
          <p:cNvPr id="6" name="Content Placeholder 5">
            <a:extLst>
              <a:ext uri="{FF2B5EF4-FFF2-40B4-BE49-F238E27FC236}">
                <a16:creationId xmlns:a16="http://schemas.microsoft.com/office/drawing/2014/main" id="{E2026621-0950-0E59-6CE9-E45EDA75C9CE}"/>
              </a:ext>
            </a:extLst>
          </p:cNvPr>
          <p:cNvSpPr>
            <a:spLocks noGrp="1"/>
          </p:cNvSpPr>
          <p:nvPr>
            <p:ph idx="1"/>
          </p:nvPr>
        </p:nvSpPr>
        <p:spPr>
          <a:xfrm>
            <a:off x="1468582" y="1376218"/>
            <a:ext cx="9885218" cy="4800745"/>
          </a:xfrm>
        </p:spPr>
        <p:txBody>
          <a:bodyPr>
            <a:normAutofit fontScale="92500" lnSpcReduction="20000"/>
          </a:bodyPr>
          <a:lstStyle/>
          <a:p>
            <a:r>
              <a:rPr lang="en-US" dirty="0"/>
              <a:t>When to Report </a:t>
            </a:r>
          </a:p>
          <a:p>
            <a:pPr lvl="1"/>
            <a:r>
              <a:rPr lang="en-US" dirty="0"/>
              <a:t>No Sooner that April </a:t>
            </a:r>
          </a:p>
          <a:p>
            <a:pPr lvl="1"/>
            <a:r>
              <a:rPr lang="en-US" dirty="0"/>
              <a:t>A Change in Officers</a:t>
            </a:r>
          </a:p>
          <a:p>
            <a:r>
              <a:rPr lang="en-US" dirty="0"/>
              <a:t>Who Should Report? Which Officer?</a:t>
            </a:r>
          </a:p>
          <a:p>
            <a:r>
              <a:rPr lang="en-US" dirty="0"/>
              <a:t>Enhanced Reporting</a:t>
            </a:r>
          </a:p>
          <a:p>
            <a:pPr lvl="1"/>
            <a:r>
              <a:rPr lang="en-US" dirty="0"/>
              <a:t>Chapter Address Auto Populated</a:t>
            </a:r>
          </a:p>
          <a:p>
            <a:r>
              <a:rPr lang="en-US" dirty="0"/>
              <a:t>Number of Riders – ALL Members (Inc. Supporters &amp; Future Riders)</a:t>
            </a:r>
          </a:p>
          <a:p>
            <a:r>
              <a:rPr lang="en-US" dirty="0"/>
              <a:t>Chapter Meeting Days – Drop Down Options</a:t>
            </a:r>
          </a:p>
          <a:p>
            <a:r>
              <a:rPr lang="en-US" dirty="0"/>
              <a:t>Notes</a:t>
            </a:r>
          </a:p>
          <a:p>
            <a:pPr lvl="1"/>
            <a:r>
              <a:rPr lang="en-US" dirty="0"/>
              <a:t>Captures specifics the Chapter would like to share</a:t>
            </a:r>
          </a:p>
          <a:p>
            <a:pPr lvl="1"/>
            <a:endParaRPr lang="en-US" dirty="0"/>
          </a:p>
          <a:p>
            <a:pPr marL="457200" lvl="1" indent="0">
              <a:buNone/>
            </a:pPr>
            <a:r>
              <a:rPr lang="en-US" sz="3600" b="1" dirty="0"/>
              <a:t>                      </a:t>
            </a:r>
            <a:r>
              <a:rPr lang="en-US" sz="4800" b="1" dirty="0"/>
              <a:t>LET’S DO IT LIVE!</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32873" y="-360216"/>
            <a:ext cx="12286673" cy="1653308"/>
          </a:xfrm>
        </p:spPr>
        <p:txBody>
          <a:bodyPr>
            <a:normAutofit/>
          </a:bodyPr>
          <a:lstStyle/>
          <a:p>
            <a:pPr algn="ctr"/>
            <a:r>
              <a:rPr lang="en-US" b="1" dirty="0"/>
              <a:t>     ALR OFFICER REPORTING</a:t>
            </a:r>
          </a:p>
        </p:txBody>
      </p:sp>
      <p:pic>
        <p:nvPicPr>
          <p:cNvPr id="4" name="Picture 3"/>
          <p:cNvPicPr/>
          <p:nvPr/>
        </p:nvPicPr>
        <p:blipFill>
          <a:blip r:embed="rId2" cstate="print"/>
          <a:srcRect/>
          <a:stretch>
            <a:fillRect/>
          </a:stretch>
        </p:blipFill>
        <p:spPr bwMode="auto">
          <a:xfrm>
            <a:off x="9440377" y="571944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653866"/>
            <a:ext cx="1069975" cy="1138555"/>
          </a:xfrm>
          <a:prstGeom prst="rect">
            <a:avLst/>
          </a:prstGeom>
          <a:noFill/>
          <a:ln w="9525">
            <a:noFill/>
            <a:miter lim="800000"/>
            <a:headEnd/>
            <a:tailEnd/>
          </a:ln>
        </p:spPr>
      </p:pic>
      <p:sp>
        <p:nvSpPr>
          <p:cNvPr id="6" name="Content Placeholder 5">
            <a:extLst>
              <a:ext uri="{FF2B5EF4-FFF2-40B4-BE49-F238E27FC236}">
                <a16:creationId xmlns:a16="http://schemas.microsoft.com/office/drawing/2014/main" id="{E2026621-0950-0E59-6CE9-E45EDA75C9CE}"/>
              </a:ext>
            </a:extLst>
          </p:cNvPr>
          <p:cNvSpPr>
            <a:spLocks noGrp="1"/>
          </p:cNvSpPr>
          <p:nvPr>
            <p:ph idx="1"/>
          </p:nvPr>
        </p:nvSpPr>
        <p:spPr>
          <a:xfrm>
            <a:off x="838200" y="868218"/>
            <a:ext cx="10515600" cy="5264727"/>
          </a:xfrm>
        </p:spPr>
        <p:txBody>
          <a:bodyPr>
            <a:normAutofit/>
          </a:bodyPr>
          <a:lstStyle/>
          <a:p>
            <a:pPr marL="457200" lvl="1" indent="0">
              <a:buNone/>
            </a:pPr>
            <a:r>
              <a:rPr lang="en-US" sz="3600" b="1" dirty="0"/>
              <a:t>                   WHAT HAPPENS NEXT?</a:t>
            </a:r>
          </a:p>
          <a:p>
            <a:pPr lvl="1"/>
            <a:r>
              <a:rPr lang="en-US" sz="2600" dirty="0"/>
              <a:t>Department sends the report to the ALR Adjutant Weekly</a:t>
            </a:r>
          </a:p>
          <a:p>
            <a:pPr lvl="1"/>
            <a:r>
              <a:rPr lang="en-US" sz="2600" dirty="0"/>
              <a:t>Adjutant scrubs the Report</a:t>
            </a:r>
          </a:p>
          <a:p>
            <a:pPr lvl="1"/>
            <a:r>
              <a:rPr lang="en-US" sz="2600" dirty="0"/>
              <a:t>Report is sent to:</a:t>
            </a:r>
          </a:p>
          <a:p>
            <a:pPr lvl="2"/>
            <a:r>
              <a:rPr lang="en-US" sz="2200" dirty="0"/>
              <a:t>ALR Chair</a:t>
            </a:r>
          </a:p>
          <a:p>
            <a:pPr lvl="2"/>
            <a:r>
              <a:rPr lang="en-US" sz="2200" dirty="0"/>
              <a:t>Area Chairs</a:t>
            </a:r>
          </a:p>
          <a:p>
            <a:pPr lvl="2"/>
            <a:r>
              <a:rPr lang="en-US" sz="2200" dirty="0"/>
              <a:t>District Chairs</a:t>
            </a:r>
          </a:p>
          <a:p>
            <a:pPr lvl="2"/>
            <a:r>
              <a:rPr lang="en-US" sz="2200" dirty="0"/>
              <a:t>Asst District Chairs</a:t>
            </a:r>
          </a:p>
          <a:p>
            <a:pPr lvl="1"/>
            <a:r>
              <a:rPr lang="en-US" sz="2600" dirty="0"/>
              <a:t>Missing Chapters</a:t>
            </a:r>
          </a:p>
          <a:p>
            <a:pPr lvl="2"/>
            <a:endParaRPr lang="en-US" sz="2200" dirty="0"/>
          </a:p>
          <a:p>
            <a:pPr marL="457200" lvl="1" indent="0">
              <a:buNone/>
            </a:pPr>
            <a:r>
              <a:rPr lang="en-US" sz="2600" b="1" dirty="0"/>
              <a:t>      </a:t>
            </a:r>
            <a:r>
              <a:rPr lang="en-US" sz="3000" b="1" dirty="0"/>
              <a:t>WHAT IS THE PURPOSE OF THE OFFICER REPORTING?</a:t>
            </a:r>
          </a:p>
        </p:txBody>
      </p:sp>
    </p:spTree>
    <p:extLst>
      <p:ext uri="{BB962C8B-B14F-4D97-AF65-F5344CB8AC3E}">
        <p14:creationId xmlns:p14="http://schemas.microsoft.com/office/powerpoint/2010/main" val="24837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34F-295A-4BDC-84F4-B0D62B77FF20}"/>
              </a:ext>
            </a:extLst>
          </p:cNvPr>
          <p:cNvSpPr>
            <a:spLocks noGrp="1"/>
          </p:cNvSpPr>
          <p:nvPr>
            <p:ph type="title"/>
          </p:nvPr>
        </p:nvSpPr>
        <p:spPr>
          <a:xfrm>
            <a:off x="1025237" y="-674255"/>
            <a:ext cx="10328564" cy="2364943"/>
          </a:xfrm>
        </p:spPr>
        <p:txBody>
          <a:bodyPr>
            <a:normAutofit/>
          </a:bodyPr>
          <a:lstStyle/>
          <a:p>
            <a:pPr algn="ctr"/>
            <a:r>
              <a:rPr lang="en-US" b="1" dirty="0"/>
              <a:t>CHAPTER REPORTING</a:t>
            </a:r>
          </a:p>
        </p:txBody>
      </p:sp>
      <p:sp>
        <p:nvSpPr>
          <p:cNvPr id="5" name="TextBox 4">
            <a:extLst>
              <a:ext uri="{FF2B5EF4-FFF2-40B4-BE49-F238E27FC236}">
                <a16:creationId xmlns:a16="http://schemas.microsoft.com/office/drawing/2014/main" id="{42AB1750-3716-4F4A-B79D-523AEA5AEAA1}"/>
              </a:ext>
            </a:extLst>
          </p:cNvPr>
          <p:cNvSpPr txBox="1"/>
          <p:nvPr/>
        </p:nvSpPr>
        <p:spPr>
          <a:xfrm>
            <a:off x="2381250" y="5211138"/>
            <a:ext cx="7829550" cy="523220"/>
          </a:xfrm>
          <a:prstGeom prst="rect">
            <a:avLst/>
          </a:prstGeom>
          <a:noFill/>
          <a:ln>
            <a:solidFill>
              <a:schemeClr val="bg2"/>
            </a:solidFill>
          </a:ln>
        </p:spPr>
        <p:txBody>
          <a:bodyPr wrap="square" rtlCol="0" anchor="ctr" anchorCtr="1">
            <a:spAutoFit/>
          </a:bodyPr>
          <a:lstStyle/>
          <a:p>
            <a:pPr algn="ctr"/>
            <a:endParaRPr lang="en-US" sz="2800" dirty="0"/>
          </a:p>
        </p:txBody>
      </p:sp>
      <p:pic>
        <p:nvPicPr>
          <p:cNvPr id="6" name="Picture 5">
            <a:extLst>
              <a:ext uri="{FF2B5EF4-FFF2-40B4-BE49-F238E27FC236}">
                <a16:creationId xmlns:a16="http://schemas.microsoft.com/office/drawing/2014/main" id="{BE378202-CFF2-4A41-A31A-749F872C3E79}"/>
              </a:ext>
            </a:extLst>
          </p:cNvPr>
          <p:cNvPicPr/>
          <p:nvPr/>
        </p:nvPicPr>
        <p:blipFill>
          <a:blip r:embed="rId2" cstate="print"/>
          <a:srcRect/>
          <a:stretch>
            <a:fillRect/>
          </a:stretch>
        </p:blipFill>
        <p:spPr bwMode="auto">
          <a:xfrm>
            <a:off x="9370695" y="5607685"/>
            <a:ext cx="125920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D3EBDA47-B5F9-4A11-BE13-359E6B3FA86D}"/>
              </a:ext>
            </a:extLst>
          </p:cNvPr>
          <p:cNvPicPr/>
          <p:nvPr/>
        </p:nvPicPr>
        <p:blipFill>
          <a:blip r:embed="rId3" cstate="print"/>
          <a:srcRect/>
          <a:stretch>
            <a:fillRect/>
          </a:stretch>
        </p:blipFill>
        <p:spPr bwMode="auto">
          <a:xfrm>
            <a:off x="10943749" y="5607685"/>
            <a:ext cx="1069975" cy="1138555"/>
          </a:xfrm>
          <a:prstGeom prst="rect">
            <a:avLst/>
          </a:prstGeom>
          <a:noFill/>
          <a:ln w="9525">
            <a:noFill/>
            <a:miter lim="800000"/>
            <a:headEnd/>
            <a:tailEnd/>
          </a:ln>
        </p:spPr>
      </p:pic>
      <p:sp>
        <p:nvSpPr>
          <p:cNvPr id="8" name="Content Placeholder 7">
            <a:extLst>
              <a:ext uri="{FF2B5EF4-FFF2-40B4-BE49-F238E27FC236}">
                <a16:creationId xmlns:a16="http://schemas.microsoft.com/office/drawing/2014/main" id="{08F9A451-B131-4ED6-B6B6-67910DD08940}"/>
              </a:ext>
            </a:extLst>
          </p:cNvPr>
          <p:cNvSpPr>
            <a:spLocks noGrp="1"/>
          </p:cNvSpPr>
          <p:nvPr>
            <p:ph idx="1"/>
          </p:nvPr>
        </p:nvSpPr>
        <p:spPr>
          <a:xfrm>
            <a:off x="1562100" y="785091"/>
            <a:ext cx="9791700" cy="5391872"/>
          </a:xfrm>
        </p:spPr>
        <p:txBody>
          <a:bodyPr>
            <a:normAutofit fontScale="77500" lnSpcReduction="20000"/>
          </a:bodyPr>
          <a:lstStyle/>
          <a:p>
            <a:pPr marL="0" indent="0">
              <a:buNone/>
            </a:pPr>
            <a:endParaRPr lang="en-US" dirty="0"/>
          </a:p>
          <a:p>
            <a:r>
              <a:rPr lang="en-US" dirty="0">
                <a:solidFill>
                  <a:srgbClr val="222222"/>
                </a:solidFill>
                <a:latin typeface="Arial" panose="020B0604020202020204" pitchFamily="34" charset="0"/>
                <a:ea typeface="Calibri" panose="020F0502020204030204" pitchFamily="34" charset="0"/>
              </a:rPr>
              <a:t>MEMBERSHIP STATS</a:t>
            </a:r>
          </a:p>
          <a:p>
            <a:pPr lvl="1"/>
            <a:r>
              <a:rPr lang="en-US" dirty="0">
                <a:solidFill>
                  <a:srgbClr val="222222"/>
                </a:solidFill>
                <a:latin typeface="Arial" panose="020B0604020202020204" pitchFamily="34" charset="0"/>
                <a:ea typeface="Calibri" panose="020F0502020204030204" pitchFamily="34" charset="0"/>
              </a:rPr>
              <a:t>How Many Legionnaires, Auxiliary, SAL, Future Riders</a:t>
            </a:r>
          </a:p>
          <a:p>
            <a:r>
              <a:rPr lang="en-US" dirty="0">
                <a:solidFill>
                  <a:srgbClr val="222222"/>
                </a:solidFill>
                <a:latin typeface="Arial" panose="020B0604020202020204" pitchFamily="34" charset="0"/>
                <a:ea typeface="Calibri" panose="020F0502020204030204" pitchFamily="34" charset="0"/>
              </a:rPr>
              <a:t>MILES</a:t>
            </a:r>
          </a:p>
          <a:p>
            <a:r>
              <a:rPr lang="en-US" dirty="0">
                <a:solidFill>
                  <a:srgbClr val="222222"/>
                </a:solidFill>
                <a:latin typeface="Arial" panose="020B0604020202020204" pitchFamily="34" charset="0"/>
                <a:ea typeface="Calibri" panose="020F0502020204030204" pitchFamily="34" charset="0"/>
              </a:rPr>
              <a:t>VOLUNTARY HOURS</a:t>
            </a:r>
          </a:p>
          <a:p>
            <a:r>
              <a:rPr lang="en-US" dirty="0">
                <a:solidFill>
                  <a:srgbClr val="222222"/>
                </a:solidFill>
                <a:latin typeface="Arial" panose="020B0604020202020204" pitchFamily="34" charset="0"/>
                <a:ea typeface="Calibri" panose="020F0502020204030204" pitchFamily="34" charset="0"/>
              </a:rPr>
              <a:t>CASH DONATIONS</a:t>
            </a:r>
          </a:p>
          <a:p>
            <a:r>
              <a:rPr lang="en-US" dirty="0">
                <a:solidFill>
                  <a:srgbClr val="222222"/>
                </a:solidFill>
                <a:latin typeface="Arial" panose="020B0604020202020204" pitchFamily="34" charset="0"/>
                <a:ea typeface="Calibri" panose="020F0502020204030204" pitchFamily="34" charset="0"/>
              </a:rPr>
              <a:t>UPCOMING EVENTS</a:t>
            </a:r>
          </a:p>
          <a:p>
            <a:r>
              <a:rPr lang="en-US" dirty="0">
                <a:solidFill>
                  <a:srgbClr val="222222"/>
                </a:solidFill>
                <a:latin typeface="Arial" panose="020B0604020202020204" pitchFamily="34" charset="0"/>
                <a:ea typeface="Calibri" panose="020F0502020204030204" pitchFamily="34" charset="0"/>
              </a:rPr>
              <a:t>EVENTS SUPPORTED</a:t>
            </a:r>
          </a:p>
          <a:p>
            <a:r>
              <a:rPr lang="en-US" dirty="0">
                <a:solidFill>
                  <a:srgbClr val="222222"/>
                </a:solidFill>
                <a:latin typeface="Arial" panose="020B0604020202020204" pitchFamily="34" charset="0"/>
                <a:ea typeface="Calibri" panose="020F0502020204030204" pitchFamily="34" charset="0"/>
              </a:rPr>
              <a:t>TRACK THE NUMBER OF MEMBERS ATTENDING THE FOLLOWING:</a:t>
            </a:r>
          </a:p>
          <a:p>
            <a:pPr lvl="1"/>
            <a:r>
              <a:rPr lang="en-US" dirty="0">
                <a:solidFill>
                  <a:srgbClr val="222222"/>
                </a:solidFill>
                <a:latin typeface="Arial" panose="020B0604020202020204" pitchFamily="34" charset="0"/>
                <a:ea typeface="Calibri" panose="020F0502020204030204" pitchFamily="34" charset="0"/>
              </a:rPr>
              <a:t>Convention</a:t>
            </a:r>
          </a:p>
          <a:p>
            <a:pPr lvl="1"/>
            <a:r>
              <a:rPr lang="en-US" dirty="0">
                <a:solidFill>
                  <a:srgbClr val="222222"/>
                </a:solidFill>
                <a:latin typeface="Arial" panose="020B0604020202020204" pitchFamily="34" charset="0"/>
                <a:ea typeface="Calibri" panose="020F0502020204030204" pitchFamily="34" charset="0"/>
              </a:rPr>
              <a:t>Merry-go-Round</a:t>
            </a:r>
          </a:p>
          <a:p>
            <a:pPr lvl="1"/>
            <a:r>
              <a:rPr lang="en-US" dirty="0">
                <a:solidFill>
                  <a:srgbClr val="222222"/>
                </a:solidFill>
                <a:latin typeface="Arial" panose="020B0604020202020204" pitchFamily="34" charset="0"/>
                <a:ea typeface="Calibri" panose="020F0502020204030204" pitchFamily="34" charset="0"/>
              </a:rPr>
              <a:t>Fall Conference</a:t>
            </a:r>
          </a:p>
          <a:p>
            <a:pPr lvl="1"/>
            <a:r>
              <a:rPr lang="en-US" dirty="0">
                <a:solidFill>
                  <a:srgbClr val="222222"/>
                </a:solidFill>
                <a:latin typeface="Arial" panose="020B0604020202020204" pitchFamily="34" charset="0"/>
                <a:ea typeface="Calibri" panose="020F0502020204030204" pitchFamily="34" charset="0"/>
              </a:rPr>
              <a:t>ALR Summit</a:t>
            </a:r>
          </a:p>
          <a:p>
            <a:pPr lvl="1"/>
            <a:r>
              <a:rPr lang="en-US" dirty="0">
                <a:solidFill>
                  <a:srgbClr val="222222"/>
                </a:solidFill>
                <a:latin typeface="Arial" panose="020B0604020202020204" pitchFamily="34" charset="0"/>
                <a:ea typeface="Calibri" panose="020F0502020204030204" pitchFamily="34" charset="0"/>
              </a:rPr>
              <a:t>Round Robin</a:t>
            </a:r>
          </a:p>
          <a:p>
            <a:pPr lvl="1"/>
            <a:r>
              <a:rPr lang="en-US" dirty="0">
                <a:solidFill>
                  <a:srgbClr val="222222"/>
                </a:solidFill>
                <a:latin typeface="Arial" panose="020B0604020202020204" pitchFamily="34" charset="0"/>
                <a:ea typeface="Calibri" panose="020F0502020204030204" pitchFamily="34" charset="0"/>
              </a:rPr>
              <a:t>In-State Unity Ride</a:t>
            </a:r>
          </a:p>
          <a:p>
            <a:pPr lvl="1"/>
            <a:r>
              <a:rPr lang="en-US" dirty="0">
                <a:solidFill>
                  <a:srgbClr val="222222"/>
                </a:solidFill>
                <a:latin typeface="Arial" panose="020B0604020202020204" pitchFamily="34" charset="0"/>
                <a:ea typeface="Calibri" panose="020F0502020204030204" pitchFamily="34" charset="0"/>
              </a:rPr>
              <a:t>State Rally</a:t>
            </a:r>
          </a:p>
          <a:p>
            <a:endParaRPr lang="en-US" dirty="0">
              <a:solidFill>
                <a:srgbClr val="222222"/>
              </a:solidFill>
              <a:latin typeface="Arial" panose="020B0604020202020204" pitchFamily="34" charset="0"/>
              <a:ea typeface="Calibri" panose="020F0502020204030204" pitchFamily="34" charset="0"/>
            </a:endParaRPr>
          </a:p>
          <a:p>
            <a:pPr marL="0" indent="0" algn="ctr">
              <a:buNone/>
            </a:pPr>
            <a:endParaRPr lang="en-US" dirty="0">
              <a:solidFill>
                <a:srgbClr val="222222"/>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115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100" y="305117"/>
            <a:ext cx="10077450" cy="5900421"/>
          </a:xfrm>
        </p:spPr>
        <p:txBody>
          <a:bodyPr>
            <a:normAutofit fontScale="62500" lnSpcReduction="20000"/>
          </a:bodyPr>
          <a:lstStyle/>
          <a:p>
            <a:pPr marL="0" indent="0" algn="ctr">
              <a:buNone/>
            </a:pPr>
            <a:r>
              <a:rPr lang="en-US" sz="7000" b="1" dirty="0">
                <a:solidFill>
                  <a:schemeClr val="accent1">
                    <a:lumMod val="75000"/>
                  </a:schemeClr>
                </a:solidFill>
              </a:rPr>
              <a:t>What Miles &amp; Hours are Reportable?</a:t>
            </a:r>
          </a:p>
          <a:p>
            <a:pPr marL="0" indent="0">
              <a:buNone/>
            </a:pPr>
            <a:endParaRPr lang="en-US" sz="7000" dirty="0"/>
          </a:p>
          <a:p>
            <a:r>
              <a:rPr lang="en-US" sz="2900" dirty="0"/>
              <a:t>All meetings of the Post/State/National</a:t>
            </a:r>
          </a:p>
          <a:p>
            <a:pPr lvl="1"/>
            <a:r>
              <a:rPr lang="en-US" sz="2900" dirty="0"/>
              <a:t>Legionnaires/SAL/Auxiliary/Rider Monthly &amp; E-Board meetings</a:t>
            </a:r>
          </a:p>
          <a:p>
            <a:pPr lvl="1"/>
            <a:r>
              <a:rPr lang="en-US" sz="2900" dirty="0"/>
              <a:t>Committee Meetings</a:t>
            </a:r>
          </a:p>
          <a:p>
            <a:pPr lvl="1"/>
            <a:r>
              <a:rPr lang="en-US" sz="2900" dirty="0"/>
              <a:t>Convention, Fall Conferences, ALR Summit</a:t>
            </a:r>
          </a:p>
          <a:p>
            <a:r>
              <a:rPr lang="en-US" sz="2900" dirty="0"/>
              <a:t>Post Activities Sponsored by Legion/SAL/Auxiliary/Riders</a:t>
            </a:r>
          </a:p>
          <a:p>
            <a:pPr lvl="1"/>
            <a:r>
              <a:rPr lang="en-US" sz="2900" dirty="0"/>
              <a:t>Selling Raffle Tickets</a:t>
            </a:r>
          </a:p>
          <a:p>
            <a:pPr lvl="1"/>
            <a:r>
              <a:rPr lang="en-US" sz="2900" dirty="0"/>
              <a:t>Shopping/Preparation for events</a:t>
            </a:r>
          </a:p>
          <a:p>
            <a:pPr lvl="1"/>
            <a:r>
              <a:rPr lang="en-US" sz="2900" dirty="0"/>
              <a:t>Post Improvements</a:t>
            </a:r>
          </a:p>
          <a:p>
            <a:pPr lvl="1"/>
            <a:r>
              <a:rPr lang="en-US" sz="2900" dirty="0"/>
              <a:t>Fund Raising Events</a:t>
            </a:r>
          </a:p>
          <a:p>
            <a:r>
              <a:rPr lang="en-US" sz="2900" dirty="0"/>
              <a:t>State Sponsored Rides</a:t>
            </a:r>
          </a:p>
          <a:p>
            <a:pPr lvl="1"/>
            <a:r>
              <a:rPr lang="en-US" sz="2900" dirty="0"/>
              <a:t>Round Robin</a:t>
            </a:r>
          </a:p>
          <a:p>
            <a:pPr lvl="1"/>
            <a:r>
              <a:rPr lang="en-US" sz="2900" dirty="0"/>
              <a:t>Merry-Go-Round</a:t>
            </a:r>
          </a:p>
          <a:p>
            <a:pPr lvl="1"/>
            <a:r>
              <a:rPr lang="en-US" sz="2900" dirty="0"/>
              <a:t>National Legacy Ride</a:t>
            </a:r>
          </a:p>
          <a:p>
            <a:pPr lvl="1"/>
            <a:r>
              <a:rPr lang="en-US" sz="2900" dirty="0"/>
              <a:t>In-State Unity Ride</a:t>
            </a:r>
          </a:p>
          <a:p>
            <a:r>
              <a:rPr lang="en-US" sz="2900" dirty="0"/>
              <a:t>Awareness Rides – Scheduled or Unscheduled</a:t>
            </a:r>
          </a:p>
          <a:p>
            <a:r>
              <a:rPr lang="en-US" sz="2900" dirty="0"/>
              <a:t>Community Events</a:t>
            </a:r>
          </a:p>
          <a:p>
            <a:r>
              <a:rPr lang="en-US" sz="2900" dirty="0"/>
              <a:t>Parades/Escorts</a:t>
            </a:r>
          </a:p>
          <a:p>
            <a:endParaRPr lang="en-US" sz="2700" dirty="0"/>
          </a:p>
          <a:p>
            <a:pPr marL="0" indent="0">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370695" y="5500053"/>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17560" y="5500053"/>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0ADAC49D-6A89-4481-B51C-FEF8627EF2D9}"/>
              </a:ext>
            </a:extLst>
          </p:cNvPr>
          <p:cNvPicPr>
            <a:picLocks noChangeAspect="1"/>
          </p:cNvPicPr>
          <p:nvPr/>
        </p:nvPicPr>
        <p:blipFill>
          <a:blip r:embed="rId4"/>
          <a:stretch>
            <a:fillRect/>
          </a:stretch>
        </p:blipFill>
        <p:spPr>
          <a:xfrm>
            <a:off x="8277225" y="2362200"/>
            <a:ext cx="2552699" cy="2133600"/>
          </a:xfrm>
          <a:prstGeom prst="rect">
            <a:avLst/>
          </a:prstGeom>
        </p:spPr>
      </p:pic>
    </p:spTree>
    <p:extLst>
      <p:ext uri="{BB962C8B-B14F-4D97-AF65-F5344CB8AC3E}">
        <p14:creationId xmlns:p14="http://schemas.microsoft.com/office/powerpoint/2010/main" val="21315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495300"/>
            <a:ext cx="10058400" cy="5681663"/>
          </a:xfrm>
        </p:spPr>
        <p:txBody>
          <a:bodyPr>
            <a:normAutofit/>
          </a:bodyPr>
          <a:lstStyle/>
          <a:p>
            <a:pPr marL="0" indent="0" algn="ctr">
              <a:buNone/>
            </a:pPr>
            <a:r>
              <a:rPr lang="en-US" sz="4400" b="1" dirty="0"/>
              <a:t>NOTE!!</a:t>
            </a:r>
          </a:p>
          <a:p>
            <a:pPr marL="0" indent="0">
              <a:buNone/>
            </a:pPr>
            <a:endParaRPr lang="en-US" sz="2600" dirty="0"/>
          </a:p>
          <a:p>
            <a:pPr marL="0" indent="0">
              <a:buNone/>
            </a:pPr>
            <a:r>
              <a:rPr lang="en-US" dirty="0"/>
              <a:t>IF YOUR VOLUNTEER HOURS ARE REPORTED UNDER THE LEGION OR SAL, YOU </a:t>
            </a:r>
            <a:r>
              <a:rPr lang="en-US" b="1" i="1" dirty="0"/>
              <a:t>MAY NOT </a:t>
            </a:r>
            <a:r>
              <a:rPr lang="en-US" dirty="0"/>
              <a:t>REPORT THE HOURS UNDER THE RIDERS.  YOU MAY REPORT THE MILEAGE.</a:t>
            </a:r>
          </a:p>
          <a:p>
            <a:pPr marL="0" indent="0">
              <a:buNone/>
            </a:pPr>
            <a:endParaRPr lang="en-US" dirty="0"/>
          </a:p>
          <a:p>
            <a:pPr marL="0" indent="0">
              <a:buNone/>
            </a:pPr>
            <a:r>
              <a:rPr lang="en-US" dirty="0"/>
              <a:t>IF YOU ARE AN AUXILIARY MEMBER, YOU </a:t>
            </a:r>
            <a:r>
              <a:rPr lang="en-US" b="1" i="1" dirty="0"/>
              <a:t>MAY</a:t>
            </a:r>
            <a:r>
              <a:rPr lang="en-US" dirty="0"/>
              <a:t> REPORT UNDER BOTH THE AUXILIARY AND THE RIDERS AS THEY ARE A SEPARATE AMERICAN LEGION ENTITY. </a:t>
            </a:r>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453744" y="5534025"/>
            <a:ext cx="1259205" cy="121221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45497" y="5534025"/>
            <a:ext cx="1069975" cy="1212215"/>
          </a:xfrm>
          <a:prstGeom prst="rect">
            <a:avLst/>
          </a:prstGeom>
          <a:noFill/>
          <a:ln w="9525">
            <a:noFill/>
            <a:miter lim="800000"/>
            <a:headEnd/>
            <a:tailEnd/>
          </a:ln>
        </p:spPr>
      </p:pic>
    </p:spTree>
    <p:extLst>
      <p:ext uri="{BB962C8B-B14F-4D97-AF65-F5344CB8AC3E}">
        <p14:creationId xmlns:p14="http://schemas.microsoft.com/office/powerpoint/2010/main" val="2751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1416676"/>
            <a:ext cx="11050073" cy="5293217"/>
          </a:xfrm>
        </p:spPr>
        <p:txBody>
          <a:bodyPr>
            <a:normAutofit/>
          </a:bodyPr>
          <a:lstStyle/>
          <a:p>
            <a:pPr marL="0" indent="0" algn="ctr">
              <a:buNone/>
            </a:pPr>
            <a:endParaRPr lang="en-US" sz="3600" b="1" dirty="0"/>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433372" y="5571338"/>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00887" y="5571338"/>
            <a:ext cx="1069975" cy="1138555"/>
          </a:xfrm>
          <a:prstGeom prst="rect">
            <a:avLst/>
          </a:prstGeom>
          <a:noFill/>
          <a:ln w="9525">
            <a:noFill/>
            <a:miter lim="800000"/>
            <a:headEnd/>
            <a:tailEnd/>
          </a:ln>
        </p:spPr>
      </p:pic>
      <p:sp>
        <p:nvSpPr>
          <p:cNvPr id="2" name="Rectangle 1"/>
          <p:cNvSpPr/>
          <p:nvPr/>
        </p:nvSpPr>
        <p:spPr>
          <a:xfrm>
            <a:off x="336884" y="3127512"/>
            <a:ext cx="11502190" cy="1569660"/>
          </a:xfrm>
          <a:prstGeom prst="rect">
            <a:avLst/>
          </a:prstGeom>
        </p:spPr>
        <p:txBody>
          <a:bodyPr wrap="square">
            <a:spAutoFit/>
          </a:bodyPr>
          <a:lstStyle/>
          <a:p>
            <a:pPr algn="ctr"/>
            <a:r>
              <a:rPr lang="en-US" sz="4800" dirty="0"/>
              <a:t>RECORD VOLUNTEER HOURS &amp; MILES MONTHLY/QUARTERLY/YEARLY TOTALS </a:t>
            </a:r>
          </a:p>
        </p:txBody>
      </p:sp>
      <p:sp>
        <p:nvSpPr>
          <p:cNvPr id="7" name="TextBox 6">
            <a:extLst>
              <a:ext uri="{FF2B5EF4-FFF2-40B4-BE49-F238E27FC236}">
                <a16:creationId xmlns:a16="http://schemas.microsoft.com/office/drawing/2014/main" id="{FF03BA67-4DC1-49C1-A3A1-CDDF5A80BE6B}"/>
              </a:ext>
            </a:extLst>
          </p:cNvPr>
          <p:cNvSpPr txBox="1"/>
          <p:nvPr/>
        </p:nvSpPr>
        <p:spPr>
          <a:xfrm>
            <a:off x="3937780" y="5809325"/>
            <a:ext cx="3987020" cy="646331"/>
          </a:xfrm>
          <a:prstGeom prst="rect">
            <a:avLst/>
          </a:prstGeom>
          <a:noFill/>
          <a:ln>
            <a:solidFill>
              <a:schemeClr val="bg2"/>
            </a:solidFill>
          </a:ln>
        </p:spPr>
        <p:txBody>
          <a:bodyPr wrap="square" rtlCol="0" anchor="ctr" anchorCtr="1">
            <a:spAutoFit/>
          </a:bodyPr>
          <a:lstStyle/>
          <a:p>
            <a:r>
              <a:rPr lang="en-US" b="1" dirty="0">
                <a:solidFill>
                  <a:srgbClr val="FF0000"/>
                </a:solidFill>
              </a:rPr>
              <a:t>Go to Excel Spreadsheet</a:t>
            </a:r>
          </a:p>
          <a:p>
            <a:endParaRPr lang="en-US" dirty="0"/>
          </a:p>
        </p:txBody>
      </p:sp>
      <p:sp>
        <p:nvSpPr>
          <p:cNvPr id="8" name="TextBox 7">
            <a:extLst>
              <a:ext uri="{FF2B5EF4-FFF2-40B4-BE49-F238E27FC236}">
                <a16:creationId xmlns:a16="http://schemas.microsoft.com/office/drawing/2014/main" id="{34E04E92-6944-4C85-A549-6EC6083B47A9}"/>
              </a:ext>
            </a:extLst>
          </p:cNvPr>
          <p:cNvSpPr txBox="1"/>
          <p:nvPr/>
        </p:nvSpPr>
        <p:spPr>
          <a:xfrm>
            <a:off x="741146" y="148107"/>
            <a:ext cx="10626290" cy="2215991"/>
          </a:xfrm>
          <a:prstGeom prst="rect">
            <a:avLst/>
          </a:prstGeom>
          <a:noFill/>
          <a:ln>
            <a:solidFill>
              <a:schemeClr val="bg2"/>
            </a:solidFill>
          </a:ln>
        </p:spPr>
        <p:txBody>
          <a:bodyPr wrap="square">
            <a:spAutoFit/>
          </a:bodyPr>
          <a:lstStyle/>
          <a:p>
            <a:pPr algn="ctr"/>
            <a:r>
              <a:rPr lang="en-US" sz="6000" b="1" dirty="0">
                <a:solidFill>
                  <a:schemeClr val="accent1">
                    <a:lumMod val="75000"/>
                  </a:schemeClr>
                </a:solidFill>
              </a:rPr>
              <a:t>MANUAL TRACKING</a:t>
            </a:r>
          </a:p>
          <a:p>
            <a:pPr algn="ctr"/>
            <a:r>
              <a:rPr lang="en-US" sz="6000" b="1" dirty="0">
                <a:solidFill>
                  <a:schemeClr val="accent1">
                    <a:lumMod val="75000"/>
                  </a:schemeClr>
                </a:solidFill>
              </a:rPr>
              <a:t>EXCEL SPREADSHEET</a:t>
            </a:r>
          </a:p>
          <a:p>
            <a:endParaRPr lang="en-US" dirty="0"/>
          </a:p>
        </p:txBody>
      </p:sp>
    </p:spTree>
    <p:extLst>
      <p:ext uri="{BB962C8B-B14F-4D97-AF65-F5344CB8AC3E}">
        <p14:creationId xmlns:p14="http://schemas.microsoft.com/office/powerpoint/2010/main" val="127113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D01B8-816B-49B7-8C81-03AB51D87C54}">
  <ds:schemaRefs>
    <ds:schemaRef ds:uri="http://purl.org/dc/elements/1.1/"/>
    <ds:schemaRef ds:uri="a4f35948-e619-41b3-aa29-22878b09cfd2"/>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991</TotalTime>
  <Words>1191</Words>
  <Application>Microsoft Office PowerPoint</Application>
  <PresentationFormat>Widescreen</PresentationFormat>
  <Paragraphs>254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Baskerville Old Face</vt:lpstr>
      <vt:lpstr>Calibri</vt:lpstr>
      <vt:lpstr>Cambria</vt:lpstr>
      <vt:lpstr>Times New Roman</vt:lpstr>
      <vt:lpstr>Cloud skipper design template</vt:lpstr>
      <vt:lpstr>AMERICAN LEGION RIDERS  Reporting Procedures </vt:lpstr>
      <vt:lpstr>     ALR REPORTING REQUIREMENTS</vt:lpstr>
      <vt:lpstr>ALR Department of FL – Officer Reporting</vt:lpstr>
      <vt:lpstr>     ALR OFFICER REPORTING</vt:lpstr>
      <vt:lpstr>     ALR OFFICER REPORTING</vt:lpstr>
      <vt:lpstr>CHAPTER REPORTING</vt:lpstr>
      <vt:lpstr>PowerPoint Presentation</vt:lpstr>
      <vt:lpstr>PowerPoint Presentation</vt:lpstr>
      <vt:lpstr>PowerPoint Presentation</vt:lpstr>
      <vt:lpstr>LEARN ALTERNATIVE REPORTING METHODS</vt:lpstr>
      <vt:lpstr>CASH DONATIONS</vt:lpstr>
      <vt:lpstr>CHAPTER CASH DONATIONS ARE NOT…</vt:lpstr>
      <vt:lpstr>When are these Statistics Reported and to Whom?</vt:lpstr>
      <vt:lpstr>Area &amp; District Chair Responsibilities Relating to Reporting</vt:lpstr>
      <vt:lpstr>Department of Florida Includes this Notification in the “Year End” packet. It is sent to the Post Adjutant during the month of March.</vt:lpstr>
      <vt:lpstr>                                     MERRY-GO-ROUND</vt:lpstr>
      <vt:lpstr>              ROUND ROBIN</vt:lpstr>
      <vt:lpstr>                 </vt:lpstr>
      <vt:lpstr>                 </vt:lpstr>
      <vt:lpstr>Consolidated Post Report (CPR) &amp; Addendum</vt:lpstr>
      <vt:lpstr>American Legion Riders 2023- 2024 Elements of the CPR &amp; Department Addendum</vt:lpstr>
      <vt:lpstr>                 </vt:lpstr>
      <vt:lpstr>       </vt:lpstr>
      <vt:lpstr>   Chapter of  the Year </vt:lpstr>
      <vt:lpstr>       </vt:lpstr>
      <vt:lpstr>CHAPTER DOCUMENTATION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78</cp:revision>
  <dcterms:created xsi:type="dcterms:W3CDTF">2017-01-19T02:01:10Z</dcterms:created>
  <dcterms:modified xsi:type="dcterms:W3CDTF">2024-01-19T23:01:45Z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y fmtid="{D5CDD505-2E9C-101B-9397-08002B2CF9AE}" pid="22" name="MSIP_Label_618cf4b8-afc8-4a2b-882d-e7a9617ab28d_Enabled">
    <vt:lpwstr>true</vt:lpwstr>
  </property>
  <property fmtid="{D5CDD505-2E9C-101B-9397-08002B2CF9AE}" pid="23" name="MSIP_Label_618cf4b8-afc8-4a2b-882d-e7a9617ab28d_SetDate">
    <vt:lpwstr>2023-01-28T21:18:15Z</vt:lpwstr>
  </property>
  <property fmtid="{D5CDD505-2E9C-101B-9397-08002B2CF9AE}" pid="24" name="MSIP_Label_618cf4b8-afc8-4a2b-882d-e7a9617ab28d_Method">
    <vt:lpwstr>Standard</vt:lpwstr>
  </property>
  <property fmtid="{D5CDD505-2E9C-101B-9397-08002B2CF9AE}" pid="25" name="MSIP_Label_618cf4b8-afc8-4a2b-882d-e7a9617ab28d_Name">
    <vt:lpwstr>618cf4b8-afc8-4a2b-882d-e7a9617ab28d</vt:lpwstr>
  </property>
  <property fmtid="{D5CDD505-2E9C-101B-9397-08002B2CF9AE}" pid="26" name="MSIP_Label_618cf4b8-afc8-4a2b-882d-e7a9617ab28d_SiteId">
    <vt:lpwstr>690a1cb7-2120-4eec-a75d-2354e32bbf6f</vt:lpwstr>
  </property>
  <property fmtid="{D5CDD505-2E9C-101B-9397-08002B2CF9AE}" pid="27" name="MSIP_Label_618cf4b8-afc8-4a2b-882d-e7a9617ab28d_ActionId">
    <vt:lpwstr>9f9fd561-c786-4a55-bfb2-e082655225d2</vt:lpwstr>
  </property>
  <property fmtid="{D5CDD505-2E9C-101B-9397-08002B2CF9AE}" pid="28" name="MSIP_Label_618cf4b8-afc8-4a2b-882d-e7a9617ab28d_ContentBits">
    <vt:lpwstr>2</vt:lpwstr>
  </property>
</Properties>
</file>