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30"/>
  </p:notesMasterIdLst>
  <p:handoutMasterIdLst>
    <p:handoutMasterId r:id="rId31"/>
  </p:handoutMasterIdLst>
  <p:sldIdLst>
    <p:sldId id="296" r:id="rId5"/>
    <p:sldId id="293" r:id="rId6"/>
    <p:sldId id="266" r:id="rId7"/>
    <p:sldId id="298" r:id="rId8"/>
    <p:sldId id="312" r:id="rId9"/>
    <p:sldId id="300" r:id="rId10"/>
    <p:sldId id="309" r:id="rId11"/>
    <p:sldId id="299" r:id="rId12"/>
    <p:sldId id="288" r:id="rId13"/>
    <p:sldId id="289" r:id="rId14"/>
    <p:sldId id="291" r:id="rId15"/>
    <p:sldId id="294" r:id="rId16"/>
    <p:sldId id="297" r:id="rId17"/>
    <p:sldId id="301" r:id="rId18"/>
    <p:sldId id="302" r:id="rId19"/>
    <p:sldId id="303" r:id="rId20"/>
    <p:sldId id="304" r:id="rId21"/>
    <p:sldId id="311" r:id="rId22"/>
    <p:sldId id="305" r:id="rId23"/>
    <p:sldId id="310" r:id="rId24"/>
    <p:sldId id="306" r:id="rId25"/>
    <p:sldId id="307" r:id="rId26"/>
    <p:sldId id="308" r:id="rId27"/>
    <p:sldId id="292" r:id="rId28"/>
    <p:sldId id="313" r:id="rId29"/>
  </p:sldIdLst>
  <p:sldSz cx="12192000" cy="6858000"/>
  <p:notesSz cx="6858000" cy="9239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3D5948-1E93-E6A7-4853-B4AEAF4E2230}" name="LMR C" initials="LC" userId="7cf19aeee070a4c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DF4"/>
    <a:srgbClr val="FAFAF2"/>
    <a:srgbClr val="CFFBFE"/>
    <a:srgbClr val="E7F8F0"/>
    <a:srgbClr val="D9EDE4"/>
    <a:srgbClr val="F4FDFC"/>
    <a:srgbClr val="E0EFEF"/>
    <a:srgbClr val="FA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B295C5-C01E-4847-823E-3EF5D387F974}" v="15" dt="2024-01-19T22:07:26.18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5226" autoAdjust="0"/>
  </p:normalViewPr>
  <p:slideViewPr>
    <p:cSldViewPr snapToGrid="0" showGuides="1">
      <p:cViewPr varScale="1">
        <p:scale>
          <a:sx n="70" d="100"/>
          <a:sy n="70" d="100"/>
        </p:scale>
        <p:origin x="536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92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verly Wooten" userId="bfe2ea633befc051" providerId="LiveId" clId="{88B295C5-C01E-4847-823E-3EF5D387F974}"/>
    <pc:docChg chg="undo custSel addSld delSld modSld">
      <pc:chgData name="Beverly Wooten" userId="bfe2ea633befc051" providerId="LiveId" clId="{88B295C5-C01E-4847-823E-3EF5D387F974}" dt="2024-01-19T22:07:26.184" v="135" actId="1076"/>
      <pc:docMkLst>
        <pc:docMk/>
      </pc:docMkLst>
      <pc:sldChg chg="modSp mod">
        <pc:chgData name="Beverly Wooten" userId="bfe2ea633befc051" providerId="LiveId" clId="{88B295C5-C01E-4847-823E-3EF5D387F974}" dt="2024-01-19T22:02:19.359" v="85" actId="20577"/>
        <pc:sldMkLst>
          <pc:docMk/>
          <pc:sldMk cId="3085230090" sldId="296"/>
        </pc:sldMkLst>
        <pc:spChg chg="mod">
          <ac:chgData name="Beverly Wooten" userId="bfe2ea633befc051" providerId="LiveId" clId="{88B295C5-C01E-4847-823E-3EF5D387F974}" dt="2024-01-19T22:02:19.359" v="85" actId="20577"/>
          <ac:spMkLst>
            <pc:docMk/>
            <pc:sldMk cId="3085230090" sldId="296"/>
            <ac:spMk id="5" creationId="{74BB26C0-185A-4788-92B5-D95BC820395D}"/>
          </ac:spMkLst>
        </pc:spChg>
      </pc:sldChg>
      <pc:sldChg chg="modSp mod">
        <pc:chgData name="Beverly Wooten" userId="bfe2ea633befc051" providerId="LiveId" clId="{88B295C5-C01E-4847-823E-3EF5D387F974}" dt="2024-01-19T22:01:21.336" v="80" actId="20577"/>
        <pc:sldMkLst>
          <pc:docMk/>
          <pc:sldMk cId="546136959" sldId="297"/>
        </pc:sldMkLst>
        <pc:spChg chg="mod">
          <ac:chgData name="Beverly Wooten" userId="bfe2ea633befc051" providerId="LiveId" clId="{88B295C5-C01E-4847-823E-3EF5D387F974}" dt="2024-01-19T22:01:21.336" v="80" actId="20577"/>
          <ac:spMkLst>
            <pc:docMk/>
            <pc:sldMk cId="546136959" sldId="297"/>
            <ac:spMk id="2" creationId="{E63EEBC7-DE07-18E0-8CEF-190EF3808081}"/>
          </ac:spMkLst>
        </pc:spChg>
      </pc:sldChg>
      <pc:sldChg chg="modSp mod">
        <pc:chgData name="Beverly Wooten" userId="bfe2ea633befc051" providerId="LiveId" clId="{88B295C5-C01E-4847-823E-3EF5D387F974}" dt="2024-01-19T22:01:57.312" v="83" actId="14100"/>
        <pc:sldMkLst>
          <pc:docMk/>
          <pc:sldMk cId="2049373521" sldId="303"/>
        </pc:sldMkLst>
        <pc:spChg chg="mod">
          <ac:chgData name="Beverly Wooten" userId="bfe2ea633befc051" providerId="LiveId" clId="{88B295C5-C01E-4847-823E-3EF5D387F974}" dt="2024-01-19T22:01:52.686" v="82" actId="14100"/>
          <ac:spMkLst>
            <pc:docMk/>
            <pc:sldMk cId="2049373521" sldId="303"/>
            <ac:spMk id="2" creationId="{8F40ADCE-97FD-4202-AA03-D1AE5F445F62}"/>
          </ac:spMkLst>
        </pc:spChg>
        <pc:grpChg chg="mod">
          <ac:chgData name="Beverly Wooten" userId="bfe2ea633befc051" providerId="LiveId" clId="{88B295C5-C01E-4847-823E-3EF5D387F974}" dt="2024-01-19T22:01:57.312" v="83" actId="14100"/>
          <ac:grpSpMkLst>
            <pc:docMk/>
            <pc:sldMk cId="2049373521" sldId="303"/>
            <ac:grpSpMk id="3" creationId="{CF183826-776D-A90A-A8B7-5F3804E7AD6D}"/>
          </ac:grpSpMkLst>
        </pc:grpChg>
      </pc:sldChg>
      <pc:sldChg chg="new del">
        <pc:chgData name="Beverly Wooten" userId="bfe2ea633befc051" providerId="LiveId" clId="{88B295C5-C01E-4847-823E-3EF5D387F974}" dt="2024-01-19T22:04:13.979" v="87" actId="2696"/>
        <pc:sldMkLst>
          <pc:docMk/>
          <pc:sldMk cId="1792900870" sldId="313"/>
        </pc:sldMkLst>
      </pc:sldChg>
      <pc:sldChg chg="addSp delSp modSp mod">
        <pc:chgData name="Beverly Wooten" userId="bfe2ea633befc051" providerId="LiveId" clId="{88B295C5-C01E-4847-823E-3EF5D387F974}" dt="2024-01-19T22:07:26.184" v="135" actId="1076"/>
        <pc:sldMkLst>
          <pc:docMk/>
          <pc:sldMk cId="3744471569" sldId="313"/>
        </pc:sldMkLst>
        <pc:spChg chg="del mod">
          <ac:chgData name="Beverly Wooten" userId="bfe2ea633befc051" providerId="LiveId" clId="{88B295C5-C01E-4847-823E-3EF5D387F974}" dt="2024-01-19T22:06:04.050" v="114" actId="21"/>
          <ac:spMkLst>
            <pc:docMk/>
            <pc:sldMk cId="3744471569" sldId="313"/>
            <ac:spMk id="2" creationId="{4222695B-B52A-4318-A18E-4AFA59459F3F}"/>
          </ac:spMkLst>
        </pc:spChg>
        <pc:spChg chg="add del mod">
          <ac:chgData name="Beverly Wooten" userId="bfe2ea633befc051" providerId="LiveId" clId="{88B295C5-C01E-4847-823E-3EF5D387F974}" dt="2024-01-19T22:07:23.989" v="134" actId="14100"/>
          <ac:spMkLst>
            <pc:docMk/>
            <pc:sldMk cId="3744471569" sldId="313"/>
            <ac:spMk id="4" creationId="{4222695B-B52A-4318-A18E-4AFA59459F3F}"/>
          </ac:spMkLst>
        </pc:spChg>
        <pc:spChg chg="del">
          <ac:chgData name="Beverly Wooten" userId="bfe2ea633befc051" providerId="LiveId" clId="{88B295C5-C01E-4847-823E-3EF5D387F974}" dt="2024-01-19T22:04:43.108" v="106" actId="478"/>
          <ac:spMkLst>
            <pc:docMk/>
            <pc:sldMk cId="3744471569" sldId="313"/>
            <ac:spMk id="5" creationId="{74BB26C0-185A-4788-92B5-D95BC820395D}"/>
          </ac:spMkLst>
        </pc:spChg>
        <pc:picChg chg="del">
          <ac:chgData name="Beverly Wooten" userId="bfe2ea633befc051" providerId="LiveId" clId="{88B295C5-C01E-4847-823E-3EF5D387F974}" dt="2024-01-19T22:04:44.569" v="107" actId="478"/>
          <ac:picMkLst>
            <pc:docMk/>
            <pc:sldMk cId="3744471569" sldId="313"/>
            <ac:picMk id="3" creationId="{4C61ACA0-3BD9-4C13-8044-B8A2E4C85F39}"/>
          </ac:picMkLst>
        </pc:picChg>
        <pc:picChg chg="del">
          <ac:chgData name="Beverly Wooten" userId="bfe2ea633befc051" providerId="LiveId" clId="{88B295C5-C01E-4847-823E-3EF5D387F974}" dt="2024-01-19T22:04:31.485" v="90" actId="478"/>
          <ac:picMkLst>
            <pc:docMk/>
            <pc:sldMk cId="3744471569" sldId="313"/>
            <ac:picMk id="6" creationId="{631799FC-F955-44D6-AB3F-65854221F20F}"/>
          </ac:picMkLst>
        </pc:picChg>
        <pc:picChg chg="del">
          <ac:chgData name="Beverly Wooten" userId="bfe2ea633befc051" providerId="LiveId" clId="{88B295C5-C01E-4847-823E-3EF5D387F974}" dt="2024-01-19T22:04:30.284" v="89" actId="478"/>
          <ac:picMkLst>
            <pc:docMk/>
            <pc:sldMk cId="3744471569" sldId="313"/>
            <ac:picMk id="7" creationId="{1822D040-7344-424D-996D-A77FF2F0357E}"/>
          </ac:picMkLst>
        </pc:picChg>
        <pc:picChg chg="add del mod">
          <ac:chgData name="Beverly Wooten" userId="bfe2ea633befc051" providerId="LiveId" clId="{88B295C5-C01E-4847-823E-3EF5D387F974}" dt="2024-01-19T22:06:11.792" v="117" actId="478"/>
          <ac:picMkLst>
            <pc:docMk/>
            <pc:sldMk cId="3744471569" sldId="313"/>
            <ac:picMk id="8" creationId="{D501FAE5-2B15-9F3D-5638-81A70B958595}"/>
          </ac:picMkLst>
        </pc:picChg>
        <pc:picChg chg="add del mod">
          <ac:chgData name="Beverly Wooten" userId="bfe2ea633befc051" providerId="LiveId" clId="{88B295C5-C01E-4847-823E-3EF5D387F974}" dt="2024-01-19T22:06:04.050" v="114" actId="21"/>
          <ac:picMkLst>
            <pc:docMk/>
            <pc:sldMk cId="3744471569" sldId="313"/>
            <ac:picMk id="1026" creationId="{D501FAE5-2B15-9F3D-5638-81A70B958595}"/>
          </ac:picMkLst>
        </pc:picChg>
        <pc:picChg chg="add mod">
          <ac:chgData name="Beverly Wooten" userId="bfe2ea633befc051" providerId="LiveId" clId="{88B295C5-C01E-4847-823E-3EF5D387F974}" dt="2024-01-19T22:07:26.184" v="135" actId="1076"/>
          <ac:picMkLst>
            <pc:docMk/>
            <pc:sldMk cId="3744471569" sldId="313"/>
            <ac:picMk id="1028" creationId="{F8236CA2-9112-7D7D-AEA1-8C3D552FF97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5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5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5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5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90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E1E9A-E921-4174-A0FC-51868D7AC5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1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04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R P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6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R P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IPCMContentMarking" descr="{&quot;HashCode&quot;:427817493,&quot;Placement&quot;:&quot;Footer&quot;,&quot;Top&quot;:522.0343,&quot;Left&quot;:431.8811,&quot;SlideWidth&quot;:960,&quot;SlideHeight&quot;:540}">
            <a:extLst>
              <a:ext uri="{FF2B5EF4-FFF2-40B4-BE49-F238E27FC236}">
                <a16:creationId xmlns:a16="http://schemas.microsoft.com/office/drawing/2014/main" id="{75687700-2A39-423F-A31F-B2F5A47C33B4}"/>
              </a:ext>
            </a:extLst>
          </p:cNvPr>
          <p:cNvSpPr txBox="1"/>
          <p:nvPr userDrawn="1"/>
        </p:nvSpPr>
        <p:spPr>
          <a:xfrm>
            <a:off x="5484890" y="6629836"/>
            <a:ext cx="1222219" cy="2281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bg2"/>
                </a:solidFill>
              </a14:hiddenLine>
            </a:ext>
          </a:extLst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</a:rPr>
              <a:t>Classified - Confidential</a:t>
            </a:r>
            <a:endParaRPr lang="en-US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4E4259-8A07-0002-13C6-5B8977BDC808}"/>
              </a:ext>
            </a:extLst>
          </p:cNvPr>
          <p:cNvGrpSpPr/>
          <p:nvPr userDrawn="1"/>
        </p:nvGrpSpPr>
        <p:grpSpPr>
          <a:xfrm>
            <a:off x="9695821" y="5646903"/>
            <a:ext cx="2410345" cy="1138555"/>
            <a:chOff x="9458588" y="5098359"/>
            <a:chExt cx="2410345" cy="113855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91645E-99AE-32C9-CE0C-82FCDD753A83}"/>
                </a:ext>
              </a:extLst>
            </p:cNvPr>
            <p:cNvPicPr>
              <a:picLocks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58588" y="5098359"/>
              <a:ext cx="1259205" cy="11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D2C0FA-2563-C0BF-7934-795C20D84D1C}"/>
                </a:ext>
              </a:extLst>
            </p:cNvPr>
            <p:cNvPicPr>
              <a:picLocks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798958" y="5098359"/>
              <a:ext cx="1069975" cy="11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6" r:id="rId2"/>
    <p:sldLayoutId id="2147483690" r:id="rId3"/>
    <p:sldLayoutId id="2147483694" r:id="rId4"/>
    <p:sldLayoutId id="2147483693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kolze@floridalegion.or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35.jpg"/><Relationship Id="rId16" Type="http://schemas.openxmlformats.org/officeDocument/2006/relationships/image" Target="../media/image4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R8thDistrict@legionmail.or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oridalegion.org/programs-services/legion-riders/special-events/round-robin/" TargetMode="External"/><Relationship Id="rId3" Type="http://schemas.openxmlformats.org/officeDocument/2006/relationships/hyperlink" Target="https://www.floridalegion.org/programs-services/legion-riders/special-events/legacy-ride/" TargetMode="External"/><Relationship Id="rId7" Type="http://schemas.openxmlformats.org/officeDocument/2006/relationships/hyperlink" Target="https://www.floridalegion.org/programs-services/legion-riders/special-events/alr-summit/" TargetMode="External"/><Relationship Id="rId12" Type="http://schemas.openxmlformats.org/officeDocument/2006/relationships/hyperlink" Target="https://freepngimg.com/png/10806-calendar-png-imag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oridalegion.org/news-events/fall-conference/about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floridalegion.org/programs-services/legion-riders/special-events/merry-go-round/" TargetMode="External"/><Relationship Id="rId10" Type="http://schemas.openxmlformats.org/officeDocument/2006/relationships/hyperlink" Target="https://www.floridalegion.org/programs-services/legion-riders/special-events/convention/" TargetMode="External"/><Relationship Id="rId4" Type="http://schemas.openxmlformats.org/officeDocument/2006/relationships/hyperlink" Target="https://www.floridalegion.org/programs-services/legion-riders/special-events/pow-mia-ride/" TargetMode="External"/><Relationship Id="rId9" Type="http://schemas.openxmlformats.org/officeDocument/2006/relationships/hyperlink" Target="https://www.floridalegion.org/programs-services/legion-riders/special-events/unity-ride/the-caus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695B-B52A-4318-A18E-4AFA59459F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83199" y="387931"/>
            <a:ext cx="10671175" cy="372141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1">
                    <a:lumMod val="75000"/>
                  </a:schemeClr>
                </a:solidFill>
              </a:rPr>
              <a:t>AMERICAN LEGION RIDERS</a:t>
            </a:r>
            <a:br>
              <a:rPr lang="en-US" sz="7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>Navigating the ALR Website</a:t>
            </a:r>
            <a:endParaRPr lang="en-US" sz="72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B26C0-185A-4788-92B5-D95BC820395D}"/>
              </a:ext>
            </a:extLst>
          </p:cNvPr>
          <p:cNvSpPr txBox="1"/>
          <p:nvPr/>
        </p:nvSpPr>
        <p:spPr>
          <a:xfrm>
            <a:off x="1105462" y="5149732"/>
            <a:ext cx="7330588" cy="55399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000" dirty="0"/>
              <a:t>Virna Luke, 5</a:t>
            </a:r>
            <a:r>
              <a:rPr lang="en-US" sz="3000" baseline="30000" dirty="0"/>
              <a:t>th</a:t>
            </a:r>
            <a:r>
              <a:rPr lang="en-US" sz="3000" dirty="0"/>
              <a:t> District Social Media Chair</a:t>
            </a:r>
          </a:p>
        </p:txBody>
      </p:sp>
    </p:spTree>
    <p:extLst>
      <p:ext uri="{BB962C8B-B14F-4D97-AF65-F5344CB8AC3E}">
        <p14:creationId xmlns:p14="http://schemas.microsoft.com/office/powerpoint/2010/main" val="30852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ADCE-97FD-4202-AA03-D1AE5F445F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5905" y="43559"/>
            <a:ext cx="7666262" cy="93103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6000" b="1" dirty="0"/>
              <a:t>OFFICER REPORTING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211F1E-BD40-49B6-8FE9-D1CD3D2BB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65" y="1041723"/>
            <a:ext cx="8478742" cy="46696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656037-414C-4B79-8D43-F8C2DAACC144}"/>
              </a:ext>
            </a:extLst>
          </p:cNvPr>
          <p:cNvSpPr txBox="1"/>
          <p:nvPr/>
        </p:nvSpPr>
        <p:spPr>
          <a:xfrm>
            <a:off x="4076700" y="5825702"/>
            <a:ext cx="4257675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</a:rPr>
              <a:t>DUE BY CONVENTION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F71F4AC-96D4-AF40-4CAC-06245A9DD4D3}"/>
              </a:ext>
            </a:extLst>
          </p:cNvPr>
          <p:cNvCxnSpPr>
            <a:cxnSpLocks/>
          </p:cNvCxnSpPr>
          <p:nvPr/>
        </p:nvCxnSpPr>
        <p:spPr>
          <a:xfrm>
            <a:off x="848061" y="4305500"/>
            <a:ext cx="11816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6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71F-CB4F-4894-82C6-80B343423C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22868" y="0"/>
            <a:ext cx="6074526" cy="107175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6700" b="1" dirty="0"/>
              <a:t>EOY REPORTING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AD32CB-14C0-4F9D-BD0D-1AA9A846B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681" y="1207768"/>
            <a:ext cx="8686800" cy="4481792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DA9E8B-287F-4E20-8EFB-38ABE7C545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5220" y="6055003"/>
            <a:ext cx="2888304" cy="484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Due May 31, 2024 </a:t>
            </a:r>
          </a:p>
          <a:p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16C3BE0-EE78-A814-D387-8225E179C919}"/>
              </a:ext>
            </a:extLst>
          </p:cNvPr>
          <p:cNvCxnSpPr>
            <a:cxnSpLocks/>
          </p:cNvCxnSpPr>
          <p:nvPr/>
        </p:nvCxnSpPr>
        <p:spPr>
          <a:xfrm>
            <a:off x="658761" y="4732021"/>
            <a:ext cx="11816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5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8DA8EF-55D6-4245-A48D-65BD701BFB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39362" y="64164"/>
            <a:ext cx="4497488" cy="1086608"/>
          </a:xfrm>
          <a:prstGeom prst="rect">
            <a:avLst/>
          </a:prstGeom>
        </p:spPr>
        <p:txBody>
          <a:bodyPr/>
          <a:lstStyle/>
          <a:p>
            <a:r>
              <a:rPr lang="en-US" sz="6000" b="1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3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01B6CC-0C0C-1148-E0BE-802E3D763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000" y="1114795"/>
            <a:ext cx="9842212" cy="4276714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FED3C8F3-63DC-7F0B-84F5-9BE4D1CBD0BF}"/>
              </a:ext>
            </a:extLst>
          </p:cNvPr>
          <p:cNvCxnSpPr>
            <a:cxnSpLocks/>
          </p:cNvCxnSpPr>
          <p:nvPr/>
        </p:nvCxnSpPr>
        <p:spPr>
          <a:xfrm>
            <a:off x="644160" y="4861085"/>
            <a:ext cx="1181604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B93706A-AF02-85BF-11D4-D5BA74765FBB}"/>
              </a:ext>
            </a:extLst>
          </p:cNvPr>
          <p:cNvSpPr/>
          <p:nvPr/>
        </p:nvSpPr>
        <p:spPr>
          <a:xfrm>
            <a:off x="7661101" y="1430451"/>
            <a:ext cx="3733935" cy="1086607"/>
          </a:xfrm>
          <a:prstGeom prst="wedgeRoundRectCallout">
            <a:avLst>
              <a:gd name="adj1" fmla="val -126574"/>
              <a:gd name="adj2" fmla="val 6729"/>
              <a:gd name="adj3" fmla="val 16667"/>
            </a:avLst>
          </a:prstGeom>
          <a:gradFill>
            <a:gsLst>
              <a:gs pos="9000">
                <a:srgbClr val="D9EDE4"/>
              </a:gs>
              <a:gs pos="67858">
                <a:srgbClr val="E7F8F0"/>
              </a:gs>
              <a:gs pos="34000">
                <a:srgbClr val="FAFAF2"/>
              </a:gs>
              <a:gs pos="100000">
                <a:srgbClr val="CFFBFE"/>
              </a:gs>
            </a:gsLst>
          </a:gradFill>
          <a:ln w="127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Click arrows to expand for more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8DA8EF-55D6-4245-A48D-65BD701BFB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77028" y="111760"/>
            <a:ext cx="8437943" cy="1086608"/>
          </a:xfrm>
          <a:prstGeom prst="rect">
            <a:avLst/>
          </a:prstGeom>
        </p:spPr>
        <p:txBody>
          <a:bodyPr/>
          <a:lstStyle/>
          <a:p>
            <a:r>
              <a:rPr lang="en-US" sz="6000" b="1" dirty="0"/>
              <a:t>CHAPTER OF THE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2A5FA-1DB1-44B0-B053-D650B95B9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286" y="1476160"/>
            <a:ext cx="7254509" cy="4334597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63EEBC7-DE07-18E0-8CEF-190EF3808081}"/>
              </a:ext>
            </a:extLst>
          </p:cNvPr>
          <p:cNvSpPr/>
          <p:nvPr/>
        </p:nvSpPr>
        <p:spPr>
          <a:xfrm>
            <a:off x="8414795" y="2452580"/>
            <a:ext cx="3733935" cy="1952840"/>
          </a:xfrm>
          <a:prstGeom prst="wedgeRoundRectCallout">
            <a:avLst>
              <a:gd name="adj1" fmla="val -48861"/>
              <a:gd name="adj2" fmla="val 12107"/>
              <a:gd name="adj3" fmla="val 16667"/>
            </a:avLst>
          </a:prstGeom>
          <a:gradFill>
            <a:gsLst>
              <a:gs pos="9000">
                <a:srgbClr val="D9EDE4"/>
              </a:gs>
              <a:gs pos="67858">
                <a:srgbClr val="E7F8F0"/>
              </a:gs>
              <a:gs pos="34000">
                <a:srgbClr val="FAFAF2"/>
              </a:gs>
              <a:gs pos="100000">
                <a:srgbClr val="CFFBFE"/>
              </a:gs>
            </a:gsLst>
          </a:gradFill>
          <a:ln w="158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the Reporting Procedures Class to Learn More!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1BA999-5F48-8EAE-80D7-845B8667A9AD}"/>
              </a:ext>
            </a:extLst>
          </p:cNvPr>
          <p:cNvSpPr txBox="1"/>
          <p:nvPr/>
        </p:nvSpPr>
        <p:spPr>
          <a:xfrm>
            <a:off x="2997200" y="4929190"/>
            <a:ext cx="130556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en-US" sz="900" b="1" i="0" dirty="0">
                <a:solidFill>
                  <a:srgbClr val="734A4E"/>
                </a:solidFill>
                <a:effectLst/>
                <a:latin typeface="PT Sans" panose="020B0503020203020204" pitchFamily="34" charset="0"/>
              </a:rPr>
              <a:t>Chapter 101, Bushnell</a:t>
            </a:r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0D930A-6896-98B1-3BC0-EF9A702AED85}"/>
              </a:ext>
            </a:extLst>
          </p:cNvPr>
          <p:cNvSpPr txBox="1"/>
          <p:nvPr/>
        </p:nvSpPr>
        <p:spPr>
          <a:xfrm>
            <a:off x="2804160" y="4535982"/>
            <a:ext cx="149860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en-US" sz="900" b="1" i="0" dirty="0">
                <a:solidFill>
                  <a:srgbClr val="734A4E"/>
                </a:solidFill>
                <a:effectLst/>
                <a:latin typeface="PT Sans" panose="020B0503020203020204" pitchFamily="34" charset="0"/>
              </a:rPr>
              <a:t>Chapter 43, Homestead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F5210-D32C-7DE6-5050-A143651FF8E3}"/>
              </a:ext>
            </a:extLst>
          </p:cNvPr>
          <p:cNvSpPr txBox="1"/>
          <p:nvPr/>
        </p:nvSpPr>
        <p:spPr>
          <a:xfrm>
            <a:off x="2992120" y="5336286"/>
            <a:ext cx="1564640" cy="23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en-US" sz="900" b="1" i="0" dirty="0">
                <a:solidFill>
                  <a:srgbClr val="734A4E"/>
                </a:solidFill>
                <a:effectLst/>
                <a:latin typeface="PT Sans" panose="020B0503020203020204" pitchFamily="34" charset="0"/>
              </a:rPr>
              <a:t>Chapter 237, Beverly Hills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C07C8-1BB0-C33A-43D8-28ACD207C33D}"/>
              </a:ext>
            </a:extLst>
          </p:cNvPr>
          <p:cNvSpPr txBox="1"/>
          <p:nvPr/>
        </p:nvSpPr>
        <p:spPr>
          <a:xfrm>
            <a:off x="3439160" y="3122707"/>
            <a:ext cx="489204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en-US" sz="900" b="1" i="0" dirty="0">
                <a:solidFill>
                  <a:srgbClr val="734A4E"/>
                </a:solidFill>
                <a:effectLst/>
                <a:latin typeface="PT Sans" panose="020B0503020203020204" pitchFamily="34" charset="0"/>
              </a:rPr>
              <a:t>CPR/Addendum details (Miles &amp; Donations) must be submitted to your Post Adjutant by May 1, 2024.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4613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8DA8EF-55D6-4245-A48D-65BD701BFB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35219" y="46130"/>
            <a:ext cx="4667250" cy="6825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6700" b="1" dirty="0"/>
              <a:t>ALR Website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CAE130-FD65-4E89-BBFF-0665AA45A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886606"/>
            <a:ext cx="2619375" cy="561294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E35AEAD-E539-27D9-9F62-8C6E0F3EC4F5}"/>
              </a:ext>
            </a:extLst>
          </p:cNvPr>
          <p:cNvGrpSpPr/>
          <p:nvPr/>
        </p:nvGrpSpPr>
        <p:grpSpPr>
          <a:xfrm>
            <a:off x="2491321" y="5750579"/>
            <a:ext cx="7038758" cy="486908"/>
            <a:chOff x="2427984" y="5710290"/>
            <a:chExt cx="8277257" cy="4869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561D9852-241D-4D0E-8B6C-96A29123A99C}"/>
                </a:ext>
              </a:extLst>
            </p:cNvPr>
            <p:cNvSpPr/>
            <p:nvPr/>
          </p:nvSpPr>
          <p:spPr>
            <a:xfrm flipV="1">
              <a:off x="2427984" y="5911922"/>
              <a:ext cx="2736094" cy="285275"/>
            </a:xfrm>
            <a:prstGeom prst="leftArrow">
              <a:avLst/>
            </a:prstGeom>
            <a:solidFill>
              <a:srgbClr val="0070C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623A8B85-5AA9-1E65-33C5-D2460F415AA3}"/>
                </a:ext>
              </a:extLst>
            </p:cNvPr>
            <p:cNvSpPr/>
            <p:nvPr/>
          </p:nvSpPr>
          <p:spPr>
            <a:xfrm>
              <a:off x="5047473" y="5710290"/>
              <a:ext cx="5657768" cy="486908"/>
            </a:xfrm>
            <a:prstGeom prst="wedgeRoundRectCallout">
              <a:avLst>
                <a:gd name="adj1" fmla="val -46318"/>
                <a:gd name="adj2" fmla="val -5005"/>
                <a:gd name="adj3" fmla="val 16667"/>
              </a:avLst>
            </a:prstGeom>
            <a:gradFill>
              <a:gsLst>
                <a:gs pos="9000">
                  <a:srgbClr val="D9EDE4"/>
                </a:gs>
                <a:gs pos="67858">
                  <a:srgbClr val="E7F8F0"/>
                </a:gs>
                <a:gs pos="34000">
                  <a:srgbClr val="FAFAF2"/>
                </a:gs>
                <a:gs pos="100000">
                  <a:srgbClr val="CFFBFE"/>
                </a:gs>
              </a:gsLst>
            </a:gradFill>
            <a:ln w="15875">
              <a:solidFill>
                <a:schemeClr val="tx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Get Your </a:t>
              </a:r>
              <a:r>
                <a:rPr lang="en-US" sz="2800" b="1" dirty="0">
                  <a:solidFill>
                    <a:srgbClr val="0070C0"/>
                  </a:solidFill>
                  <a:latin typeface="+mj-lt"/>
                </a:rPr>
                <a:t>Summit</a:t>
              </a:r>
              <a:r>
                <a:rPr lang="en-US" sz="2800" b="1" dirty="0">
                  <a:solidFill>
                    <a:srgbClr val="0070C0"/>
                  </a:solidFill>
                </a:rPr>
                <a:t> Shirts Here!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0D7511-62E4-AA49-6A53-2BD5F5759373}"/>
              </a:ext>
            </a:extLst>
          </p:cNvPr>
          <p:cNvGrpSpPr/>
          <p:nvPr/>
        </p:nvGrpSpPr>
        <p:grpSpPr>
          <a:xfrm>
            <a:off x="2661664" y="4599405"/>
            <a:ext cx="8808976" cy="553056"/>
            <a:chOff x="2549904" y="4599405"/>
            <a:chExt cx="7970294" cy="5530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Arrow: Left 13">
              <a:extLst>
                <a:ext uri="{FF2B5EF4-FFF2-40B4-BE49-F238E27FC236}">
                  <a16:creationId xmlns:a16="http://schemas.microsoft.com/office/drawing/2014/main" id="{E25E9ED4-F17A-C544-4BFC-5878DAFA86EB}"/>
                </a:ext>
              </a:extLst>
            </p:cNvPr>
            <p:cNvSpPr/>
            <p:nvPr/>
          </p:nvSpPr>
          <p:spPr>
            <a:xfrm flipV="1">
              <a:off x="2549904" y="4599405"/>
              <a:ext cx="2736094" cy="285275"/>
            </a:xfrm>
            <a:prstGeom prst="leftArrow">
              <a:avLst/>
            </a:prstGeom>
            <a:solidFill>
              <a:srgbClr val="0070C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8DCECACE-D630-B02F-55C6-A6D640612F0E}"/>
                </a:ext>
              </a:extLst>
            </p:cNvPr>
            <p:cNvSpPr/>
            <p:nvPr/>
          </p:nvSpPr>
          <p:spPr>
            <a:xfrm>
              <a:off x="4428076" y="4631889"/>
              <a:ext cx="6092122" cy="520572"/>
            </a:xfrm>
            <a:prstGeom prst="wedgeRoundRectCallout">
              <a:avLst>
                <a:gd name="adj1" fmla="val -48160"/>
                <a:gd name="adj2" fmla="val -2426"/>
                <a:gd name="adj3" fmla="val 16667"/>
              </a:avLst>
            </a:prstGeom>
            <a:gradFill>
              <a:gsLst>
                <a:gs pos="9000">
                  <a:srgbClr val="D9EDE4"/>
                </a:gs>
                <a:gs pos="67858">
                  <a:srgbClr val="E7F8F0"/>
                </a:gs>
                <a:gs pos="34000">
                  <a:srgbClr val="FAFAF2"/>
                </a:gs>
                <a:gs pos="100000">
                  <a:srgbClr val="CFFBFE"/>
                </a:gs>
              </a:gsLst>
            </a:gradFill>
            <a:ln w="158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Photos - submit to: </a:t>
              </a:r>
              <a:r>
                <a:rPr lang="en-US" sz="2400" b="1" i="0" dirty="0">
                  <a:solidFill>
                    <a:srgbClr val="0563C1"/>
                  </a:solidFill>
                  <a:effectLst/>
                  <a:latin typeface="+mj-l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ckolze@floridalegion.org</a:t>
              </a:r>
              <a:r>
                <a:rPr lang="en-US" sz="2400" b="1" dirty="0">
                  <a:solidFill>
                    <a:srgbClr val="1155CC"/>
                  </a:solidFill>
                  <a:latin typeface="+mj-lt"/>
                </a:rPr>
                <a:t> 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9E00EC-2231-1BD3-68FB-ECC81385CBBE}"/>
              </a:ext>
            </a:extLst>
          </p:cNvPr>
          <p:cNvGrpSpPr/>
          <p:nvPr/>
        </p:nvGrpSpPr>
        <p:grpSpPr>
          <a:xfrm>
            <a:off x="2950592" y="3983799"/>
            <a:ext cx="6930403" cy="426664"/>
            <a:chOff x="2869312" y="3953319"/>
            <a:chExt cx="6930403" cy="4266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Arrow: Left 14">
              <a:extLst>
                <a:ext uri="{FF2B5EF4-FFF2-40B4-BE49-F238E27FC236}">
                  <a16:creationId xmlns:a16="http://schemas.microsoft.com/office/drawing/2014/main" id="{52E115BA-EF14-4BC5-8531-0FC0C3713541}"/>
                </a:ext>
              </a:extLst>
            </p:cNvPr>
            <p:cNvSpPr/>
            <p:nvPr/>
          </p:nvSpPr>
          <p:spPr>
            <a:xfrm flipV="1">
              <a:off x="2869312" y="3954137"/>
              <a:ext cx="3439804" cy="26978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5E027F4C-0780-2B3A-084B-3632254AC4F0}"/>
                </a:ext>
              </a:extLst>
            </p:cNvPr>
            <p:cNvSpPr/>
            <p:nvPr/>
          </p:nvSpPr>
          <p:spPr>
            <a:xfrm>
              <a:off x="5097759" y="3953319"/>
              <a:ext cx="4701956" cy="426664"/>
            </a:xfrm>
            <a:prstGeom prst="wedgeRoundRectCallout">
              <a:avLst>
                <a:gd name="adj1" fmla="val -46318"/>
                <a:gd name="adj2" fmla="val -5005"/>
                <a:gd name="adj3" fmla="val 16667"/>
              </a:avLst>
            </a:prstGeom>
            <a:gradFill>
              <a:gsLst>
                <a:gs pos="9000">
                  <a:srgbClr val="D9EDE4"/>
                </a:gs>
                <a:gs pos="67858">
                  <a:srgbClr val="E7F8F0"/>
                </a:gs>
                <a:gs pos="34000">
                  <a:srgbClr val="FAFAF2"/>
                </a:gs>
                <a:gs pos="100000">
                  <a:srgbClr val="CFFBFE"/>
                </a:gs>
              </a:gsLst>
            </a:gradFill>
            <a:ln w="158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How to start a Chapter!!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C27F5B-5F40-CD90-3737-D63897AB58A2}"/>
              </a:ext>
            </a:extLst>
          </p:cNvPr>
          <p:cNvGrpSpPr/>
          <p:nvPr/>
        </p:nvGrpSpPr>
        <p:grpSpPr>
          <a:xfrm>
            <a:off x="2354580" y="3557566"/>
            <a:ext cx="8402327" cy="343655"/>
            <a:chOff x="2263140" y="3557566"/>
            <a:chExt cx="8402327" cy="3436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A1C76B88-E32A-45D5-B99C-9998516AD4A1}"/>
                </a:ext>
              </a:extLst>
            </p:cNvPr>
            <p:cNvSpPr/>
            <p:nvPr/>
          </p:nvSpPr>
          <p:spPr>
            <a:xfrm flipV="1">
              <a:off x="2263140" y="3604334"/>
              <a:ext cx="3700371" cy="269784"/>
            </a:xfrm>
            <a:prstGeom prst="left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F1E77587-5050-A824-4A24-ADE60E128F33}"/>
                </a:ext>
              </a:extLst>
            </p:cNvPr>
            <p:cNvSpPr/>
            <p:nvPr/>
          </p:nvSpPr>
          <p:spPr>
            <a:xfrm>
              <a:off x="5963511" y="3557566"/>
              <a:ext cx="4701956" cy="343655"/>
            </a:xfrm>
            <a:prstGeom prst="wedgeRoundRectCallout">
              <a:avLst>
                <a:gd name="adj1" fmla="val -46318"/>
                <a:gd name="adj2" fmla="val -5005"/>
                <a:gd name="adj3" fmla="val 16667"/>
              </a:avLst>
            </a:prstGeom>
            <a:gradFill>
              <a:gsLst>
                <a:gs pos="9000">
                  <a:srgbClr val="D9EDE4"/>
                </a:gs>
                <a:gs pos="67858">
                  <a:srgbClr val="E7F8F0"/>
                </a:gs>
                <a:gs pos="34000">
                  <a:srgbClr val="FAFAF2"/>
                </a:gs>
                <a:gs pos="100000">
                  <a:srgbClr val="CFFBFE"/>
                </a:gs>
              </a:gsLst>
            </a:gradFill>
            <a:ln w="158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+mj-lt"/>
                </a:rPr>
                <a:t>FL</a:t>
              </a:r>
              <a:r>
                <a:rPr lang="en-US" sz="2400" b="1" dirty="0">
                  <a:solidFill>
                    <a:srgbClr val="0070C0"/>
                  </a:solidFill>
                </a:rPr>
                <a:t> American Legion Calendar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261C98-8A0A-96F8-8038-B6EF6CDE56C3}"/>
              </a:ext>
            </a:extLst>
          </p:cNvPr>
          <p:cNvGrpSpPr/>
          <p:nvPr/>
        </p:nvGrpSpPr>
        <p:grpSpPr>
          <a:xfrm>
            <a:off x="2181650" y="2988355"/>
            <a:ext cx="9753811" cy="504695"/>
            <a:chOff x="2141010" y="3013755"/>
            <a:chExt cx="9753811" cy="5046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71DE50B6-C495-4FD2-97F0-4E900893FE7A}"/>
                </a:ext>
              </a:extLst>
            </p:cNvPr>
            <p:cNvSpPr/>
            <p:nvPr/>
          </p:nvSpPr>
          <p:spPr>
            <a:xfrm>
              <a:off x="2141010" y="3233176"/>
              <a:ext cx="3944630" cy="285274"/>
            </a:xfrm>
            <a:prstGeom prst="leftArrow">
              <a:avLst/>
            </a:prstGeom>
            <a:solidFill>
              <a:srgbClr val="FF0000"/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A0A283BA-33A8-4403-AF30-D914FF36AEA8}"/>
                </a:ext>
              </a:extLst>
            </p:cNvPr>
            <p:cNvSpPr/>
            <p:nvPr/>
          </p:nvSpPr>
          <p:spPr>
            <a:xfrm>
              <a:off x="4468717" y="3013755"/>
              <a:ext cx="7426104" cy="441054"/>
            </a:xfrm>
            <a:prstGeom prst="wedgeRoundRectCallout">
              <a:avLst>
                <a:gd name="adj1" fmla="val -46318"/>
                <a:gd name="adj2" fmla="val -5005"/>
                <a:gd name="adj3" fmla="val 16667"/>
              </a:avLst>
            </a:prstGeom>
            <a:gradFill>
              <a:gsLst>
                <a:gs pos="9000">
                  <a:srgbClr val="D9EDE4"/>
                </a:gs>
                <a:gs pos="67858">
                  <a:srgbClr val="E7F8F0"/>
                </a:gs>
                <a:gs pos="34000">
                  <a:srgbClr val="FAFAF2"/>
                </a:gs>
                <a:gs pos="100000">
                  <a:srgbClr val="CFFBFE"/>
                </a:gs>
              </a:gsLst>
            </a:gradFill>
            <a:ln w="158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Current News-Submit to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: </a:t>
              </a:r>
              <a:r>
                <a:rPr lang="en-US" sz="2400" b="1" i="0" dirty="0">
                  <a:solidFill>
                    <a:srgbClr val="0563C1"/>
                  </a:solidFill>
                  <a:effectLst/>
                  <a:latin typeface="+mj-lt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ckolze@floridalegion.org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9AEDB68-A50A-9F6D-589B-375874C81B15}"/>
              </a:ext>
            </a:extLst>
          </p:cNvPr>
          <p:cNvGrpSpPr/>
          <p:nvPr/>
        </p:nvGrpSpPr>
        <p:grpSpPr>
          <a:xfrm>
            <a:off x="3170972" y="1197595"/>
            <a:ext cx="6105108" cy="426664"/>
            <a:chOff x="2869312" y="3872039"/>
            <a:chExt cx="6105108" cy="4266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Arrow: Left 32">
              <a:extLst>
                <a:ext uri="{FF2B5EF4-FFF2-40B4-BE49-F238E27FC236}">
                  <a16:creationId xmlns:a16="http://schemas.microsoft.com/office/drawing/2014/main" id="{F9B29BE1-8F12-876F-6EEF-CE2BFDE839CD}"/>
                </a:ext>
              </a:extLst>
            </p:cNvPr>
            <p:cNvSpPr/>
            <p:nvPr/>
          </p:nvSpPr>
          <p:spPr>
            <a:xfrm flipV="1">
              <a:off x="2869312" y="3954137"/>
              <a:ext cx="3439804" cy="269783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accent6">
                <a:lumMod val="75000"/>
              </a:schemeClr>
            </a:solidFill>
            <a:ln w="15875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3A380897-CB15-C290-6B4D-323413D84E66}"/>
                </a:ext>
              </a:extLst>
            </p:cNvPr>
            <p:cNvSpPr/>
            <p:nvPr/>
          </p:nvSpPr>
          <p:spPr>
            <a:xfrm>
              <a:off x="5097759" y="3872039"/>
              <a:ext cx="3876661" cy="426664"/>
            </a:xfrm>
            <a:prstGeom prst="wedgeRoundRectCallout">
              <a:avLst>
                <a:gd name="adj1" fmla="val -46318"/>
                <a:gd name="adj2" fmla="val -5005"/>
                <a:gd name="adj3" fmla="val 16667"/>
              </a:avLst>
            </a:prstGeom>
            <a:gradFill>
              <a:gsLst>
                <a:gs pos="9000">
                  <a:srgbClr val="D9EDE4"/>
                </a:gs>
                <a:gs pos="67858">
                  <a:srgbClr val="E7F8F0"/>
                </a:gs>
                <a:gs pos="34000">
                  <a:srgbClr val="FAFAF2"/>
                </a:gs>
                <a:gs pos="100000">
                  <a:srgbClr val="CFFBFE"/>
                </a:gs>
              </a:gsLst>
            </a:gradFill>
            <a:ln w="15875"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+mj-lt"/>
                </a:rPr>
                <a:t>Current Monthly Article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075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ADCE-97FD-4202-AA03-D1AE5F445F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54989" y="131981"/>
            <a:ext cx="4082021" cy="99262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6000" b="1" dirty="0"/>
              <a:t>CALENDAR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56037-414C-4B79-8D43-F8C2DAACC144}"/>
              </a:ext>
            </a:extLst>
          </p:cNvPr>
          <p:cNvSpPr txBox="1"/>
          <p:nvPr/>
        </p:nvSpPr>
        <p:spPr>
          <a:xfrm>
            <a:off x="388189" y="5560676"/>
            <a:ext cx="9122434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Scroll to bottom and click to submit your event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3B9336-C141-6582-4ED5-83160E9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35" y="1273863"/>
            <a:ext cx="10250330" cy="378195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3263FA6-D37D-55FA-BFC4-95DFE455899D}"/>
              </a:ext>
            </a:extLst>
          </p:cNvPr>
          <p:cNvSpPr/>
          <p:nvPr/>
        </p:nvSpPr>
        <p:spPr>
          <a:xfrm rot="16200000">
            <a:off x="3714591" y="4955645"/>
            <a:ext cx="843598" cy="60706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0C63E14-BC22-2985-FC13-6A4EEA5100B0}"/>
              </a:ext>
            </a:extLst>
          </p:cNvPr>
          <p:cNvSpPr/>
          <p:nvPr/>
        </p:nvSpPr>
        <p:spPr>
          <a:xfrm>
            <a:off x="9286049" y="1695137"/>
            <a:ext cx="449148" cy="194957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0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F183826-776D-A90A-A8B7-5F3804E7AD6D}"/>
              </a:ext>
            </a:extLst>
          </p:cNvPr>
          <p:cNvGrpSpPr/>
          <p:nvPr/>
        </p:nvGrpSpPr>
        <p:grpSpPr>
          <a:xfrm>
            <a:off x="1159049" y="904175"/>
            <a:ext cx="8725615" cy="4929697"/>
            <a:chOff x="547916" y="1019126"/>
            <a:chExt cx="8992614" cy="509409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F615E1-57B5-141E-F3AE-47B89BD16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6251" y="4952240"/>
              <a:ext cx="8964277" cy="116097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B9B4EE5-7079-284A-595D-8B31944F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916" y="1019126"/>
              <a:ext cx="8992614" cy="64233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FED35E6-6DFA-EEBA-BC38-8B985C60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6727" y="1656130"/>
              <a:ext cx="8916644" cy="173379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1AB9AE7-8305-4735-BBD4-30FA57031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6727" y="3389922"/>
              <a:ext cx="8964276" cy="156231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40ADCE-97FD-4202-AA03-D1AE5F445F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86784" y="-141532"/>
            <a:ext cx="4189609" cy="146537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6000" b="1" dirty="0"/>
              <a:t>CALENDAR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090A4B-236F-FE6E-CDE5-A2B5765559A4}"/>
              </a:ext>
            </a:extLst>
          </p:cNvPr>
          <p:cNvSpPr txBox="1"/>
          <p:nvPr/>
        </p:nvSpPr>
        <p:spPr>
          <a:xfrm>
            <a:off x="3189032" y="1844806"/>
            <a:ext cx="6285495" cy="2554545"/>
          </a:xfrm>
          <a:prstGeom prst="rect">
            <a:avLst/>
          </a:prstGeom>
          <a:noFill/>
          <a:ln w="63500" cmpd="thickThin">
            <a:solidFill>
              <a:srgbClr val="FF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285495"/>
                      <a:gd name="connsiteY0" fmla="*/ 0 h 2554545"/>
                      <a:gd name="connsiteX1" fmla="*/ 6285495 w 6285495"/>
                      <a:gd name="connsiteY1" fmla="*/ 0 h 2554545"/>
                      <a:gd name="connsiteX2" fmla="*/ 6285495 w 6285495"/>
                      <a:gd name="connsiteY2" fmla="*/ 2554545 h 2554545"/>
                      <a:gd name="connsiteX3" fmla="*/ 0 w 6285495"/>
                      <a:gd name="connsiteY3" fmla="*/ 2554545 h 2554545"/>
                      <a:gd name="connsiteX4" fmla="*/ 0 w 6285495"/>
                      <a:gd name="connsiteY4" fmla="*/ 0 h 2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85495" h="2554545" extrusionOk="0">
                        <a:moveTo>
                          <a:pt x="0" y="0"/>
                        </a:moveTo>
                        <a:cubicBezTo>
                          <a:pt x="1261529" y="118645"/>
                          <a:pt x="3662923" y="116012"/>
                          <a:pt x="6285495" y="0"/>
                        </a:cubicBezTo>
                        <a:cubicBezTo>
                          <a:pt x="6152613" y="1203191"/>
                          <a:pt x="6370446" y="1803708"/>
                          <a:pt x="6285495" y="2554545"/>
                        </a:cubicBezTo>
                        <a:cubicBezTo>
                          <a:pt x="3465556" y="2689145"/>
                          <a:pt x="2350977" y="2397349"/>
                          <a:pt x="0" y="2554545"/>
                        </a:cubicBezTo>
                        <a:cubicBezTo>
                          <a:pt x="-20187" y="2271785"/>
                          <a:pt x="-152480" y="26188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4000" dirty="0"/>
              <a:t>More selection of categories, choose all categories, or select one(s) for your event. NO LIMIT!</a:t>
            </a: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7B2DF80A-8B2D-E7BE-34C9-5A07A57C6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83120">
            <a:off x="9984576" y="603012"/>
            <a:ext cx="2227200" cy="1720512"/>
          </a:xfrm>
          <a:prstGeom prst="rect">
            <a:avLst/>
          </a:prstGeom>
          <a:effectLst>
            <a:outerShdw blurRad="50800" dist="63500" dir="10800000" sx="104000" sy="104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72252BE-E97F-53B0-BDF6-D1CDC9117211}"/>
              </a:ext>
            </a:extLst>
          </p:cNvPr>
          <p:cNvSpPr txBox="1"/>
          <p:nvPr/>
        </p:nvSpPr>
        <p:spPr>
          <a:xfrm>
            <a:off x="9980498" y="2175967"/>
            <a:ext cx="2418633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To advertise your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Event!</a:t>
            </a:r>
          </a:p>
        </p:txBody>
      </p:sp>
    </p:spTree>
    <p:extLst>
      <p:ext uri="{BB962C8B-B14F-4D97-AF65-F5344CB8AC3E}">
        <p14:creationId xmlns:p14="http://schemas.microsoft.com/office/powerpoint/2010/main" val="204937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695B-B52A-4318-A18E-4AFA59459F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60796" y="848606"/>
            <a:ext cx="10670407" cy="25571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927100" dir="19800000">
                    <a:prstClr val="black">
                      <a:alpha val="50000"/>
                    </a:prstClr>
                  </a:innerShdw>
                </a:effectLst>
              </a:rPr>
              <a:t>WEB</a:t>
            </a:r>
            <a:br>
              <a:rPr lang="en-US" sz="8000" b="1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927100" dir="198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8000" b="1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927100" dir="19800000">
                    <a:prstClr val="black">
                      <a:alpha val="50000"/>
                    </a:prstClr>
                  </a:innerShdw>
                </a:effectLst>
              </a:rPr>
              <a:t>DEVELOPMENT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effectLst>
                <a:innerShdw blurRad="63500" dist="927100" dir="19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B26C0-185A-4788-92B5-D95BC820395D}"/>
              </a:ext>
            </a:extLst>
          </p:cNvPr>
          <p:cNvSpPr txBox="1"/>
          <p:nvPr/>
        </p:nvSpPr>
        <p:spPr>
          <a:xfrm>
            <a:off x="0" y="4993731"/>
            <a:ext cx="8065971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000" dirty="0"/>
              <a:t>Lamar Camacho, Web Master</a:t>
            </a:r>
          </a:p>
          <a:p>
            <a:r>
              <a:rPr lang="en-US" sz="3000" dirty="0"/>
              <a:t>District 8 Chair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799FC-F955-44D6-AB3F-65854221F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91993" y="1070963"/>
            <a:ext cx="1308000" cy="1308000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22D040-7344-424D-996D-A77FF2F03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887" y="1164153"/>
            <a:ext cx="1121620" cy="1121620"/>
          </a:xfrm>
          <a:prstGeom prst="rect">
            <a:avLst/>
          </a:prstGeom>
          <a:effectLst/>
        </p:spPr>
      </p:pic>
      <p:pic>
        <p:nvPicPr>
          <p:cNvPr id="3" name="Picture 2" descr="A magnifying glass over words&#10;&#10;Description automatically generated">
            <a:extLst>
              <a:ext uri="{FF2B5EF4-FFF2-40B4-BE49-F238E27FC236}">
                <a16:creationId xmlns:a16="http://schemas.microsoft.com/office/drawing/2014/main" id="{4C61ACA0-3BD9-4C13-8044-B8A2E4C85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772" y="3380540"/>
            <a:ext cx="1550454" cy="140193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549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63117-B4F8-BC07-E11F-02CBB1DA1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D20516-28F2-B06C-2D3B-96A1F5BD0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69032" y="254127"/>
            <a:ext cx="7453935" cy="6825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/>
              <a:t>CYBERSECURITY AWARENESS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D0AC5-DCE2-E4F8-0BB3-34E7D8E0E8E7}"/>
              </a:ext>
            </a:extLst>
          </p:cNvPr>
          <p:cNvSpPr txBox="1"/>
          <p:nvPr/>
        </p:nvSpPr>
        <p:spPr>
          <a:xfrm>
            <a:off x="1428750" y="1146667"/>
            <a:ext cx="9736195" cy="110799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005286"/>
                </a:solidFill>
                <a:latin typeface="Franklin Gothic Medium" panose="020B0603020102020204" pitchFamily="34" charset="0"/>
              </a:rPr>
              <a:t>WHAT IS CYBERSECURITY</a:t>
            </a:r>
            <a:endParaRPr lang="en-US" b="0" i="0" u="none" strike="noStrike" baseline="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r>
              <a:rPr lang="en-US" sz="1600" b="0" i="0" u="none" strike="noStrike" baseline="0" dirty="0">
                <a:solidFill>
                  <a:srgbClr val="030303"/>
                </a:solidFill>
                <a:latin typeface="Franklin Gothic Book" panose="020B0503020102020204" pitchFamily="34" charset="0"/>
              </a:rPr>
              <a:t>Cybersecurity focuses on protecting computers, networks, and information from unauthorized access or attack.</a:t>
            </a:r>
            <a:endParaRPr lang="en-US" sz="16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r>
              <a:rPr lang="en-US" sz="1600" b="0" i="0" u="none" strike="noStrike" baseline="0" dirty="0">
                <a:solidFill>
                  <a:srgbClr val="030303"/>
                </a:solidFill>
                <a:latin typeface="Franklin Gothic Book" panose="020B0503020102020204" pitchFamily="34" charset="0"/>
              </a:rPr>
              <a:t>Essentially, if a device connects to the Internet, it is vulnerable to attacks and needs protecting.</a:t>
            </a:r>
          </a:p>
          <a:p>
            <a:r>
              <a:rPr lang="en-US" sz="1600" dirty="0">
                <a:solidFill>
                  <a:srgbClr val="030303"/>
                </a:solidFill>
                <a:latin typeface="Franklin Gothic Book" panose="020B0503020102020204" pitchFamily="34" charset="0"/>
              </a:rPr>
              <a:t>Creating awareness regarding the threats are important in this digital age.</a:t>
            </a:r>
            <a:endParaRPr lang="en-US" sz="1600" b="0" i="0" u="none" strike="noStrike" baseline="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EB3FCD-8B08-9012-9524-A6321A1AC3CD}"/>
              </a:ext>
            </a:extLst>
          </p:cNvPr>
          <p:cNvGrpSpPr/>
          <p:nvPr/>
        </p:nvGrpSpPr>
        <p:grpSpPr>
          <a:xfrm>
            <a:off x="1428750" y="2464606"/>
            <a:ext cx="7824444" cy="1077218"/>
            <a:chOff x="900925" y="2464606"/>
            <a:chExt cx="7824444" cy="10772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3CF4D7-D3D7-9729-5B4E-B8452BA6FDD5}"/>
                </a:ext>
              </a:extLst>
            </p:cNvPr>
            <p:cNvSpPr txBox="1"/>
            <p:nvPr/>
          </p:nvSpPr>
          <p:spPr>
            <a:xfrm>
              <a:off x="1428750" y="2464606"/>
              <a:ext cx="7296619" cy="1077218"/>
            </a:xfrm>
            <a:prstGeom prst="rect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600" i="1" dirty="0"/>
                <a:t>How do you use the Internet?</a:t>
              </a:r>
            </a:p>
            <a:p>
              <a:r>
                <a:rPr lang="en-US" sz="1600" i="1" dirty="0"/>
                <a:t>What are your main concerns about using the Internet?</a:t>
              </a:r>
            </a:p>
            <a:p>
              <a:r>
                <a:rPr lang="en-US" sz="1600" i="1" dirty="0"/>
                <a:t>Have you ever had your identity stolen?</a:t>
              </a:r>
            </a:p>
            <a:p>
              <a:r>
                <a:rPr lang="en-US" sz="1600" i="1" dirty="0"/>
                <a:t>Do you have antivirus software on your computer and update it on a regular basis?</a:t>
              </a:r>
            </a:p>
          </p:txBody>
        </p:sp>
        <p:pic>
          <p:nvPicPr>
            <p:cNvPr id="5" name="Graphic 4" descr="Question Mark with solid fill">
              <a:extLst>
                <a:ext uri="{FF2B5EF4-FFF2-40B4-BE49-F238E27FC236}">
                  <a16:creationId xmlns:a16="http://schemas.microsoft.com/office/drawing/2014/main" id="{C06A46D6-8B42-22E3-3910-99796303C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0925" y="2707399"/>
              <a:ext cx="496734" cy="49673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9069136-171D-C301-ACD4-58E79708D553}"/>
              </a:ext>
            </a:extLst>
          </p:cNvPr>
          <p:cNvSpPr txBox="1"/>
          <p:nvPr/>
        </p:nvSpPr>
        <p:spPr>
          <a:xfrm>
            <a:off x="1428749" y="5055000"/>
            <a:ext cx="9736195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  <a:ea typeface="Adobe Heiti Std R" panose="020B0400000000000000" pitchFamily="34" charset="-128"/>
              </a:rPr>
              <a:t>At home, at work, and in the community, our growing use of technology, coupled with increasing cyber threats and risks to our privacy, demands greater security in our online world.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5DEC20-5DCD-69BB-7BF5-C3DB4CFC69A5}"/>
              </a:ext>
            </a:extLst>
          </p:cNvPr>
          <p:cNvGrpSpPr/>
          <p:nvPr/>
        </p:nvGrpSpPr>
        <p:grpSpPr>
          <a:xfrm>
            <a:off x="936516" y="3888024"/>
            <a:ext cx="10228429" cy="830997"/>
            <a:chOff x="936516" y="3888024"/>
            <a:chExt cx="10228429" cy="8309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72CD887-D00C-9562-1405-FC0B1C978A70}"/>
                </a:ext>
              </a:extLst>
            </p:cNvPr>
            <p:cNvSpPr txBox="1"/>
            <p:nvPr/>
          </p:nvSpPr>
          <p:spPr>
            <a:xfrm>
              <a:off x="1428750" y="3888024"/>
              <a:ext cx="9736195" cy="830997"/>
            </a:xfrm>
            <a:prstGeom prst="rect">
              <a:avLst/>
            </a:prstGeom>
            <a:noFill/>
            <a:ln w="38100" cap="rnd">
              <a:solidFill>
                <a:srgbClr val="AFDDF4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latin typeface="Arial Black" panose="020B0A04020102020204" pitchFamily="34" charset="0"/>
                </a:rPr>
                <a:t>Many scammers target Americans ages 55 and older via emails and websites for charitable donations, online dating services, online auctions, buyer’s clubs, health insurance, prescription medications, and health care.</a:t>
              </a:r>
            </a:p>
          </p:txBody>
        </p:sp>
        <p:pic>
          <p:nvPicPr>
            <p:cNvPr id="13" name="Graphic 12" descr="Exclamation mark with solid fill">
              <a:extLst>
                <a:ext uri="{FF2B5EF4-FFF2-40B4-BE49-F238E27FC236}">
                  <a16:creationId xmlns:a16="http://schemas.microsoft.com/office/drawing/2014/main" id="{4CDE5B82-F6B0-651B-DD82-9F52183EB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6516" y="3902548"/>
              <a:ext cx="496734" cy="496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5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8DA8EF-55D6-4245-A48D-65BD701BFB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8750" y="111760"/>
            <a:ext cx="9925050" cy="6825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                         </a:t>
            </a:r>
            <a:r>
              <a:rPr lang="en-US" b="1" dirty="0"/>
              <a:t> IDENTITY THEFT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A24C1F-2134-477C-8D73-576DF4BCD6A9}"/>
              </a:ext>
            </a:extLst>
          </p:cNvPr>
          <p:cNvSpPr txBox="1"/>
          <p:nvPr/>
        </p:nvSpPr>
        <p:spPr>
          <a:xfrm>
            <a:off x="1002323" y="1506290"/>
            <a:ext cx="11189677" cy="455509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Tips</a:t>
            </a:r>
            <a:r>
              <a:rPr lang="en-US" sz="2000" dirty="0"/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Don’t use the same password twice.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Choose a password that means something to you and you only; use strong passwords with eight characters or more that uses a combination of numbers, letters, and symbols.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not reveal personally identifiable information online such as your full name, telephone number, address, social security number, insurance policy number, credit card information, or doctor’s name.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Avoid opening attachments, clicking on links, or responding to email messages from unknown senders or companies that ask for your personal information.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When making online donations, make sure any charity you donate to is a legitimate nonprofit organization and that you type in the web address instead of following a link.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sure to shred bank and credit card statements before throwing them in the trash; talk to your bank about using passwords and photo identification on credit cards and bank accounts.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Check your bank and credit card statements monthly for unusual charges.</a:t>
            </a:r>
            <a:endParaRPr lang="en-US" sz="2000" dirty="0"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1A7AFF-E731-4B6B-8FAC-33D97071A650}"/>
              </a:ext>
            </a:extLst>
          </p:cNvPr>
          <p:cNvSpPr txBox="1"/>
          <p:nvPr/>
        </p:nvSpPr>
        <p:spPr>
          <a:xfrm>
            <a:off x="1800225" y="919646"/>
            <a:ext cx="8591550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ctr" anchorCtr="1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Identity theft </a:t>
            </a:r>
            <a:r>
              <a:rPr lang="en-US" sz="2000" dirty="0"/>
              <a:t>is the illegal use of someone else's personal information in order to obtain money or credit.</a:t>
            </a:r>
          </a:p>
        </p:txBody>
      </p:sp>
    </p:spTree>
    <p:extLst>
      <p:ext uri="{BB962C8B-B14F-4D97-AF65-F5344CB8AC3E}">
        <p14:creationId xmlns:p14="http://schemas.microsoft.com/office/powerpoint/2010/main" val="41402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9895-25C3-443F-8195-3613441BAE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7397" y="522202"/>
            <a:ext cx="9346889" cy="82647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American Legion Riders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F2075-9BE3-4F9A-B3D0-6A531128A1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4206" y="1628831"/>
            <a:ext cx="10448925" cy="4541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Search for website – floridalegion.org</a:t>
            </a:r>
          </a:p>
          <a:p>
            <a:r>
              <a:rPr lang="en-US" dirty="0"/>
              <a:t>Under “Programs &amp; Services” select “American Legion Riders” from the dropdown list – You are now on the Riders home page!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8259E-2C48-4EBA-8078-B6E79092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106" y="3704917"/>
            <a:ext cx="8534718" cy="181998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725241-113B-43A5-97EE-AFF5A4D41A63}"/>
              </a:ext>
            </a:extLst>
          </p:cNvPr>
          <p:cNvCxnSpPr>
            <a:cxnSpLocks/>
          </p:cNvCxnSpPr>
          <p:nvPr/>
        </p:nvCxnSpPr>
        <p:spPr>
          <a:xfrm flipV="1">
            <a:off x="6560842" y="4853388"/>
            <a:ext cx="0" cy="13430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8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3D55E-325C-CA07-44ED-2AC586531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E307A8-9977-8A8F-FF87-7417F3DB2B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89263" y="71563"/>
            <a:ext cx="4854615" cy="6825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b="1" dirty="0"/>
              <a:t>FRAUD &amp; PHISHING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D2ECBF-47CC-2E06-98ED-42ADF5BB18A1}"/>
              </a:ext>
            </a:extLst>
          </p:cNvPr>
          <p:cNvGrpSpPr/>
          <p:nvPr/>
        </p:nvGrpSpPr>
        <p:grpSpPr>
          <a:xfrm>
            <a:off x="803739" y="869906"/>
            <a:ext cx="11285493" cy="4951117"/>
            <a:chOff x="803739" y="869906"/>
            <a:chExt cx="11285493" cy="49511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34EC11B-1D34-BDD9-BDD9-FCF77471BBFC}"/>
                </a:ext>
              </a:extLst>
            </p:cNvPr>
            <p:cNvSpPr txBox="1"/>
            <p:nvPr/>
          </p:nvSpPr>
          <p:spPr>
            <a:xfrm>
              <a:off x="1504709" y="869906"/>
              <a:ext cx="1058452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ctr" anchorCtr="1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Fraud</a:t>
              </a:r>
              <a:r>
                <a:rPr lang="en-US" sz="2000" dirty="0"/>
                <a:t> is the intentional perversion of truth in order to induce another to part with something of value or to surrender a legal right. </a:t>
              </a:r>
            </a:p>
            <a:p>
              <a:r>
                <a:rPr lang="en-US" sz="2000" b="1" dirty="0">
                  <a:solidFill>
                    <a:srgbClr val="0070C0"/>
                  </a:solidFill>
                </a:rPr>
                <a:t>Phishing</a:t>
              </a:r>
              <a:r>
                <a:rPr lang="en-US" sz="2000" dirty="0"/>
                <a:t> is a scam by which an email user is duped into revealing personal or confidential information that the scammer can use illicitly or fraudulently.</a:t>
              </a:r>
              <a:endParaRPr lang="en-US" sz="2800" dirty="0">
                <a:cs typeface="Calibri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E631D2-F7B9-BD87-C01E-46A2D6A30994}"/>
                </a:ext>
              </a:extLst>
            </p:cNvPr>
            <p:cNvSpPr txBox="1"/>
            <p:nvPr/>
          </p:nvSpPr>
          <p:spPr>
            <a:xfrm>
              <a:off x="803739" y="2266204"/>
              <a:ext cx="10584522" cy="3554819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Tips</a:t>
              </a:r>
            </a:p>
            <a:p>
              <a:pPr marL="342900" indent="-34290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Most organizations – banks, companies, etc. - don’t ask for your personal information over email. Beware of requests to update or confirm your personal information. </a:t>
              </a:r>
            </a:p>
            <a:p>
              <a:pPr marL="342900" indent="-34290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Do not open attachments, click links, or respond to email messages from unknown senders</a:t>
              </a:r>
            </a:p>
            <a:p>
              <a:pPr marL="342900" indent="-34290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Don’t access your personal or banking accounts online from a public computer or kiosk. </a:t>
              </a:r>
            </a:p>
            <a:p>
              <a:pPr marL="342900" indent="-34290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Beware of “free” prizes; if you think an offer is too good to be true, then it probably is. </a:t>
              </a:r>
            </a:p>
            <a:p>
              <a:pPr marL="342900" indent="-34290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Make sure you change your passwords often and avoid using the same password for multiple accounts. </a:t>
              </a:r>
            </a:p>
            <a:p>
              <a:pPr marL="342900" indent="-34290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US" sz="2000" dirty="0"/>
                <a:t>Install and regularly update software firewall, antivirus, and anti-spyware programs. These programs can help to protect the data on your computer.</a:t>
              </a:r>
              <a:endParaRPr lang="en-US" b="1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7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8DA8EF-55D6-4245-A48D-65BD701BFB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8750" y="111760"/>
            <a:ext cx="9925050" cy="6825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                         </a:t>
            </a:r>
            <a:r>
              <a:rPr lang="en-US" b="1" dirty="0"/>
              <a:t> Facebook Presence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BB635-ECE6-20BF-DE51-E0DA73690BD9}"/>
              </a:ext>
            </a:extLst>
          </p:cNvPr>
          <p:cNvSpPr txBox="1"/>
          <p:nvPr/>
        </p:nvSpPr>
        <p:spPr>
          <a:xfrm>
            <a:off x="5303836" y="838508"/>
            <a:ext cx="624769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Utilizing Social Media via a ‘Public’ Facebook Group can facilitate an easy access site for members.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Offers the opportunity to reach out to potential donors and engage with the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Rounded MT Bold" panose="020F0704030504030204" pitchFamily="34" charset="0"/>
              </a:rPr>
              <a:t> An easy and cost-effective way to spread awareness and build a support base.</a:t>
            </a:r>
          </a:p>
          <a:p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46106-7F02-EFB9-F1B9-47A0E4A2C615}"/>
              </a:ext>
            </a:extLst>
          </p:cNvPr>
          <p:cNvSpPr txBox="1"/>
          <p:nvPr/>
        </p:nvSpPr>
        <p:spPr>
          <a:xfrm>
            <a:off x="6391275" y="4066777"/>
            <a:ext cx="2689443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Chats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Featured News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Photos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Events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Files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‘Live’ Page</a:t>
            </a:r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B65B0DE5-B9FF-AAAB-3DCF-10B8E89C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66" y="637353"/>
            <a:ext cx="3207424" cy="55832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4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8DA8EF-55D6-4245-A48D-65BD701BFB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8750" y="111760"/>
            <a:ext cx="9925050" cy="6825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                         </a:t>
            </a:r>
            <a:r>
              <a:rPr lang="en-US" b="1" dirty="0"/>
              <a:t> Facebook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BB635-ECE6-20BF-DE51-E0DA73690BD9}"/>
              </a:ext>
            </a:extLst>
          </p:cNvPr>
          <p:cNvSpPr txBox="1"/>
          <p:nvPr/>
        </p:nvSpPr>
        <p:spPr>
          <a:xfrm>
            <a:off x="5389883" y="892947"/>
            <a:ext cx="551497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3200" b="1" dirty="0"/>
              <a:t>Creating Events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346106-7F02-EFB9-F1B9-47A0E4A2C615}"/>
              </a:ext>
            </a:extLst>
          </p:cNvPr>
          <p:cNvSpPr txBox="1"/>
          <p:nvPr/>
        </p:nvSpPr>
        <p:spPr>
          <a:xfrm>
            <a:off x="4559330" y="1776061"/>
            <a:ext cx="7176083" cy="34778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 Rounded MT Bold" panose="020F0704030504030204" pitchFamily="34" charset="0"/>
              </a:rPr>
              <a:t>Events created in  the Group are easy to set up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 Rounded MT Bold" panose="020F0704030504030204" pitchFamily="34" charset="0"/>
              </a:rPr>
              <a:t>Provides detailed info about the event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 Rounded MT Bold" panose="020F0704030504030204" pitchFamily="34" charset="0"/>
              </a:rPr>
              <a:t>Flyer is used as the main picture- can print or email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 Rounded MT Bold" panose="020F0704030504030204" pitchFamily="34" charset="0"/>
              </a:rPr>
              <a:t>Provides a sequential order of events for that group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 Rounded MT Bold" panose="020F0704030504030204" pitchFamily="34" charset="0"/>
              </a:rPr>
              <a:t>Events can be shared between groups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b="1" i="1" dirty="0">
                <a:latin typeface="Arial Rounded MT Bold" panose="020F0704030504030204" pitchFamily="34" charset="0"/>
              </a:rPr>
              <a:t>Corrections and updates are instant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 Rounded MT Bold" panose="020F0704030504030204" pitchFamily="34" charset="0"/>
              </a:rPr>
              <a:t>Can show an expected number of participants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 Rounded MT Bold" panose="020F0704030504030204" pitchFamily="34" charset="0"/>
              </a:rPr>
              <a:t>Allows for discussion within the event page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 Rounded MT Bold" panose="020F0704030504030204" pitchFamily="34" charset="0"/>
              </a:rPr>
              <a:t>The event is just as important as setting it up!</a:t>
            </a:r>
          </a:p>
        </p:txBody>
      </p:sp>
      <p:pic>
        <p:nvPicPr>
          <p:cNvPr id="4" name="Picture 3" descr="A screenshot of a phone&#10;&#10;Description automatically generated">
            <a:extLst>
              <a:ext uri="{FF2B5EF4-FFF2-40B4-BE49-F238E27FC236}">
                <a16:creationId xmlns:a16="http://schemas.microsoft.com/office/drawing/2014/main" id="{7D5C0FA3-2A34-58E7-CFE9-B271F411E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31" y="794357"/>
            <a:ext cx="2958055" cy="579285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A87EC26-5D8D-A20C-B225-80B31861AC0D}"/>
              </a:ext>
            </a:extLst>
          </p:cNvPr>
          <p:cNvCxnSpPr>
            <a:cxnSpLocks/>
          </p:cNvCxnSpPr>
          <p:nvPr/>
        </p:nvCxnSpPr>
        <p:spPr>
          <a:xfrm flipH="1">
            <a:off x="3828286" y="995140"/>
            <a:ext cx="92498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8DA8EF-55D6-4245-A48D-65BD701BFB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28750" y="111760"/>
            <a:ext cx="9925050" cy="6825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                         </a:t>
            </a:r>
            <a:r>
              <a:rPr lang="en-US" b="1" dirty="0"/>
              <a:t> EVENT CREATION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1A7AFF-E731-4B6B-8FAC-33D97071A650}"/>
              </a:ext>
            </a:extLst>
          </p:cNvPr>
          <p:cNvSpPr txBox="1"/>
          <p:nvPr/>
        </p:nvSpPr>
        <p:spPr>
          <a:xfrm>
            <a:off x="4022073" y="736482"/>
            <a:ext cx="7631576" cy="50167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Once you click ‘</a:t>
            </a:r>
            <a:r>
              <a:rPr lang="en-US" sz="2000" b="1" dirty="0"/>
              <a:t>Create Event</a:t>
            </a:r>
            <a:r>
              <a:rPr lang="en-US" sz="2000" dirty="0"/>
              <a:t>’, the basic information page comes up:</a:t>
            </a:r>
          </a:p>
          <a:p>
            <a:r>
              <a:rPr lang="en-US" sz="20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>
                <a:solidFill>
                  <a:srgbClr val="002060"/>
                </a:solidFill>
              </a:rPr>
              <a:t>Photos/Video</a:t>
            </a:r>
            <a:r>
              <a:rPr lang="en-US" sz="2000" dirty="0">
                <a:solidFill>
                  <a:srgbClr val="002060"/>
                </a:solidFill>
              </a:rPr>
              <a:t> – </a:t>
            </a:r>
            <a:r>
              <a:rPr lang="en-US" sz="2000" dirty="0"/>
              <a:t>This is where a </a:t>
            </a:r>
            <a:r>
              <a:rPr lang="en-US" sz="2000" dirty="0">
                <a:highlight>
                  <a:srgbClr val="FFFF00"/>
                </a:highlight>
              </a:rPr>
              <a:t>DIGITAL</a:t>
            </a:r>
            <a:r>
              <a:rPr lang="en-US" sz="2000" dirty="0"/>
              <a:t> copy of the flyer should be used, allowing anyone to print, download and distribute it.</a:t>
            </a:r>
            <a:endParaRPr lang="en-US" sz="2000" u="sng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>
                <a:solidFill>
                  <a:srgbClr val="002060"/>
                </a:solidFill>
              </a:rPr>
              <a:t>Event Name</a:t>
            </a:r>
            <a:r>
              <a:rPr lang="en-US" sz="2000" dirty="0">
                <a:solidFill>
                  <a:srgbClr val="002060"/>
                </a:solidFill>
              </a:rPr>
              <a:t> – </a:t>
            </a:r>
            <a:r>
              <a:rPr lang="en-US" sz="2000" dirty="0"/>
              <a:t>Enter as it appears on the flyer.</a:t>
            </a:r>
            <a:endParaRPr lang="en-US" sz="2000" u="sng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>
                <a:solidFill>
                  <a:srgbClr val="002060"/>
                </a:solidFill>
              </a:rPr>
              <a:t>Start Date and Time –  Add End Time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If it repeats, you can enter that here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>
                <a:solidFill>
                  <a:srgbClr val="002060"/>
                </a:solidFill>
              </a:rPr>
              <a:t>Is it in person or virtual - </a:t>
            </a:r>
            <a:r>
              <a:rPr lang="en-US" sz="2000" dirty="0"/>
              <a:t>Enter the Address of the event! </a:t>
            </a:r>
            <a:r>
              <a:rPr lang="en-US" sz="2000" i="1" dirty="0"/>
              <a:t>(</a:t>
            </a:r>
            <a:r>
              <a:rPr lang="en-US" sz="2000" b="1" i="1" dirty="0"/>
              <a:t>Important!</a:t>
            </a:r>
            <a:r>
              <a:rPr lang="en-US" sz="2000" i="1" dirty="0"/>
              <a:t>) </a:t>
            </a:r>
            <a:r>
              <a:rPr lang="en-US" sz="2000" dirty="0"/>
              <a:t>This will create a map link on the event page.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>
                <a:solidFill>
                  <a:srgbClr val="002060"/>
                </a:solidFill>
              </a:rPr>
              <a:t>Who can see it? </a:t>
            </a:r>
            <a:r>
              <a:rPr lang="en-US" sz="2000" dirty="0"/>
              <a:t>Populates from your group automatically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>
                <a:solidFill>
                  <a:srgbClr val="002060"/>
                </a:solidFill>
              </a:rPr>
              <a:t>Invite all group members </a:t>
            </a:r>
            <a:r>
              <a:rPr lang="en-US" sz="2000" dirty="0">
                <a:solidFill>
                  <a:srgbClr val="002060"/>
                </a:solidFill>
              </a:rPr>
              <a:t>(tick box)– </a:t>
            </a:r>
            <a:r>
              <a:rPr lang="en-US" sz="2000" dirty="0"/>
              <a:t>Sends invite once complete.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u="sng" dirty="0">
                <a:solidFill>
                  <a:srgbClr val="002060"/>
                </a:solidFill>
              </a:rPr>
              <a:t>What are the details? </a:t>
            </a:r>
            <a:r>
              <a:rPr lang="en-US" sz="2000" dirty="0"/>
              <a:t>– This is where to enter as much information about the event as needed. This helps in case a change needs to be made, edit it here, and wherever it was shared it will be updated as well. One time operation!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220F09-8F0B-AFA8-E778-9AC1C8D8DBCD}"/>
              </a:ext>
            </a:extLst>
          </p:cNvPr>
          <p:cNvGrpSpPr/>
          <p:nvPr/>
        </p:nvGrpSpPr>
        <p:grpSpPr>
          <a:xfrm>
            <a:off x="243067" y="565149"/>
            <a:ext cx="3573245" cy="5943600"/>
            <a:chOff x="243067" y="565149"/>
            <a:chExt cx="3573245" cy="59436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4" name="Picture 3" descr="A screenshot of a phone&#10;&#10;Description automatically generated">
              <a:extLst>
                <a:ext uri="{FF2B5EF4-FFF2-40B4-BE49-F238E27FC236}">
                  <a16:creationId xmlns:a16="http://schemas.microsoft.com/office/drawing/2014/main" id="{73678E37-5F74-731C-AE2D-89F858BDB0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059" b="5271"/>
            <a:stretch/>
          </p:blipFill>
          <p:spPr>
            <a:xfrm>
              <a:off x="618281" y="565149"/>
              <a:ext cx="3198031" cy="5943600"/>
            </a:xfrm>
            <a:prstGeom prst="rect">
              <a:avLst/>
            </a:prstGeom>
          </p:spPr>
        </p:pic>
        <p:pic>
          <p:nvPicPr>
            <p:cNvPr id="14" name="Graphic 13" descr="Badge 1 with solid fill">
              <a:extLst>
                <a:ext uri="{FF2B5EF4-FFF2-40B4-BE49-F238E27FC236}">
                  <a16:creationId xmlns:a16="http://schemas.microsoft.com/office/drawing/2014/main" id="{EE43ECC5-C2E6-D0F9-CA47-E1A194608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3067" y="1654278"/>
              <a:ext cx="375213" cy="375213"/>
            </a:xfrm>
            <a:prstGeom prst="rect">
              <a:avLst/>
            </a:prstGeom>
          </p:spPr>
        </p:pic>
        <p:pic>
          <p:nvPicPr>
            <p:cNvPr id="16" name="Graphic 15" descr="Badge with solid fill">
              <a:extLst>
                <a:ext uri="{FF2B5EF4-FFF2-40B4-BE49-F238E27FC236}">
                  <a16:creationId xmlns:a16="http://schemas.microsoft.com/office/drawing/2014/main" id="{ECCD28F3-4F5F-0464-E36B-343EF1A00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3067" y="2456200"/>
              <a:ext cx="374904" cy="374904"/>
            </a:xfrm>
            <a:prstGeom prst="rect">
              <a:avLst/>
            </a:prstGeom>
          </p:spPr>
        </p:pic>
        <p:pic>
          <p:nvPicPr>
            <p:cNvPr id="18" name="Graphic 17" descr="Badge 3 with solid fill">
              <a:extLst>
                <a:ext uri="{FF2B5EF4-FFF2-40B4-BE49-F238E27FC236}">
                  <a16:creationId xmlns:a16="http://schemas.microsoft.com/office/drawing/2014/main" id="{85911356-00FF-9B13-EBE6-2CAB63130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43067" y="3054096"/>
              <a:ext cx="374904" cy="374904"/>
            </a:xfrm>
            <a:prstGeom prst="rect">
              <a:avLst/>
            </a:prstGeom>
          </p:spPr>
        </p:pic>
        <p:pic>
          <p:nvPicPr>
            <p:cNvPr id="20" name="Graphic 19" descr="Badge 4 with solid fill">
              <a:extLst>
                <a:ext uri="{FF2B5EF4-FFF2-40B4-BE49-F238E27FC236}">
                  <a16:creationId xmlns:a16="http://schemas.microsoft.com/office/drawing/2014/main" id="{D0156DF3-E8F5-1609-7C43-AF8B7926D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3067" y="4044948"/>
              <a:ext cx="374904" cy="374904"/>
            </a:xfrm>
            <a:prstGeom prst="rect">
              <a:avLst/>
            </a:prstGeom>
          </p:spPr>
        </p:pic>
        <p:pic>
          <p:nvPicPr>
            <p:cNvPr id="22" name="Graphic 21" descr="Badge 5 with solid fill">
              <a:extLst>
                <a:ext uri="{FF2B5EF4-FFF2-40B4-BE49-F238E27FC236}">
                  <a16:creationId xmlns:a16="http://schemas.microsoft.com/office/drawing/2014/main" id="{2985A01E-67A3-8127-24C7-07C630337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43067" y="4685789"/>
              <a:ext cx="374904" cy="374904"/>
            </a:xfrm>
            <a:prstGeom prst="rect">
              <a:avLst/>
            </a:prstGeom>
          </p:spPr>
        </p:pic>
        <p:pic>
          <p:nvPicPr>
            <p:cNvPr id="24" name="Graphic 23" descr="Badge 6 with solid fill">
              <a:extLst>
                <a:ext uri="{FF2B5EF4-FFF2-40B4-BE49-F238E27FC236}">
                  <a16:creationId xmlns:a16="http://schemas.microsoft.com/office/drawing/2014/main" id="{4BBA6E7C-7423-C013-7F8B-BDDD806DF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43067" y="5139178"/>
              <a:ext cx="374904" cy="374904"/>
            </a:xfrm>
            <a:prstGeom prst="rect">
              <a:avLst/>
            </a:prstGeom>
          </p:spPr>
        </p:pic>
        <p:pic>
          <p:nvPicPr>
            <p:cNvPr id="27" name="Graphic 26" descr="Badge 7 with solid fill">
              <a:extLst>
                <a:ext uri="{FF2B5EF4-FFF2-40B4-BE49-F238E27FC236}">
                  <a16:creationId xmlns:a16="http://schemas.microsoft.com/office/drawing/2014/main" id="{0777DEF6-4DB9-4570-322C-679F05A52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43067" y="5592567"/>
              <a:ext cx="374904" cy="3749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86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27404D-843E-4915-A277-B2397475D140}"/>
              </a:ext>
            </a:extLst>
          </p:cNvPr>
          <p:cNvSpPr txBox="1"/>
          <p:nvPr/>
        </p:nvSpPr>
        <p:spPr>
          <a:xfrm>
            <a:off x="1010653" y="260733"/>
            <a:ext cx="10000247" cy="193899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VISIT THE WEBSITE AND GROUP PAGES OFTEN!</a:t>
            </a:r>
          </a:p>
        </p:txBody>
      </p:sp>
      <p:pic>
        <p:nvPicPr>
          <p:cNvPr id="6" name="Picture 5" descr="A person on a motorcycle&#10;&#10;Description automatically generated">
            <a:extLst>
              <a:ext uri="{FF2B5EF4-FFF2-40B4-BE49-F238E27FC236}">
                <a16:creationId xmlns:a16="http://schemas.microsoft.com/office/drawing/2014/main" id="{C862E397-B56B-BFD8-E9AD-26004116E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542" y="2460456"/>
            <a:ext cx="3941353" cy="2998570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D96E7-F7F4-522A-BCBC-94FD99284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243" y="2416370"/>
            <a:ext cx="3678122" cy="304265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C0F94D-7A72-4BA7-8DE9-7FA8F7D1B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49229" y="3218281"/>
            <a:ext cx="1340226" cy="1340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C858C-0D8E-4376-B3EC-816B4D355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273" y="3268533"/>
            <a:ext cx="1149254" cy="1149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9E3F8C-4B25-B5AA-96B0-9482D93631CA}"/>
              </a:ext>
            </a:extLst>
          </p:cNvPr>
          <p:cNvSpPr txBox="1"/>
          <p:nvPr/>
        </p:nvSpPr>
        <p:spPr>
          <a:xfrm>
            <a:off x="3359160" y="5793495"/>
            <a:ext cx="547368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i="1" dirty="0"/>
              <a:t>If your District has a Website, or FB page, submit the links to </a:t>
            </a:r>
            <a:r>
              <a:rPr lang="en-US" sz="1600" i="1" dirty="0">
                <a:hlinkClick r:id="rId6"/>
              </a:rPr>
              <a:t>ALR8thDistrict@legionmail.org</a:t>
            </a:r>
            <a:r>
              <a:rPr lang="en-US" sz="1600" i="1" dirty="0"/>
              <a:t> and we will process adding them to the Department site</a:t>
            </a:r>
          </a:p>
        </p:txBody>
      </p:sp>
    </p:spTree>
    <p:extLst>
      <p:ext uri="{BB962C8B-B14F-4D97-AF65-F5344CB8AC3E}">
        <p14:creationId xmlns:p14="http://schemas.microsoft.com/office/powerpoint/2010/main" val="42426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222695B-B52A-4318-A18E-4AFA59459F3F}"/>
              </a:ext>
            </a:extLst>
          </p:cNvPr>
          <p:cNvSpPr txBox="1">
            <a:spLocks/>
          </p:cNvSpPr>
          <p:nvPr/>
        </p:nvSpPr>
        <p:spPr>
          <a:xfrm>
            <a:off x="1883664" y="448057"/>
            <a:ext cx="9547539" cy="165506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effectLst>
                  <a:innerShdw blurRad="63500" dist="927100" dir="19800000">
                    <a:prstClr val="black">
                      <a:alpha val="50000"/>
                    </a:prstClr>
                  </a:innerShdw>
                </a:effectLst>
              </a:rPr>
              <a:t>    QUESTIONS????</a:t>
            </a:r>
          </a:p>
        </p:txBody>
      </p:sp>
      <p:pic>
        <p:nvPicPr>
          <p:cNvPr id="1028" name="Picture 4" descr="94+ Vector Question Mark Doodle">
            <a:extLst>
              <a:ext uri="{FF2B5EF4-FFF2-40B4-BE49-F238E27FC236}">
                <a16:creationId xmlns:a16="http://schemas.microsoft.com/office/drawing/2014/main" id="{F8236CA2-9112-7D7D-AEA1-8C3D552FF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03" y="2542969"/>
            <a:ext cx="5523865" cy="38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1809135" y="568984"/>
            <a:ext cx="10382866" cy="83803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000" b="1" dirty="0"/>
              <a:t>American Legion Riders Web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DE057-820E-DBB7-7A83-6D66DADB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416" y="1452783"/>
            <a:ext cx="2312140" cy="5097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D7E53E-71BC-B4D6-4EF3-E664D3C8B6C3}"/>
              </a:ext>
            </a:extLst>
          </p:cNvPr>
          <p:cNvSpPr txBox="1"/>
          <p:nvPr/>
        </p:nvSpPr>
        <p:spPr>
          <a:xfrm>
            <a:off x="1316792" y="2644170"/>
            <a:ext cx="4676793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From the Home Page </a:t>
            </a:r>
          </a:p>
          <a:p>
            <a:r>
              <a:rPr lang="en-US" sz="4000" dirty="0">
                <a:solidFill>
                  <a:srgbClr val="FF0000"/>
                </a:solidFill>
              </a:rPr>
              <a:t>Make your selection!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493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2275243" y="230445"/>
            <a:ext cx="9176205" cy="98551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6000" b="1" dirty="0"/>
              <a:t>Department ALR Committee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025297-69A2-77D0-3A89-28F3A73DF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43" y="1215964"/>
            <a:ext cx="7195429" cy="5101714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CEFF8BE-58CB-D1BC-4278-C5DD75FB4EB7}"/>
              </a:ext>
            </a:extLst>
          </p:cNvPr>
          <p:cNvSpPr/>
          <p:nvPr/>
        </p:nvSpPr>
        <p:spPr>
          <a:xfrm>
            <a:off x="284635" y="1679902"/>
            <a:ext cx="2068766" cy="1062826"/>
          </a:xfrm>
          <a:prstGeom prst="wedgeRoundRectCallout">
            <a:avLst>
              <a:gd name="adj1" fmla="val 67839"/>
              <a:gd name="adj2" fmla="val 28745"/>
              <a:gd name="adj3" fmla="val 16667"/>
            </a:avLst>
          </a:prstGeom>
          <a:gradFill>
            <a:gsLst>
              <a:gs pos="9000">
                <a:srgbClr val="D9EDE4"/>
              </a:gs>
              <a:gs pos="67858">
                <a:srgbClr val="E7F8F0"/>
              </a:gs>
              <a:gs pos="34000">
                <a:srgbClr val="FAFAF2"/>
              </a:gs>
              <a:gs pos="100000">
                <a:srgbClr val="CFFBFE"/>
              </a:gs>
            </a:gsLst>
          </a:gradFill>
          <a:ln w="15875">
            <a:solidFill>
              <a:schemeClr val="tx1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Click + to expand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2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ECEE-1EC3-4ABE-9978-5886F639A4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6335" y="183597"/>
            <a:ext cx="8218865" cy="105726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5400" b="1" dirty="0"/>
              <a:t>HIGHLIGHTED EVENTS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A03C0A-6D9A-432F-827F-007BB9E48C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78529" y="1185862"/>
            <a:ext cx="2686050" cy="4486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30CE9-0C08-D30B-CA5C-634B8A39E649}"/>
              </a:ext>
            </a:extLst>
          </p:cNvPr>
          <p:cNvSpPr txBox="1"/>
          <p:nvPr/>
        </p:nvSpPr>
        <p:spPr>
          <a:xfrm>
            <a:off x="4429760" y="1185862"/>
            <a:ext cx="7459026" cy="4217721"/>
          </a:xfrm>
          <a:prstGeom prst="rect">
            <a:avLst/>
          </a:prstGeom>
          <a:solidFill>
            <a:schemeClr val="bg1"/>
          </a:solidFill>
          <a:ln w="44450">
            <a:solidFill>
              <a:schemeClr val="bg1">
                <a:lumMod val="8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numCol="2" spcCol="1645920" rtlCol="0" anchor="ctr" anchorCtr="1">
            <a:spAutoFit/>
          </a:bodyPr>
          <a:lstStyle/>
          <a:p>
            <a:pPr algn="l"/>
            <a: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  <a:t>    National Legacy Ride</a:t>
            </a:r>
            <a:b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</a:br>
            <a: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  <a:t>    </a:t>
            </a:r>
            <a: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August 20-24, 2023</a:t>
            </a:r>
            <a:b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    </a:t>
            </a:r>
            <a:r>
              <a:rPr lang="en-US" sz="1400" b="1" i="0" u="none" strike="noStrike" dirty="0">
                <a:solidFill>
                  <a:srgbClr val="00467F"/>
                </a:solidFill>
                <a:effectLst/>
                <a:latin typeface="PT Sans" panose="020B0503020203020204" pitchFamily="34" charset="0"/>
                <a:hlinkClick r:id="rId3"/>
              </a:rPr>
              <a:t>View Event</a:t>
            </a:r>
            <a:endParaRPr lang="en-US" sz="1400" b="1" i="0" u="none" strike="noStrike" dirty="0">
              <a:solidFill>
                <a:srgbClr val="00467F"/>
              </a:solidFill>
              <a:effectLst/>
              <a:latin typeface="PT Sans" panose="020B0503020203020204" pitchFamily="34" charset="0"/>
            </a:endParaRPr>
          </a:p>
          <a:p>
            <a:pPr algn="l"/>
            <a:endParaRPr lang="en-US" sz="140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  <a:t>    POW/MIA Ceremony &amp; Ride</a:t>
            </a:r>
            <a:b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</a:br>
            <a: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  <a:t>    </a:t>
            </a:r>
            <a: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September 16, 2023</a:t>
            </a:r>
            <a:b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    </a:t>
            </a:r>
            <a:r>
              <a:rPr lang="en-US" sz="1400" b="1" i="0" u="none" strike="noStrike" dirty="0">
                <a:solidFill>
                  <a:srgbClr val="00467F"/>
                </a:solidFill>
                <a:effectLst/>
                <a:latin typeface="PT Sans" panose="020B0503020203020204" pitchFamily="34" charset="0"/>
                <a:hlinkClick r:id="rId4"/>
              </a:rPr>
              <a:t>View Event</a:t>
            </a:r>
            <a:endParaRPr lang="en-US" sz="1400" b="1" i="0" u="none" strike="noStrike" dirty="0">
              <a:solidFill>
                <a:srgbClr val="00467F"/>
              </a:solidFill>
              <a:effectLst/>
              <a:latin typeface="PT Sans" panose="020B0503020203020204" pitchFamily="34" charset="0"/>
            </a:endParaRPr>
          </a:p>
          <a:p>
            <a:pPr algn="l"/>
            <a:endParaRPr lang="en-US" sz="140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  <a:t>   Merry Go-Round (C&amp;Y)</a:t>
            </a:r>
            <a:b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</a:br>
            <a: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  <a:t>   </a:t>
            </a:r>
            <a: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October 1 – 31, 2023</a:t>
            </a:r>
            <a:b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   </a:t>
            </a:r>
            <a:r>
              <a:rPr lang="en-US" sz="1400" b="1" i="0" u="none" strike="noStrike" dirty="0">
                <a:solidFill>
                  <a:srgbClr val="00467F"/>
                </a:solidFill>
                <a:effectLst/>
                <a:latin typeface="PT Sans" panose="020B0503020203020204" pitchFamily="34" charset="0"/>
                <a:hlinkClick r:id="rId5"/>
              </a:rPr>
              <a:t>View Event</a:t>
            </a:r>
            <a:endParaRPr lang="en-US" sz="1400" b="1" i="0" u="none" strike="noStrike" dirty="0">
              <a:solidFill>
                <a:srgbClr val="00467F"/>
              </a:solidFill>
              <a:effectLst/>
              <a:latin typeface="PT Sans" panose="020B0503020203020204" pitchFamily="34" charset="0"/>
            </a:endParaRPr>
          </a:p>
          <a:p>
            <a:pPr algn="l"/>
            <a:endParaRPr lang="en-US" sz="140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  <a:t>   Fall Conference</a:t>
            </a:r>
            <a:b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</a:br>
            <a: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  <a:t>   </a:t>
            </a:r>
            <a: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November 17-19, 2023</a:t>
            </a:r>
            <a:b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   </a:t>
            </a:r>
            <a:r>
              <a:rPr lang="en-US" sz="1400" b="1" i="0" u="none" strike="noStrike" dirty="0">
                <a:solidFill>
                  <a:srgbClr val="00467F"/>
                </a:solidFill>
                <a:effectLst/>
                <a:latin typeface="PT Sans" panose="020B0503020203020204" pitchFamily="34" charset="0"/>
                <a:hlinkClick r:id="rId6"/>
              </a:rPr>
              <a:t>View Event</a:t>
            </a:r>
            <a:endParaRPr lang="en-US" sz="1400" b="1" i="0" u="none" strike="noStrike" dirty="0">
              <a:solidFill>
                <a:srgbClr val="00467F"/>
              </a:solidFill>
              <a:effectLst/>
              <a:latin typeface="PT Sans" panose="020B0503020203020204" pitchFamily="34" charset="0"/>
            </a:endParaRPr>
          </a:p>
          <a:p>
            <a:pPr algn="l"/>
            <a:endParaRPr lang="en-US" sz="1400" b="1" dirty="0">
              <a:solidFill>
                <a:srgbClr val="753D36"/>
              </a:solidFill>
              <a:latin typeface="PT Sans" panose="020B0503020203020204" pitchFamily="34" charset="0"/>
            </a:endParaRPr>
          </a:p>
          <a:p>
            <a:pPr algn="l"/>
            <a:endParaRPr lang="en-US" sz="1400" b="1" dirty="0">
              <a:solidFill>
                <a:srgbClr val="753D36"/>
              </a:solidFill>
              <a:latin typeface="PT Sans" panose="020B0503020203020204" pitchFamily="34" charset="0"/>
            </a:endParaRPr>
          </a:p>
          <a:p>
            <a:pPr algn="l"/>
            <a:endParaRPr lang="en-US" sz="1400" b="1" dirty="0">
              <a:solidFill>
                <a:srgbClr val="753D36"/>
              </a:solidFill>
              <a:latin typeface="PT Sans" panose="020B0503020203020204" pitchFamily="34" charset="0"/>
            </a:endParaRPr>
          </a:p>
          <a:p>
            <a:pPr algn="l"/>
            <a:endParaRPr lang="en-US" sz="1400" b="1" dirty="0">
              <a:solidFill>
                <a:srgbClr val="753D36"/>
              </a:solidFill>
              <a:latin typeface="PT Sans" panose="020B0503020203020204" pitchFamily="34" charset="0"/>
            </a:endParaRPr>
          </a:p>
          <a:p>
            <a:pPr algn="l"/>
            <a: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  <a:t>Summit</a:t>
            </a:r>
            <a:b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</a:br>
            <a: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January 31 – February 3, 2024</a:t>
            </a:r>
            <a:br>
              <a:rPr lang="en-US" sz="140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1400" b="1" i="0" u="none" strike="noStrike" dirty="0">
                <a:solidFill>
                  <a:srgbClr val="00467F"/>
                </a:solidFill>
                <a:effectLst/>
                <a:latin typeface="PT Sans" panose="020B0503020203020204" pitchFamily="34" charset="0"/>
                <a:hlinkClick r:id="rId7"/>
              </a:rPr>
              <a:t>View Event</a:t>
            </a:r>
            <a:endParaRPr lang="en-US" sz="1400" b="1" i="0" u="none" strike="noStrike" dirty="0">
              <a:solidFill>
                <a:srgbClr val="00467F"/>
              </a:solidFill>
              <a:effectLst/>
              <a:latin typeface="PT Sans" panose="020B0503020203020204" pitchFamily="34" charset="0"/>
            </a:endParaRPr>
          </a:p>
          <a:p>
            <a:pPr algn="l"/>
            <a:endParaRPr lang="en-US" sz="140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  <a:t>Round Robin (PVR/SPI)</a:t>
            </a:r>
            <a:b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</a:br>
            <a: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April 1 – 30, 2024</a:t>
            </a:r>
            <a:br>
              <a:rPr lang="en-US" sz="140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1400" b="1" i="0" u="none" strike="noStrike" dirty="0">
                <a:solidFill>
                  <a:srgbClr val="00467F"/>
                </a:solidFill>
                <a:effectLst/>
                <a:latin typeface="PT Sans" panose="020B0503020203020204" pitchFamily="34" charset="0"/>
                <a:hlinkClick r:id="rId8"/>
              </a:rPr>
              <a:t>View Event</a:t>
            </a:r>
            <a:endParaRPr lang="en-US" sz="1400" b="1" i="0" u="none" strike="noStrike" dirty="0">
              <a:solidFill>
                <a:srgbClr val="00467F"/>
              </a:solidFill>
              <a:effectLst/>
              <a:latin typeface="PT Sans" panose="020B0503020203020204" pitchFamily="34" charset="0"/>
            </a:endParaRPr>
          </a:p>
          <a:p>
            <a:pPr algn="l"/>
            <a:endParaRPr lang="en-US" sz="140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  <a:t>In-State Unity Ride &amp; Rally</a:t>
            </a:r>
            <a:b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</a:br>
            <a: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April 21-27, 2024</a:t>
            </a:r>
            <a:br>
              <a:rPr lang="en-US" sz="140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1400" b="1" i="0" u="none" strike="noStrike" dirty="0">
                <a:solidFill>
                  <a:srgbClr val="00467F"/>
                </a:solidFill>
                <a:effectLst/>
                <a:latin typeface="PT Sans" panose="020B0503020203020204" pitchFamily="34" charset="0"/>
                <a:hlinkClick r:id="rId9"/>
              </a:rPr>
              <a:t>View Event</a:t>
            </a:r>
            <a:endParaRPr lang="en-US" sz="1400" b="1" i="0" u="none" strike="noStrike" dirty="0">
              <a:solidFill>
                <a:srgbClr val="00467F"/>
              </a:solidFill>
              <a:effectLst/>
              <a:latin typeface="PT Sans" panose="020B0503020203020204" pitchFamily="34" charset="0"/>
            </a:endParaRPr>
          </a:p>
          <a:p>
            <a:pPr algn="l"/>
            <a:endParaRPr lang="en-US" sz="1400" i="0" dirty="0">
              <a:solidFill>
                <a:srgbClr val="333333"/>
              </a:solidFill>
              <a:effectLst/>
              <a:latin typeface="PT Sans" panose="020B0503020203020204" pitchFamily="34" charset="0"/>
            </a:endParaRPr>
          </a:p>
          <a:p>
            <a:pPr algn="l"/>
            <a: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  <a:t>Department Convention</a:t>
            </a:r>
            <a:br>
              <a:rPr lang="en-US" sz="1400" b="1" i="0" dirty="0">
                <a:solidFill>
                  <a:srgbClr val="753D36"/>
                </a:solidFill>
                <a:effectLst/>
                <a:latin typeface="PT Sans" panose="020B0503020203020204" pitchFamily="34" charset="0"/>
              </a:rPr>
            </a:br>
            <a:r>
              <a:rPr lang="en-US" sz="1400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June 15-18, 2023</a:t>
            </a:r>
            <a:br>
              <a:rPr lang="en-US" sz="1400" i="0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</a:br>
            <a:r>
              <a:rPr lang="en-US" sz="1400" b="1" i="0" u="none" strike="noStrike" dirty="0">
                <a:solidFill>
                  <a:srgbClr val="00467F"/>
                </a:solidFill>
                <a:effectLst/>
                <a:latin typeface="PT Sans" panose="020B0503020203020204" pitchFamily="34" charset="0"/>
                <a:hlinkClick r:id="rId10"/>
              </a:rPr>
              <a:t>View Event</a:t>
            </a:r>
            <a:endParaRPr lang="en-US" sz="1600" dirty="0"/>
          </a:p>
        </p:txBody>
      </p:sp>
      <p:pic>
        <p:nvPicPr>
          <p:cNvPr id="11" name="Picture 10" descr="A calendar with numbers on it&#10;&#10;Description automatically generated">
            <a:extLst>
              <a:ext uri="{FF2B5EF4-FFF2-40B4-BE49-F238E27FC236}">
                <a16:creationId xmlns:a16="http://schemas.microsoft.com/office/drawing/2014/main" id="{396B858D-1EF6-21CB-FCA2-A53AE09367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466640" y="1275821"/>
            <a:ext cx="177533" cy="177533"/>
          </a:xfrm>
          <a:prstGeom prst="rect">
            <a:avLst/>
          </a:prstGeom>
        </p:spPr>
      </p:pic>
      <p:pic>
        <p:nvPicPr>
          <p:cNvPr id="13" name="Picture 12" descr="A calendar with numbers on it&#10;&#10;Description automatically generated">
            <a:extLst>
              <a:ext uri="{FF2B5EF4-FFF2-40B4-BE49-F238E27FC236}">
                <a16:creationId xmlns:a16="http://schemas.microsoft.com/office/drawing/2014/main" id="{0A685E4C-9096-F078-119D-81539BB78F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466641" y="2149374"/>
            <a:ext cx="177533" cy="177533"/>
          </a:xfrm>
          <a:prstGeom prst="rect">
            <a:avLst/>
          </a:prstGeom>
        </p:spPr>
      </p:pic>
      <p:pic>
        <p:nvPicPr>
          <p:cNvPr id="15" name="Picture 14" descr="A calendar with numbers on it&#10;&#10;Description automatically generated">
            <a:extLst>
              <a:ext uri="{FF2B5EF4-FFF2-40B4-BE49-F238E27FC236}">
                <a16:creationId xmlns:a16="http://schemas.microsoft.com/office/drawing/2014/main" id="{32934DBE-C578-B77D-E27E-574BD9A537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466642" y="3011027"/>
            <a:ext cx="177533" cy="177533"/>
          </a:xfrm>
          <a:prstGeom prst="rect">
            <a:avLst/>
          </a:prstGeom>
        </p:spPr>
      </p:pic>
      <p:pic>
        <p:nvPicPr>
          <p:cNvPr id="17" name="Picture 16" descr="A calendar with numbers on it&#10;&#10;Description automatically generated">
            <a:extLst>
              <a:ext uri="{FF2B5EF4-FFF2-40B4-BE49-F238E27FC236}">
                <a16:creationId xmlns:a16="http://schemas.microsoft.com/office/drawing/2014/main" id="{C88279D5-5285-5B18-F727-468D8636C8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466640" y="3872680"/>
            <a:ext cx="177533" cy="177533"/>
          </a:xfrm>
          <a:prstGeom prst="rect">
            <a:avLst/>
          </a:prstGeom>
        </p:spPr>
      </p:pic>
      <p:pic>
        <p:nvPicPr>
          <p:cNvPr id="18" name="Picture 17" descr="A calendar with numbers on it&#10;&#10;Description automatically generated">
            <a:extLst>
              <a:ext uri="{FF2B5EF4-FFF2-40B4-BE49-F238E27FC236}">
                <a16:creationId xmlns:a16="http://schemas.microsoft.com/office/drawing/2014/main" id="{6E7ABAB2-C199-1F26-DBBE-6D33AE38027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749080" y="1275821"/>
            <a:ext cx="177533" cy="177533"/>
          </a:xfrm>
          <a:prstGeom prst="rect">
            <a:avLst/>
          </a:prstGeom>
        </p:spPr>
      </p:pic>
      <p:pic>
        <p:nvPicPr>
          <p:cNvPr id="19" name="Picture 18" descr="A calendar with numbers on it&#10;&#10;Description automatically generated">
            <a:extLst>
              <a:ext uri="{FF2B5EF4-FFF2-40B4-BE49-F238E27FC236}">
                <a16:creationId xmlns:a16="http://schemas.microsoft.com/office/drawing/2014/main" id="{06FE1A30-74FA-E764-25E8-4B710CF198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749080" y="2153447"/>
            <a:ext cx="177533" cy="177533"/>
          </a:xfrm>
          <a:prstGeom prst="rect">
            <a:avLst/>
          </a:prstGeom>
        </p:spPr>
      </p:pic>
      <p:pic>
        <p:nvPicPr>
          <p:cNvPr id="20" name="Picture 19" descr="A calendar with numbers on it&#10;&#10;Description automatically generated">
            <a:extLst>
              <a:ext uri="{FF2B5EF4-FFF2-40B4-BE49-F238E27FC236}">
                <a16:creationId xmlns:a16="http://schemas.microsoft.com/office/drawing/2014/main" id="{9F2BD3A4-4EB6-FBD8-F4AE-5071EFB691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749080" y="3012212"/>
            <a:ext cx="177533" cy="177533"/>
          </a:xfrm>
          <a:prstGeom prst="rect">
            <a:avLst/>
          </a:prstGeom>
        </p:spPr>
      </p:pic>
      <p:pic>
        <p:nvPicPr>
          <p:cNvPr id="21" name="Picture 20" descr="A calendar with numbers on it&#10;&#10;Description automatically generated">
            <a:extLst>
              <a:ext uri="{FF2B5EF4-FFF2-40B4-BE49-F238E27FC236}">
                <a16:creationId xmlns:a16="http://schemas.microsoft.com/office/drawing/2014/main" id="{F6121E7A-9DDB-70F0-0E31-03E77DC1B5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749079" y="3870977"/>
            <a:ext cx="177533" cy="17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3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71F-CB4F-4894-82C6-80B343423C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87779" y="32886"/>
            <a:ext cx="8414480" cy="90423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CAPTURE THE PLAQUE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DA9E8B-287F-4E20-8EFB-38ABE7C545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05000" y="1825625"/>
            <a:ext cx="9448800" cy="4394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                               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2D4EA-2162-4C40-B724-EFC806A7CB21}"/>
              </a:ext>
            </a:extLst>
          </p:cNvPr>
          <p:cNvSpPr txBox="1"/>
          <p:nvPr/>
        </p:nvSpPr>
        <p:spPr>
          <a:xfrm>
            <a:off x="1872520" y="4963604"/>
            <a:ext cx="841448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2000" b="1" dirty="0"/>
              <a:t>   </a:t>
            </a:r>
            <a:r>
              <a:rPr lang="en-US" sz="2800" b="1" dirty="0"/>
              <a:t>Register! Let everyone know you’re playing the Game! </a:t>
            </a:r>
          </a:p>
          <a:p>
            <a:pPr algn="ctr"/>
            <a:r>
              <a:rPr lang="en-US" sz="2800" b="1" dirty="0"/>
              <a:t>Helps to know where to ride next!</a:t>
            </a:r>
            <a:br>
              <a:rPr lang="en-US" sz="2800" b="1" dirty="0"/>
            </a:br>
            <a:r>
              <a:rPr lang="en-US" sz="2800" b="1" dirty="0">
                <a:solidFill>
                  <a:srgbClr val="FF0000"/>
                </a:solidFill>
              </a:rPr>
              <a:t>Participants - listed by District, Chapter #, </a:t>
            </a:r>
            <a:r>
              <a:rPr lang="en-US" sz="2400" b="1" dirty="0">
                <a:solidFill>
                  <a:srgbClr val="FF0000"/>
                </a:solidFill>
              </a:rPr>
              <a:t>&amp;</a:t>
            </a:r>
            <a:r>
              <a:rPr lang="en-US" sz="2800" b="1" dirty="0">
                <a:solidFill>
                  <a:srgbClr val="FF0000"/>
                </a:solidFill>
              </a:rPr>
              <a:t> City</a:t>
            </a:r>
            <a:endParaRPr lang="en-US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8E7E3-7809-FFF3-8597-D18684A01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711" y="984394"/>
            <a:ext cx="8842616" cy="385043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CE77C6D-D48F-469B-9344-0683AC5BDBF0}"/>
              </a:ext>
            </a:extLst>
          </p:cNvPr>
          <p:cNvCxnSpPr>
            <a:cxnSpLocks/>
          </p:cNvCxnSpPr>
          <p:nvPr/>
        </p:nvCxnSpPr>
        <p:spPr>
          <a:xfrm>
            <a:off x="812366" y="2386689"/>
            <a:ext cx="1270217" cy="3562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C99E88-DCE7-4FFC-AE51-5413AB80A374}"/>
              </a:ext>
            </a:extLst>
          </p:cNvPr>
          <p:cNvCxnSpPr/>
          <p:nvPr/>
        </p:nvCxnSpPr>
        <p:spPr>
          <a:xfrm flipV="1">
            <a:off x="812366" y="3022494"/>
            <a:ext cx="1276350" cy="5715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5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DA9E8B-287F-4E20-8EFB-38ABE7C545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05000" y="1787169"/>
            <a:ext cx="9448800" cy="4394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                               </a:t>
            </a: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772B41-72FD-BBE3-AA03-0A083ECC4B6F}"/>
              </a:ext>
            </a:extLst>
          </p:cNvPr>
          <p:cNvGrpSpPr/>
          <p:nvPr/>
        </p:nvGrpSpPr>
        <p:grpSpPr>
          <a:xfrm>
            <a:off x="1092065" y="1251191"/>
            <a:ext cx="10007869" cy="4355618"/>
            <a:chOff x="406131" y="1333669"/>
            <a:chExt cx="10007869" cy="435561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D6DF01D-A4F1-3903-4B4F-279BC59AC768}"/>
                </a:ext>
              </a:extLst>
            </p:cNvPr>
            <p:cNvGrpSpPr/>
            <p:nvPr/>
          </p:nvGrpSpPr>
          <p:grpSpPr>
            <a:xfrm>
              <a:off x="406131" y="1709837"/>
              <a:ext cx="4970998" cy="3438325"/>
              <a:chOff x="5325" y="1179436"/>
              <a:chExt cx="4970998" cy="343832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2D7C356-C57A-5DF5-9676-21CE7780A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25" y="1179436"/>
                <a:ext cx="4970998" cy="3438325"/>
              </a:xfrm>
              <a:prstGeom prst="rect">
                <a:avLst/>
              </a:prstGeom>
            </p:spPr>
          </p:pic>
          <p:sp>
            <p:nvSpPr>
              <p:cNvPr id="3" name="Speech Bubble: Rectangle with Corners Rounded 2">
                <a:extLst>
                  <a:ext uri="{FF2B5EF4-FFF2-40B4-BE49-F238E27FC236}">
                    <a16:creationId xmlns:a16="http://schemas.microsoft.com/office/drawing/2014/main" id="{C7A710FF-ADD8-5971-231B-02ACC885C0C6}"/>
                  </a:ext>
                </a:extLst>
              </p:cNvPr>
              <p:cNvSpPr/>
              <p:nvPr/>
            </p:nvSpPr>
            <p:spPr>
              <a:xfrm>
                <a:off x="137405" y="1781866"/>
                <a:ext cx="3733935" cy="1882006"/>
              </a:xfrm>
              <a:prstGeom prst="wedgeRoundRectCallout">
                <a:avLst>
                  <a:gd name="adj1" fmla="val 53339"/>
                  <a:gd name="adj2" fmla="val 83014"/>
                  <a:gd name="adj3" fmla="val 16667"/>
                </a:avLst>
              </a:prstGeom>
              <a:gradFill>
                <a:gsLst>
                  <a:gs pos="9000">
                    <a:srgbClr val="D9EDE4"/>
                  </a:gs>
                  <a:gs pos="67858">
                    <a:srgbClr val="E7F8F0"/>
                  </a:gs>
                  <a:gs pos="34000">
                    <a:srgbClr val="FAFAF2"/>
                  </a:gs>
                  <a:gs pos="100000">
                    <a:srgbClr val="CFFBFE"/>
                  </a:gs>
                </a:gsLst>
              </a:gradFill>
              <a:ln w="15875">
                <a:solidFill>
                  <a:schemeClr val="tx1"/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Click Participants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Scroll down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Click View Map</a:t>
                </a:r>
              </a:p>
              <a:p>
                <a:pPr algn="ctr"/>
                <a:endParaRPr lang="en-US" dirty="0"/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8941DD-FE49-7F73-2517-4D2E4A120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0653" y="1333669"/>
              <a:ext cx="5043347" cy="4355618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B58BC9-CFF8-415F-F503-3BE80F03FBD6}"/>
              </a:ext>
            </a:extLst>
          </p:cNvPr>
          <p:cNvSpPr/>
          <p:nvPr/>
        </p:nvSpPr>
        <p:spPr>
          <a:xfrm rot="21315555">
            <a:off x="455541" y="1069861"/>
            <a:ext cx="52711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Updated Map!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A19AF4-CED0-48ED-0699-78D3D1B6DAAA}"/>
              </a:ext>
            </a:extLst>
          </p:cNvPr>
          <p:cNvSpPr txBox="1">
            <a:spLocks/>
          </p:cNvSpPr>
          <p:nvPr/>
        </p:nvSpPr>
        <p:spPr>
          <a:xfrm>
            <a:off x="2224426" y="125642"/>
            <a:ext cx="8414480" cy="90423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CAPTURE THE PLAQUE</a:t>
            </a:r>
          </a:p>
        </p:txBody>
      </p:sp>
    </p:spTree>
    <p:extLst>
      <p:ext uri="{BB962C8B-B14F-4D97-AF65-F5344CB8AC3E}">
        <p14:creationId xmlns:p14="http://schemas.microsoft.com/office/powerpoint/2010/main" val="415117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671F-CB4F-4894-82C6-80B343423C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2873" y="168348"/>
            <a:ext cx="8153054" cy="92018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6000" b="1" dirty="0"/>
              <a:t>IN-STATE UNITY RIDE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DA9E8B-287F-4E20-8EFB-38ABE7C545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05000" y="1825625"/>
            <a:ext cx="9448800" cy="4394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                                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DEF26B-5708-432B-A75B-ABB38A21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9" y="1162802"/>
            <a:ext cx="9448801" cy="45323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A8A186-9C74-6920-A221-70144E680D95}"/>
              </a:ext>
            </a:extLst>
          </p:cNvPr>
          <p:cNvSpPr txBox="1"/>
          <p:nvPr/>
        </p:nvSpPr>
        <p:spPr>
          <a:xfrm>
            <a:off x="4963160" y="4282407"/>
            <a:ext cx="159004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rIns="274320" rtlCol="0" anchor="ctr" anchorCtr="1">
            <a:spAutoFit/>
          </a:bodyPr>
          <a:lstStyle/>
          <a:p>
            <a:pPr algn="just"/>
            <a:r>
              <a:rPr lang="en-US" sz="1400" b="1" i="1" dirty="0">
                <a:solidFill>
                  <a:srgbClr val="333333"/>
                </a:solidFill>
                <a:effectLst/>
                <a:latin typeface="PT Sans" panose="020B0503020203020204" pitchFamily="34" charset="0"/>
              </a:rPr>
              <a:t>April 21-27, 2024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3246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4AAEB-8EA3-4670-A1D3-6CE125F0FA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4042" y="183097"/>
            <a:ext cx="10103388" cy="9940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6000" b="1" dirty="0"/>
              <a:t>Round Robin /Merry-go-Round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5FB2F-2B67-4513-8C78-472130EE2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610" y="1425627"/>
            <a:ext cx="4299820" cy="2133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DEB31-CCC3-4546-B401-BE5D2CCB3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838" y="3644976"/>
            <a:ext cx="6557962" cy="2926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DA5AB2-3F19-4404-B558-F961F13AF5AD}"/>
              </a:ext>
            </a:extLst>
          </p:cNvPr>
          <p:cNvSpPr txBox="1"/>
          <p:nvPr/>
        </p:nvSpPr>
        <p:spPr>
          <a:xfrm>
            <a:off x="1631698" y="1587673"/>
            <a:ext cx="3742693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Registration Made Easier!</a:t>
            </a:r>
          </a:p>
        </p:txBody>
      </p:sp>
    </p:spTree>
    <p:extLst>
      <p:ext uri="{BB962C8B-B14F-4D97-AF65-F5344CB8AC3E}">
        <p14:creationId xmlns:p14="http://schemas.microsoft.com/office/powerpoint/2010/main" val="184883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E8493412-85DD-4641-9E8A-937B29FD6AA2}" vid="{77E91E09-5010-404D-ADF4-B79FA46D72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schemas.microsoft.com/office/2006/metadata/properties"/>
    <ds:schemaRef ds:uri="http://www.w3.org/2000/xmlns/"/>
    <ds:schemaRef ds:uri="40262f94-9f35-4ac3-9a90-690165a166b7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4f35948-e619-41b3-aa29-22878b09cfd2"/>
    <ds:schemaRef ds:uri="40262f94-9f35-4ac3-9a90-690165a166b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4117</TotalTime>
  <Words>1314</Words>
  <Application>Microsoft Office PowerPoint</Application>
  <PresentationFormat>Widescreen</PresentationFormat>
  <Paragraphs>159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Arial Rounded MT Bold</vt:lpstr>
      <vt:lpstr>Calibri</vt:lpstr>
      <vt:lpstr>Franklin Gothic Book</vt:lpstr>
      <vt:lpstr>Franklin Gothic Medium</vt:lpstr>
      <vt:lpstr>PT Sans</vt:lpstr>
      <vt:lpstr>Wingdings</vt:lpstr>
      <vt:lpstr>Cloud skipper design template</vt:lpstr>
      <vt:lpstr>AMERICAN LEGION RIDERS Navigating the ALR Website</vt:lpstr>
      <vt:lpstr>American Legion Riders Website</vt:lpstr>
      <vt:lpstr>American Legion Riders Web Page</vt:lpstr>
      <vt:lpstr>Department ALR Committee</vt:lpstr>
      <vt:lpstr>HIGHLIGHTED EVENTS</vt:lpstr>
      <vt:lpstr>CAPTURE THE PLAQUE</vt:lpstr>
      <vt:lpstr>PowerPoint Presentation</vt:lpstr>
      <vt:lpstr>IN-STATE UNITY RIDE</vt:lpstr>
      <vt:lpstr>Round Robin /Merry-go-Round</vt:lpstr>
      <vt:lpstr>OFFICER REPORTING</vt:lpstr>
      <vt:lpstr>EOY REPORTING</vt:lpstr>
      <vt:lpstr>RESOURCES</vt:lpstr>
      <vt:lpstr>CHAPTER OF THE YEAR</vt:lpstr>
      <vt:lpstr>ALR Website</vt:lpstr>
      <vt:lpstr>CALENDAR</vt:lpstr>
      <vt:lpstr>CALENDAR</vt:lpstr>
      <vt:lpstr>WEB DEVELOPMENT</vt:lpstr>
      <vt:lpstr>CYBERSECURITY AWARENESS</vt:lpstr>
      <vt:lpstr>                          IDENTITY THEFT </vt:lpstr>
      <vt:lpstr>FRAUD &amp; PHISHING</vt:lpstr>
      <vt:lpstr>                          Facebook Presence</vt:lpstr>
      <vt:lpstr>                          Facebook Events</vt:lpstr>
      <vt:lpstr>                          EVENT CREATION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Legion Riders      ALR General Meeting Protocol</dc:title>
  <dc:creator>Teresa Wineland</dc:creator>
  <cp:lastModifiedBy>Beverly Wooten</cp:lastModifiedBy>
  <cp:revision>210</cp:revision>
  <cp:lastPrinted>2023-02-07T02:05:42Z</cp:lastPrinted>
  <dcterms:created xsi:type="dcterms:W3CDTF">2017-01-19T02:01:10Z</dcterms:created>
  <dcterms:modified xsi:type="dcterms:W3CDTF">2024-01-19T22:07:35Z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FATIntVersion">
    <vt:i4>15</vt:i4>
  </property>
  <property fmtid="{D5CDD505-2E9C-101B-9397-08002B2CF9AE}" pid="13" name="FILEGUID">
    <vt:lpwstr>5961593f-b4ad-4ec9-bfff-3dc315a1f74c</vt:lpwstr>
  </property>
  <property fmtid="{D5CDD505-2E9C-101B-9397-08002B2CF9AE}" pid="14" name="MODFILEGUID">
    <vt:lpwstr>c4be06ee-98b6-402b-818b-5cb7ae9feaff</vt:lpwstr>
  </property>
  <property fmtid="{D5CDD505-2E9C-101B-9397-08002B2CF9AE}" pid="15" name="FILEOWNER">
    <vt:lpwstr>Teresa Wineland</vt:lpwstr>
  </property>
  <property fmtid="{D5CDD505-2E9C-101B-9397-08002B2CF9AE}" pid="16" name="MODFILEOWNER">
    <vt:lpwstr>E50507</vt:lpwstr>
  </property>
  <property fmtid="{D5CDD505-2E9C-101B-9397-08002B2CF9AE}" pid="17" name="IPPCLASS">
    <vt:i4>1</vt:i4>
  </property>
  <property fmtid="{D5CDD505-2E9C-101B-9397-08002B2CF9AE}" pid="18" name="MODIPPCLASS">
    <vt:i4>1</vt:i4>
  </property>
  <property fmtid="{D5CDD505-2E9C-101B-9397-08002B2CF9AE}" pid="19" name="MACHINEID">
    <vt:lpwstr>TPSL302339</vt:lpwstr>
  </property>
  <property fmtid="{D5CDD505-2E9C-101B-9397-08002B2CF9AE}" pid="20" name="MODMACHINEID">
    <vt:lpwstr>TPSL-PC0H7BZ1</vt:lpwstr>
  </property>
  <property fmtid="{D5CDD505-2E9C-101B-9397-08002B2CF9AE}" pid="21" name="CURRENTCLASS">
    <vt:lpwstr>Classified - No Category</vt:lpwstr>
  </property>
  <property fmtid="{D5CDD505-2E9C-101B-9397-08002B2CF9AE}" pid="22" name="MSIP_Label_618cf4b8-afc8-4a2b-882d-e7a9617ab28d_Enabled">
    <vt:lpwstr>true</vt:lpwstr>
  </property>
  <property fmtid="{D5CDD505-2E9C-101B-9397-08002B2CF9AE}" pid="23" name="MSIP_Label_618cf4b8-afc8-4a2b-882d-e7a9617ab28d_SetDate">
    <vt:lpwstr>2023-02-07T12:52:57Z</vt:lpwstr>
  </property>
  <property fmtid="{D5CDD505-2E9C-101B-9397-08002B2CF9AE}" pid="24" name="MSIP_Label_618cf4b8-afc8-4a2b-882d-e7a9617ab28d_Method">
    <vt:lpwstr>Standard</vt:lpwstr>
  </property>
  <property fmtid="{D5CDD505-2E9C-101B-9397-08002B2CF9AE}" pid="25" name="MSIP_Label_618cf4b8-afc8-4a2b-882d-e7a9617ab28d_Name">
    <vt:lpwstr>618cf4b8-afc8-4a2b-882d-e7a9617ab28d</vt:lpwstr>
  </property>
  <property fmtid="{D5CDD505-2E9C-101B-9397-08002B2CF9AE}" pid="26" name="MSIP_Label_618cf4b8-afc8-4a2b-882d-e7a9617ab28d_SiteId">
    <vt:lpwstr>690a1cb7-2120-4eec-a75d-2354e32bbf6f</vt:lpwstr>
  </property>
  <property fmtid="{D5CDD505-2E9C-101B-9397-08002B2CF9AE}" pid="27" name="MSIP_Label_618cf4b8-afc8-4a2b-882d-e7a9617ab28d_ActionId">
    <vt:lpwstr>8beb3393-7b7e-4379-b987-6cf4668686fd</vt:lpwstr>
  </property>
  <property fmtid="{D5CDD505-2E9C-101B-9397-08002B2CF9AE}" pid="28" name="MSIP_Label_618cf4b8-afc8-4a2b-882d-e7a9617ab28d_ContentBits">
    <vt:lpwstr>2</vt:lpwstr>
  </property>
</Properties>
</file>