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29"/>
  </p:notesMasterIdLst>
  <p:handoutMasterIdLst>
    <p:handoutMasterId r:id="rId30"/>
  </p:handoutMasterIdLst>
  <p:sldIdLst>
    <p:sldId id="265" r:id="rId6"/>
    <p:sldId id="266" r:id="rId7"/>
    <p:sldId id="270" r:id="rId8"/>
    <p:sldId id="288" r:id="rId9"/>
    <p:sldId id="289" r:id="rId10"/>
    <p:sldId id="291" r:id="rId11"/>
    <p:sldId id="297" r:id="rId12"/>
    <p:sldId id="274" r:id="rId13"/>
    <p:sldId id="294" r:id="rId14"/>
    <p:sldId id="295" r:id="rId15"/>
    <p:sldId id="296" r:id="rId16"/>
    <p:sldId id="302" r:id="rId17"/>
    <p:sldId id="299" r:id="rId18"/>
    <p:sldId id="300" r:id="rId19"/>
    <p:sldId id="301" r:id="rId20"/>
    <p:sldId id="311" r:id="rId21"/>
    <p:sldId id="304" r:id="rId22"/>
    <p:sldId id="306" r:id="rId23"/>
    <p:sldId id="307" r:id="rId24"/>
    <p:sldId id="308" r:id="rId25"/>
    <p:sldId id="309" r:id="rId26"/>
    <p:sldId id="31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3351" autoAdjust="0"/>
  </p:normalViewPr>
  <p:slideViewPr>
    <p:cSldViewPr snapToGrid="0" showGuides="1">
      <p:cViewPr varScale="1">
        <p:scale>
          <a:sx n="61" d="100"/>
          <a:sy n="61" d="100"/>
        </p:scale>
        <p:origin x="880" y="56"/>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236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136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725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9209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308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221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893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644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752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6139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7248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dirty="0">
                <a:solidFill>
                  <a:prstClr val="black">
                    <a:lumMod val="65000"/>
                    <a:lumOff val="35000"/>
                  </a:prstClr>
                </a:solidFill>
              </a:rPr>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199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1/20/2023</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980EB097-E178-4C36-8DAB-4A2E633FCAB0}"/>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dirty="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solidFill>
                  <a:prstClr val="black">
                    <a:lumMod val="65000"/>
                    <a:lumOff val="35000"/>
                  </a:prstClr>
                </a:solidFill>
              </a:rPr>
              <a:pPr/>
              <a:t>1/20/2023</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solidFill>
                  <a:prstClr val="black">
                    <a:lumMod val="65000"/>
                    <a:lumOff val="35000"/>
                  </a:prstClr>
                </a:solidFill>
              </a:rPr>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4AF5CD18-36CE-4001-9A0B-25B39697020D}"/>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dirty="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245865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docs.google.com/form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oreenskobel@gmail.com" TargetMode="Externa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714" y="365124"/>
            <a:ext cx="9805086" cy="5855345"/>
          </a:xfrm>
        </p:spPr>
        <p:txBody>
          <a:bodyPr>
            <a:normAutofit/>
          </a:bodyPr>
          <a:lstStyle/>
          <a:p>
            <a:pPr algn="ctr"/>
            <a:br>
              <a:rPr lang="en-US" dirty="0"/>
            </a:br>
            <a:br>
              <a:rPr lang="en-US" dirty="0"/>
            </a:br>
            <a:br>
              <a:rPr lang="en-US" sz="4900" dirty="0"/>
            </a:br>
            <a:br>
              <a:rPr lang="en-US" sz="4900" dirty="0"/>
            </a:br>
            <a:br>
              <a:rPr lang="en-US" dirty="0"/>
            </a:br>
            <a:br>
              <a:rPr lang="en-US" dirty="0"/>
            </a:br>
            <a:br>
              <a:rPr lang="en-US" dirty="0"/>
            </a:br>
            <a:endParaRPr lang="en-US" dirty="0"/>
          </a:p>
        </p:txBody>
      </p:sp>
      <p:pic>
        <p:nvPicPr>
          <p:cNvPr id="4" name="Picture 3"/>
          <p:cNvPicPr/>
          <p:nvPr/>
        </p:nvPicPr>
        <p:blipFill>
          <a:blip r:embed="rId2" cstate="print"/>
          <a:srcRect/>
          <a:stretch>
            <a:fillRect/>
          </a:stretch>
        </p:blipFill>
        <p:spPr bwMode="auto">
          <a:xfrm>
            <a:off x="9469447" y="573559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44671" y="5651191"/>
            <a:ext cx="1069975" cy="1138555"/>
          </a:xfrm>
          <a:prstGeom prst="rect">
            <a:avLst/>
          </a:prstGeom>
          <a:noFill/>
          <a:ln w="9525">
            <a:noFill/>
            <a:miter lim="800000"/>
            <a:headEnd/>
            <a:tailEnd/>
          </a:ln>
        </p:spPr>
      </p:pic>
      <p:sp>
        <p:nvSpPr>
          <p:cNvPr id="3" name="TextBox 2"/>
          <p:cNvSpPr txBox="1"/>
          <p:nvPr/>
        </p:nvSpPr>
        <p:spPr>
          <a:xfrm>
            <a:off x="1912615" y="5697195"/>
            <a:ext cx="4898618" cy="461665"/>
          </a:xfrm>
          <a:prstGeom prst="rect">
            <a:avLst/>
          </a:prstGeom>
          <a:noFill/>
          <a:ln>
            <a:solidFill>
              <a:schemeClr val="bg2"/>
            </a:solidFill>
          </a:ln>
        </p:spPr>
        <p:txBody>
          <a:bodyPr wrap="square" rtlCol="0" anchor="ctr" anchorCtr="1">
            <a:spAutoFit/>
          </a:bodyPr>
          <a:lstStyle/>
          <a:p>
            <a:endParaRPr lang="en-US" sz="2400" dirty="0"/>
          </a:p>
        </p:txBody>
      </p:sp>
      <p:sp>
        <p:nvSpPr>
          <p:cNvPr id="6" name="Rectangle 5">
            <a:extLst>
              <a:ext uri="{FF2B5EF4-FFF2-40B4-BE49-F238E27FC236}">
                <a16:creationId xmlns:a16="http://schemas.microsoft.com/office/drawing/2014/main" id="{A05F0668-DA6D-4DD3-BC12-1E6B9D8551A2}"/>
              </a:ext>
            </a:extLst>
          </p:cNvPr>
          <p:cNvSpPr/>
          <p:nvPr/>
        </p:nvSpPr>
        <p:spPr>
          <a:xfrm>
            <a:off x="609600" y="472612"/>
            <a:ext cx="10753108" cy="4743644"/>
          </a:xfrm>
          <a:prstGeom prst="rect">
            <a:avLst/>
          </a:prstGeom>
        </p:spPr>
        <p:txBody>
          <a:bodyPr wrap="square">
            <a:spAutoFit/>
          </a:bodyPr>
          <a:lstStyle/>
          <a:p>
            <a:pPr algn="ctr"/>
            <a:r>
              <a:rPr lang="en-US" sz="6000" b="1" dirty="0">
                <a:solidFill>
                  <a:schemeClr val="accent1">
                    <a:lumMod val="75000"/>
                  </a:schemeClr>
                </a:solidFill>
                <a:latin typeface="Arial" panose="020B0604020202020204" pitchFamily="34" charset="0"/>
                <a:ea typeface="Calibri" panose="020F0502020204030204" pitchFamily="34" charset="0"/>
              </a:rPr>
              <a:t>AMERICAN LEGION RIDERS </a:t>
            </a:r>
          </a:p>
          <a:p>
            <a:pPr algn="ctr"/>
            <a:endParaRPr lang="en-US" sz="4400" dirty="0">
              <a:solidFill>
                <a:srgbClr val="222222"/>
              </a:solidFill>
              <a:latin typeface="Arial" panose="020B0604020202020204" pitchFamily="34" charset="0"/>
              <a:ea typeface="Calibri" panose="020F0502020204030204" pitchFamily="34" charset="0"/>
            </a:endParaRPr>
          </a:p>
          <a:p>
            <a:pPr algn="ctr"/>
            <a:r>
              <a:rPr lang="en-US" sz="3600" b="1" dirty="0">
                <a:solidFill>
                  <a:srgbClr val="222222"/>
                </a:solidFill>
                <a:latin typeface="Arial" panose="020B0604020202020204" pitchFamily="34" charset="0"/>
                <a:ea typeface="Calibri" panose="020F0502020204030204" pitchFamily="34" charset="0"/>
              </a:rPr>
              <a:t>HOW TO CREATE YOUR ONLINE </a:t>
            </a:r>
          </a:p>
          <a:p>
            <a:pPr algn="ctr"/>
            <a:r>
              <a:rPr lang="en-US" sz="3600" b="1" dirty="0">
                <a:solidFill>
                  <a:srgbClr val="222222"/>
                </a:solidFill>
                <a:latin typeface="Arial" panose="020B0604020202020204" pitchFamily="34" charset="0"/>
                <a:ea typeface="Calibri" panose="020F0502020204030204" pitchFamily="34" charset="0"/>
              </a:rPr>
              <a:t>TRACKING FORM, CREATE SPREADSHEET,  AND ADD ICON TO CELLPHONE HOME SCREEN</a:t>
            </a:r>
          </a:p>
          <a:p>
            <a:pPr algn="ctr"/>
            <a:r>
              <a:rPr lang="en-US" sz="4400" dirty="0">
                <a:solidFill>
                  <a:srgbClr val="222222"/>
                </a:solidFill>
                <a:latin typeface="Arial" panose="020B0604020202020204" pitchFamily="34" charset="0"/>
                <a:ea typeface="Calibri" panose="020F0502020204030204" pitchFamily="34" charset="0"/>
              </a:rPr>
              <a:t>     </a:t>
            </a:r>
            <a:r>
              <a:rPr lang="en-US" sz="3600" dirty="0">
                <a:solidFill>
                  <a:srgbClr val="222222"/>
                </a:solidFill>
                <a:latin typeface="Arial" panose="020B0604020202020204" pitchFamily="34" charset="0"/>
                <a:ea typeface="Calibri" panose="020F0502020204030204" pitchFamily="34" charset="0"/>
              </a:rPr>
              <a:t>Go To </a:t>
            </a:r>
            <a:r>
              <a:rPr lang="en-US" sz="3600" u="sng" dirty="0">
                <a:solidFill>
                  <a:srgbClr val="1155CC"/>
                </a:solidFill>
                <a:latin typeface="Arial" panose="020B0604020202020204" pitchFamily="34" charset="0"/>
                <a:ea typeface="Calibri" panose="020F0502020204030204" pitchFamily="34" charset="0"/>
                <a:cs typeface="Times New Roman" panose="02020603050405020304" pitchFamily="18" charset="0"/>
                <a:hlinkClick r:id="rId4"/>
              </a:rPr>
              <a:t>https://docs.google.com/forms</a:t>
            </a:r>
            <a:r>
              <a:rPr lang="en-US" sz="3600" dirty="0">
                <a:solidFill>
                  <a:srgbClr val="222222"/>
                </a:solidFill>
                <a:latin typeface="Arial" panose="020B0604020202020204" pitchFamily="34" charset="0"/>
                <a:ea typeface="Calibri" panose="020F0502020204030204" pitchFamily="34" charset="0"/>
              </a:rPr>
              <a:t> </a:t>
            </a:r>
            <a:endParaRPr lang="en-US" sz="3600" dirty="0"/>
          </a:p>
        </p:txBody>
      </p:sp>
      <p:sp>
        <p:nvSpPr>
          <p:cNvPr id="8" name="TextBox 7">
            <a:extLst>
              <a:ext uri="{FF2B5EF4-FFF2-40B4-BE49-F238E27FC236}">
                <a16:creationId xmlns:a16="http://schemas.microsoft.com/office/drawing/2014/main" id="{0A282C1A-D62D-400E-A9AC-9DDC0D01C3E9}"/>
              </a:ext>
            </a:extLst>
          </p:cNvPr>
          <p:cNvSpPr txBox="1"/>
          <p:nvPr/>
        </p:nvSpPr>
        <p:spPr>
          <a:xfrm>
            <a:off x="1263721" y="5855185"/>
            <a:ext cx="5547512" cy="800219"/>
          </a:xfrm>
          <a:prstGeom prst="rect">
            <a:avLst/>
          </a:prstGeom>
          <a:noFill/>
          <a:ln>
            <a:solidFill>
              <a:schemeClr val="bg2"/>
            </a:solidFill>
          </a:ln>
        </p:spPr>
        <p:txBody>
          <a:bodyPr wrap="square" rtlCol="0" anchor="ctr" anchorCtr="1">
            <a:spAutoFit/>
          </a:bodyPr>
          <a:lstStyle/>
          <a:p>
            <a:r>
              <a:rPr lang="en-US" sz="2800" dirty="0"/>
              <a:t>Sue Nist, ALR Director, Chapter 129</a:t>
            </a:r>
          </a:p>
          <a:p>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911350"/>
            <a:ext cx="9982200"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a:extLst>
              <a:ext uri="{FF2B5EF4-FFF2-40B4-BE49-F238E27FC236}">
                <a16:creationId xmlns:a16="http://schemas.microsoft.com/office/drawing/2014/main" id="{D3A71599-EA49-43C4-AF67-C4ED7BDA1E62}"/>
              </a:ext>
            </a:extLst>
          </p:cNvPr>
          <p:cNvCxnSpPr>
            <a:cxnSpLocks/>
          </p:cNvCxnSpPr>
          <p:nvPr/>
        </p:nvCxnSpPr>
        <p:spPr>
          <a:xfrm flipH="1">
            <a:off x="10043601" y="2769842"/>
            <a:ext cx="968180" cy="53149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5" name="Title 1">
            <a:extLst>
              <a:ext uri="{FF2B5EF4-FFF2-40B4-BE49-F238E27FC236}">
                <a16:creationId xmlns:a16="http://schemas.microsoft.com/office/drawing/2014/main" id="{2314AAEB-8EA3-4670-A1D3-6CE125F0FAF8}"/>
              </a:ext>
            </a:extLst>
          </p:cNvPr>
          <p:cNvSpPr txBox="1">
            <a:spLocks/>
          </p:cNvSpPr>
          <p:nvPr/>
        </p:nvSpPr>
        <p:spPr>
          <a:xfrm>
            <a:off x="1747638" y="365125"/>
            <a:ext cx="9029700" cy="1325563"/>
          </a:xfrm>
          <a:prstGeom prst="rect">
            <a:avLst/>
          </a:prstGeom>
        </p:spPr>
        <p:txBody>
          <a:bodyP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US" sz="4800" b="1" dirty="0"/>
              <a:t>    Creating a Spreadsheet</a:t>
            </a:r>
          </a:p>
        </p:txBody>
      </p:sp>
      <p:cxnSp>
        <p:nvCxnSpPr>
          <p:cNvPr id="6" name="Straight Arrow Connector 5">
            <a:extLst>
              <a:ext uri="{FF2B5EF4-FFF2-40B4-BE49-F238E27FC236}">
                <a16:creationId xmlns:a16="http://schemas.microsoft.com/office/drawing/2014/main" id="{D3A71599-EA49-43C4-AF67-C4ED7BDA1E62}"/>
              </a:ext>
            </a:extLst>
          </p:cNvPr>
          <p:cNvCxnSpPr>
            <a:cxnSpLocks/>
          </p:cNvCxnSpPr>
          <p:nvPr/>
        </p:nvCxnSpPr>
        <p:spPr>
          <a:xfrm>
            <a:off x="7343471" y="1600200"/>
            <a:ext cx="0" cy="93913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2AD3D590-A843-49C1-9CDF-E21D626D15B5}"/>
              </a:ext>
            </a:extLst>
          </p:cNvPr>
          <p:cNvPicPr/>
          <p:nvPr/>
        </p:nvPicPr>
        <p:blipFill>
          <a:blip r:embed="rId3" cstate="print"/>
          <a:srcRect/>
          <a:stretch>
            <a:fillRect/>
          </a:stretch>
        </p:blipFill>
        <p:spPr bwMode="auto">
          <a:xfrm>
            <a:off x="10482094" y="5607683"/>
            <a:ext cx="1069975" cy="1138555"/>
          </a:xfrm>
          <a:prstGeom prst="rect">
            <a:avLst/>
          </a:prstGeom>
          <a:noFill/>
          <a:ln w="9525">
            <a:noFill/>
            <a:miter lim="800000"/>
            <a:headEnd/>
            <a:tailEnd/>
          </a:ln>
        </p:spPr>
      </p:pic>
      <p:pic>
        <p:nvPicPr>
          <p:cNvPr id="8" name="Picture 7">
            <a:extLst>
              <a:ext uri="{FF2B5EF4-FFF2-40B4-BE49-F238E27FC236}">
                <a16:creationId xmlns:a16="http://schemas.microsoft.com/office/drawing/2014/main" id="{398FF718-F09E-43F0-A445-CB2EC38D9F72}"/>
              </a:ext>
            </a:extLst>
          </p:cNvPr>
          <p:cNvPicPr/>
          <p:nvPr/>
        </p:nvPicPr>
        <p:blipFill>
          <a:blip r:embed="rId4" cstate="print"/>
          <a:srcRect/>
          <a:stretch>
            <a:fillRect/>
          </a:stretch>
        </p:blipFill>
        <p:spPr bwMode="auto">
          <a:xfrm>
            <a:off x="9121744" y="5627839"/>
            <a:ext cx="1259205" cy="1138555"/>
          </a:xfrm>
          <a:prstGeom prst="rect">
            <a:avLst/>
          </a:prstGeom>
          <a:noFill/>
          <a:ln w="9525">
            <a:noFill/>
            <a:miter lim="800000"/>
            <a:headEnd/>
            <a:tailEnd/>
          </a:ln>
        </p:spPr>
      </p:pic>
    </p:spTree>
    <p:extLst>
      <p:ext uri="{BB962C8B-B14F-4D97-AF65-F5344CB8AC3E}">
        <p14:creationId xmlns:p14="http://schemas.microsoft.com/office/powerpoint/2010/main" val="39399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993" y="-359595"/>
            <a:ext cx="9442807" cy="1561671"/>
          </a:xfrm>
        </p:spPr>
        <p:txBody>
          <a:bodyPr/>
          <a:lstStyle/>
          <a:p>
            <a:r>
              <a:rPr lang="en-US" b="1" dirty="0"/>
              <a:t>Total Columns for District Report</a:t>
            </a:r>
          </a:p>
        </p:txBody>
      </p:sp>
      <p:pic>
        <p:nvPicPr>
          <p:cNvPr id="6" name="Picture 5">
            <a:extLst>
              <a:ext uri="{FF2B5EF4-FFF2-40B4-BE49-F238E27FC236}">
                <a16:creationId xmlns:a16="http://schemas.microsoft.com/office/drawing/2014/main" id="{86826EFB-B99D-4370-9ED4-A3A3D808CFCD}"/>
              </a:ext>
            </a:extLst>
          </p:cNvPr>
          <p:cNvPicPr>
            <a:picLocks noChangeAspect="1"/>
          </p:cNvPicPr>
          <p:nvPr/>
        </p:nvPicPr>
        <p:blipFill>
          <a:blip r:embed="rId2"/>
          <a:stretch>
            <a:fillRect/>
          </a:stretch>
        </p:blipFill>
        <p:spPr>
          <a:xfrm>
            <a:off x="2098809" y="1012032"/>
            <a:ext cx="8182198" cy="4585551"/>
          </a:xfrm>
          <a:prstGeom prst="rect">
            <a:avLst/>
          </a:prstGeom>
        </p:spPr>
      </p:pic>
      <p:pic>
        <p:nvPicPr>
          <p:cNvPr id="7" name="Picture 6">
            <a:extLst>
              <a:ext uri="{FF2B5EF4-FFF2-40B4-BE49-F238E27FC236}">
                <a16:creationId xmlns:a16="http://schemas.microsoft.com/office/drawing/2014/main" id="{E4BB9E59-5DF6-4663-9ABB-62EBBAE96851}"/>
              </a:ext>
            </a:extLst>
          </p:cNvPr>
          <p:cNvPicPr/>
          <p:nvPr/>
        </p:nvPicPr>
        <p:blipFill>
          <a:blip r:embed="rId3" cstate="print"/>
          <a:srcRect/>
          <a:stretch>
            <a:fillRect/>
          </a:stretch>
        </p:blipFill>
        <p:spPr bwMode="auto">
          <a:xfrm>
            <a:off x="9460791" y="5627838"/>
            <a:ext cx="1259205" cy="1138555"/>
          </a:xfrm>
          <a:prstGeom prst="rect">
            <a:avLst/>
          </a:prstGeom>
          <a:noFill/>
          <a:ln w="9525">
            <a:noFill/>
            <a:miter lim="800000"/>
            <a:headEnd/>
            <a:tailEnd/>
          </a:ln>
        </p:spPr>
      </p:pic>
      <p:pic>
        <p:nvPicPr>
          <p:cNvPr id="8" name="Picture 7">
            <a:extLst>
              <a:ext uri="{FF2B5EF4-FFF2-40B4-BE49-F238E27FC236}">
                <a16:creationId xmlns:a16="http://schemas.microsoft.com/office/drawing/2014/main" id="{8396EF64-8762-49BB-97DC-85959F279393}"/>
              </a:ext>
            </a:extLst>
          </p:cNvPr>
          <p:cNvPicPr/>
          <p:nvPr/>
        </p:nvPicPr>
        <p:blipFill>
          <a:blip r:embed="rId4" cstate="print"/>
          <a:srcRect/>
          <a:stretch>
            <a:fillRect/>
          </a:stretch>
        </p:blipFill>
        <p:spPr bwMode="auto">
          <a:xfrm>
            <a:off x="10818812" y="5627838"/>
            <a:ext cx="1069975" cy="1138555"/>
          </a:xfrm>
          <a:prstGeom prst="rect">
            <a:avLst/>
          </a:prstGeom>
          <a:noFill/>
          <a:ln w="9525">
            <a:noFill/>
            <a:miter lim="800000"/>
            <a:headEnd/>
            <a:tailEnd/>
          </a:ln>
        </p:spPr>
      </p:pic>
    </p:spTree>
    <p:extLst>
      <p:ext uri="{BB962C8B-B14F-4D97-AF65-F5344CB8AC3E}">
        <p14:creationId xmlns:p14="http://schemas.microsoft.com/office/powerpoint/2010/main" val="34467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17" y="-248303"/>
            <a:ext cx="9730483" cy="1938992"/>
          </a:xfrm>
        </p:spPr>
        <p:txBody>
          <a:bodyPr>
            <a:normAutofit/>
          </a:bodyPr>
          <a:lstStyle/>
          <a:p>
            <a:r>
              <a:rPr lang="en-US" b="1" dirty="0"/>
              <a:t>Add Form to Cellphone Home Screen</a:t>
            </a:r>
          </a:p>
        </p:txBody>
      </p:sp>
      <p:sp>
        <p:nvSpPr>
          <p:cNvPr id="3" name="Rectangle 2">
            <a:extLst>
              <a:ext uri="{FF2B5EF4-FFF2-40B4-BE49-F238E27FC236}">
                <a16:creationId xmlns:a16="http://schemas.microsoft.com/office/drawing/2014/main" id="{8078A51A-9FFD-4302-B195-AEB10A5A1F4E}"/>
              </a:ext>
            </a:extLst>
          </p:cNvPr>
          <p:cNvSpPr/>
          <p:nvPr/>
        </p:nvSpPr>
        <p:spPr>
          <a:xfrm>
            <a:off x="6029325" y="1952624"/>
            <a:ext cx="5324475" cy="1938992"/>
          </a:xfrm>
          <a:prstGeom prst="rect">
            <a:avLst/>
          </a:prstGeom>
        </p:spPr>
        <p:txBody>
          <a:bodyPr wrap="square">
            <a:spAutoFit/>
          </a:bodyPr>
          <a:lstStyle/>
          <a:p>
            <a:r>
              <a:rPr lang="en-US" sz="2400" b="1" dirty="0">
                <a:solidFill>
                  <a:prstClr val="black"/>
                </a:solidFill>
              </a:rPr>
              <a:t>For an iPhone:</a:t>
            </a:r>
          </a:p>
          <a:p>
            <a:pPr marL="285750" indent="-285750">
              <a:buFont typeface="Arial" panose="020B0604020202020204" pitchFamily="34" charset="0"/>
              <a:buChar char="•"/>
            </a:pPr>
            <a:r>
              <a:rPr lang="en-US" sz="2400" dirty="0">
                <a:solidFill>
                  <a:prstClr val="black"/>
                </a:solidFill>
              </a:rPr>
              <a:t>Open the form in your email using your phone</a:t>
            </a:r>
          </a:p>
          <a:p>
            <a:pPr marL="285750" indent="-285750">
              <a:buFont typeface="Arial" panose="020B0604020202020204" pitchFamily="34" charset="0"/>
              <a:buChar char="•"/>
            </a:pPr>
            <a:r>
              <a:rPr lang="en-US" sz="2400" dirty="0">
                <a:solidFill>
                  <a:prstClr val="black"/>
                </a:solidFill>
              </a:rPr>
              <a:t>Click on the Upload symbol and scroll down to Add to Home Screen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099" y="1497747"/>
            <a:ext cx="2094396" cy="4523004"/>
          </a:xfrm>
          <a:prstGeom prst="rect">
            <a:avLst/>
          </a:prstGeom>
        </p:spPr>
      </p:pic>
      <p:cxnSp>
        <p:nvCxnSpPr>
          <p:cNvPr id="5" name="Straight Arrow Connector 4">
            <a:extLst>
              <a:ext uri="{FF2B5EF4-FFF2-40B4-BE49-F238E27FC236}">
                <a16:creationId xmlns:a16="http://schemas.microsoft.com/office/drawing/2014/main" id="{D3A71599-EA49-43C4-AF67-C4ED7BDA1E62}"/>
              </a:ext>
            </a:extLst>
          </p:cNvPr>
          <p:cNvCxnSpPr>
            <a:cxnSpLocks/>
          </p:cNvCxnSpPr>
          <p:nvPr/>
        </p:nvCxnSpPr>
        <p:spPr>
          <a:xfrm flipH="1">
            <a:off x="3831644" y="4588703"/>
            <a:ext cx="968180" cy="53149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63085E54-BDCA-4F91-A6A0-38EFCD793056}"/>
              </a:ext>
            </a:extLst>
          </p:cNvPr>
          <p:cNvPicPr/>
          <p:nvPr/>
        </p:nvPicPr>
        <p:blipFill>
          <a:blip r:embed="rId3" cstate="print"/>
          <a:srcRect/>
          <a:stretch>
            <a:fillRect/>
          </a:stretch>
        </p:blipFill>
        <p:spPr bwMode="auto">
          <a:xfrm>
            <a:off x="9471066" y="5719445"/>
            <a:ext cx="125920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41E1B420-F245-4F81-9022-2FB2CA04FEA2}"/>
              </a:ext>
            </a:extLst>
          </p:cNvPr>
          <p:cNvPicPr/>
          <p:nvPr/>
        </p:nvPicPr>
        <p:blipFill>
          <a:blip r:embed="rId4" cstate="print"/>
          <a:srcRect/>
          <a:stretch>
            <a:fillRect/>
          </a:stretch>
        </p:blipFill>
        <p:spPr bwMode="auto">
          <a:xfrm>
            <a:off x="10818812" y="5607683"/>
            <a:ext cx="1069975" cy="1138555"/>
          </a:xfrm>
          <a:prstGeom prst="rect">
            <a:avLst/>
          </a:prstGeom>
          <a:noFill/>
          <a:ln w="9525">
            <a:noFill/>
            <a:miter lim="800000"/>
            <a:headEnd/>
            <a:tailEnd/>
          </a:ln>
        </p:spPr>
      </p:pic>
    </p:spTree>
    <p:extLst>
      <p:ext uri="{BB962C8B-B14F-4D97-AF65-F5344CB8AC3E}">
        <p14:creationId xmlns:p14="http://schemas.microsoft.com/office/powerpoint/2010/main" val="103433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C14A-A15C-4C73-B291-E5066F85590D}"/>
              </a:ext>
            </a:extLst>
          </p:cNvPr>
          <p:cNvSpPr>
            <a:spLocks noGrp="1"/>
          </p:cNvSpPr>
          <p:nvPr>
            <p:ph type="title"/>
          </p:nvPr>
        </p:nvSpPr>
        <p:spPr>
          <a:xfrm>
            <a:off x="1345914" y="477438"/>
            <a:ext cx="9596064" cy="755461"/>
          </a:xfrm>
        </p:spPr>
        <p:txBody>
          <a:bodyPr>
            <a:noAutofit/>
          </a:bodyPr>
          <a:lstStyle/>
          <a:p>
            <a:r>
              <a:rPr lang="en-US" b="1" dirty="0"/>
              <a:t>Add Form to Cellphone Home Screen</a:t>
            </a:r>
          </a:p>
        </p:txBody>
      </p:sp>
      <p:pic>
        <p:nvPicPr>
          <p:cNvPr id="4" name="Picture 3"/>
          <p:cNvPicPr/>
          <p:nvPr/>
        </p:nvPicPr>
        <p:blipFill>
          <a:blip r:embed="rId2" cstate="print"/>
          <a:srcRect/>
          <a:stretch>
            <a:fillRect/>
          </a:stretch>
        </p:blipFill>
        <p:spPr bwMode="auto">
          <a:xfrm>
            <a:off x="9070375" y="5607683"/>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482094" y="5607683"/>
            <a:ext cx="1069975" cy="1138555"/>
          </a:xfrm>
          <a:prstGeom prst="rect">
            <a:avLst/>
          </a:prstGeom>
          <a:noFill/>
          <a:ln w="9525">
            <a:noFill/>
            <a:miter lim="800000"/>
            <a:headEnd/>
            <a:tailEnd/>
          </a:ln>
        </p:spPr>
      </p:pic>
      <p:pic>
        <p:nvPicPr>
          <p:cNvPr id="8" name="Content Placeholder 7">
            <a:extLst>
              <a:ext uri="{FF2B5EF4-FFF2-40B4-BE49-F238E27FC236}">
                <a16:creationId xmlns:a16="http://schemas.microsoft.com/office/drawing/2014/main" id="{9603372D-2629-4602-A2E0-399881C51BD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74918" y="1690688"/>
            <a:ext cx="2181786" cy="4351338"/>
          </a:xfrm>
          <a:prstGeom prst="rect">
            <a:avLst/>
          </a:prstGeom>
        </p:spPr>
      </p:pic>
      <p:pic>
        <p:nvPicPr>
          <p:cNvPr id="9" name="Picture 8">
            <a:extLst>
              <a:ext uri="{FF2B5EF4-FFF2-40B4-BE49-F238E27FC236}">
                <a16:creationId xmlns:a16="http://schemas.microsoft.com/office/drawing/2014/main" id="{B0A8C891-F901-4969-8466-9132D2191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650" y="1803001"/>
            <a:ext cx="2060308" cy="4239025"/>
          </a:xfrm>
          <a:prstGeom prst="rect">
            <a:avLst/>
          </a:prstGeom>
        </p:spPr>
      </p:pic>
      <p:sp>
        <p:nvSpPr>
          <p:cNvPr id="7" name="Rectangle 6">
            <a:extLst>
              <a:ext uri="{FF2B5EF4-FFF2-40B4-BE49-F238E27FC236}">
                <a16:creationId xmlns:a16="http://schemas.microsoft.com/office/drawing/2014/main" id="{8078A51A-9FFD-4302-B195-AEB10A5A1F4E}"/>
              </a:ext>
            </a:extLst>
          </p:cNvPr>
          <p:cNvSpPr/>
          <p:nvPr/>
        </p:nvSpPr>
        <p:spPr>
          <a:xfrm>
            <a:off x="6029325" y="1952624"/>
            <a:ext cx="5324475" cy="2677656"/>
          </a:xfrm>
          <a:prstGeom prst="rect">
            <a:avLst/>
          </a:prstGeom>
        </p:spPr>
        <p:txBody>
          <a:bodyPr wrap="square">
            <a:spAutoFit/>
          </a:bodyPr>
          <a:lstStyle/>
          <a:p>
            <a:r>
              <a:rPr lang="en-US" sz="2400" b="1" dirty="0">
                <a:solidFill>
                  <a:prstClr val="black"/>
                </a:solidFill>
              </a:rPr>
              <a:t>For Android:</a:t>
            </a:r>
          </a:p>
          <a:p>
            <a:pPr marL="285750" indent="-285750">
              <a:buFont typeface="Arial" panose="020B0604020202020204" pitchFamily="34" charset="0"/>
              <a:buChar char="•"/>
            </a:pPr>
            <a:r>
              <a:rPr lang="en-US" sz="2400" dirty="0">
                <a:solidFill>
                  <a:prstClr val="black"/>
                </a:solidFill>
              </a:rPr>
              <a:t>Get the link to your Google Form from whoever has it…and open your internet browser of choice</a:t>
            </a:r>
          </a:p>
          <a:p>
            <a:pPr marL="285750" indent="-285750">
              <a:buFont typeface="Arial" panose="020B0604020202020204" pitchFamily="34" charset="0"/>
              <a:buChar char="•"/>
            </a:pPr>
            <a:r>
              <a:rPr lang="en-US" sz="2400" dirty="0">
                <a:solidFill>
                  <a:prstClr val="black"/>
                </a:solidFill>
              </a:rPr>
              <a:t>Click on the three little dots at the top of the browser to bring up the Edit menu. (Right) </a:t>
            </a:r>
          </a:p>
        </p:txBody>
      </p:sp>
    </p:spTree>
    <p:extLst>
      <p:ext uri="{BB962C8B-B14F-4D97-AF65-F5344CB8AC3E}">
        <p14:creationId xmlns:p14="http://schemas.microsoft.com/office/powerpoint/2010/main" val="29519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ECEE-1EC3-4ABE-9978-5886F639A4A0}"/>
              </a:ext>
            </a:extLst>
          </p:cNvPr>
          <p:cNvSpPr>
            <a:spLocks noGrp="1"/>
          </p:cNvSpPr>
          <p:nvPr>
            <p:ph type="title"/>
          </p:nvPr>
        </p:nvSpPr>
        <p:spPr>
          <a:xfrm>
            <a:off x="1304819" y="422275"/>
            <a:ext cx="10048982" cy="1325563"/>
          </a:xfrm>
        </p:spPr>
        <p:txBody>
          <a:bodyPr>
            <a:noAutofit/>
          </a:bodyPr>
          <a:lstStyle/>
          <a:p>
            <a:r>
              <a:rPr lang="en-US" b="1" dirty="0"/>
              <a:t>Add Form to Cellphone Home Screen</a:t>
            </a:r>
            <a:br>
              <a:rPr lang="en-US" sz="3200" dirty="0"/>
            </a:br>
            <a:endParaRPr lang="en-US" sz="3200" dirty="0"/>
          </a:p>
        </p:txBody>
      </p:sp>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24702B61-1971-4A71-9CAE-FC61BF7B69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5949" y="1930400"/>
            <a:ext cx="2207801" cy="4351338"/>
          </a:xfrm>
          <a:prstGeom prst="rect">
            <a:avLst/>
          </a:prstGeom>
        </p:spPr>
      </p:pic>
      <p:pic>
        <p:nvPicPr>
          <p:cNvPr id="8" name="Picture 7">
            <a:extLst>
              <a:ext uri="{FF2B5EF4-FFF2-40B4-BE49-F238E27FC236}">
                <a16:creationId xmlns:a16="http://schemas.microsoft.com/office/drawing/2014/main" id="{01ED2746-44A2-4CB5-A4AC-3D8CB5D1A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6925" y="1930400"/>
            <a:ext cx="2066087" cy="4295181"/>
          </a:xfrm>
          <a:prstGeom prst="rect">
            <a:avLst/>
          </a:prstGeom>
        </p:spPr>
      </p:pic>
      <p:sp>
        <p:nvSpPr>
          <p:cNvPr id="9" name="Rectangle 8">
            <a:extLst>
              <a:ext uri="{FF2B5EF4-FFF2-40B4-BE49-F238E27FC236}">
                <a16:creationId xmlns:a16="http://schemas.microsoft.com/office/drawing/2014/main" id="{2ECB1049-69B4-450C-A8AF-2578C75D0605}"/>
              </a:ext>
            </a:extLst>
          </p:cNvPr>
          <p:cNvSpPr/>
          <p:nvPr/>
        </p:nvSpPr>
        <p:spPr>
          <a:xfrm>
            <a:off x="6810375" y="1747838"/>
            <a:ext cx="4467225" cy="3170099"/>
          </a:xfrm>
          <a:prstGeom prst="rect">
            <a:avLst/>
          </a:prstGeom>
        </p:spPr>
        <p:txBody>
          <a:bodyPr wrap="square">
            <a:spAutoFit/>
          </a:bodyPr>
          <a:lstStyle/>
          <a:p>
            <a:pPr marL="285750" indent="-285750">
              <a:buFont typeface="Arial" panose="020B0604020202020204" pitchFamily="34" charset="0"/>
              <a:buChar char="•"/>
            </a:pPr>
            <a:r>
              <a:rPr lang="en-US" sz="2000" dirty="0">
                <a:solidFill>
                  <a:prstClr val="black"/>
                </a:solidFill>
              </a:rPr>
              <a:t>Once you click Add to Home Screen, the phone will prompt you for a name.  You can leave the name the same as the name of the page, or customize it.  Click Add (Left)</a:t>
            </a:r>
          </a:p>
          <a:p>
            <a:pPr marL="285750" indent="-285750">
              <a:buFont typeface="Arial" panose="020B0604020202020204" pitchFamily="34" charset="0"/>
              <a:buChar char="•"/>
            </a:pPr>
            <a:r>
              <a:rPr lang="en-US" sz="2000" dirty="0">
                <a:solidFill>
                  <a:prstClr val="black"/>
                </a:solidFill>
              </a:rPr>
              <a:t>Once you click Add, you can click Add again and the phone will just add that icon anywhere, or you can click and hold the icon to add it where you want it.  (Right)</a:t>
            </a:r>
          </a:p>
        </p:txBody>
      </p:sp>
    </p:spTree>
    <p:extLst>
      <p:ext uri="{BB962C8B-B14F-4D97-AF65-F5344CB8AC3E}">
        <p14:creationId xmlns:p14="http://schemas.microsoft.com/office/powerpoint/2010/main" val="3621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4DE43-1DD3-4E21-829C-86451513B016}"/>
              </a:ext>
            </a:extLst>
          </p:cNvPr>
          <p:cNvSpPr>
            <a:spLocks noGrp="1"/>
          </p:cNvSpPr>
          <p:nvPr>
            <p:ph type="title"/>
          </p:nvPr>
        </p:nvSpPr>
        <p:spPr/>
        <p:txBody>
          <a:bodyPr/>
          <a:lstStyle/>
          <a:p>
            <a:r>
              <a:rPr lang="en-US" b="1" dirty="0"/>
              <a:t>     Look for the Purple Icon</a:t>
            </a:r>
          </a:p>
        </p:txBody>
      </p:sp>
      <p:sp>
        <p:nvSpPr>
          <p:cNvPr id="3" name="Content Placeholder 2"/>
          <p:cNvSpPr>
            <a:spLocks noGrp="1"/>
          </p:cNvSpPr>
          <p:nvPr>
            <p:ph idx="1"/>
          </p:nvPr>
        </p:nvSpPr>
        <p:spPr/>
        <p:txBody>
          <a:bodyPr>
            <a:normAutofit/>
          </a:bodyPr>
          <a:lstStyle/>
          <a:p>
            <a:pPr marL="0" indent="0" algn="ctr">
              <a:buNone/>
            </a:pPr>
            <a:r>
              <a:rPr lang="en-US" dirty="0"/>
              <a:t>	</a:t>
            </a:r>
          </a:p>
          <a:p>
            <a:pPr marL="457200" lvl="1" indent="0">
              <a:buNone/>
            </a:pPr>
            <a:r>
              <a:rPr lang="en-US" dirty="0"/>
              <a:t>				</a:t>
            </a:r>
            <a:r>
              <a:rPr lang="en-US" sz="3200" dirty="0"/>
              <a:t>The icon will appear on your 					phone display. Click on icon, 					complete form, and submit. </a:t>
            </a:r>
          </a:p>
          <a:p>
            <a:pPr marL="457200" lvl="1" indent="0">
              <a:buNone/>
            </a:pPr>
            <a:endParaRPr lang="en-US" sz="3200" dirty="0"/>
          </a:p>
          <a:p>
            <a:pPr marL="457200" lvl="1" indent="0">
              <a:buNone/>
            </a:pPr>
            <a:r>
              <a:rPr lang="en-US" sz="3200" dirty="0"/>
              <a:t>				EASY PEASY!! </a:t>
            </a:r>
          </a:p>
          <a:p>
            <a:pPr marL="457200" lvl="1" indent="0">
              <a:buNone/>
            </a:pPr>
            <a:endParaRPr lang="en-US" dirty="0"/>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D966CCCC-614E-4486-95AB-83C62E1DB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099" y="1825625"/>
            <a:ext cx="2505075" cy="4890638"/>
          </a:xfrm>
          <a:prstGeom prst="rect">
            <a:avLst/>
          </a:prstGeom>
        </p:spPr>
      </p:pic>
      <p:cxnSp>
        <p:nvCxnSpPr>
          <p:cNvPr id="8" name="Straight Arrow Connector 7">
            <a:extLst>
              <a:ext uri="{FF2B5EF4-FFF2-40B4-BE49-F238E27FC236}">
                <a16:creationId xmlns:a16="http://schemas.microsoft.com/office/drawing/2014/main" id="{D3A71599-EA49-43C4-AF67-C4ED7BDA1E62}"/>
              </a:ext>
            </a:extLst>
          </p:cNvPr>
          <p:cNvCxnSpPr>
            <a:cxnSpLocks/>
          </p:cNvCxnSpPr>
          <p:nvPr/>
        </p:nvCxnSpPr>
        <p:spPr>
          <a:xfrm>
            <a:off x="1043609" y="2311621"/>
            <a:ext cx="128049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01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622" y="396655"/>
            <a:ext cx="9805086" cy="5855345"/>
          </a:xfrm>
        </p:spPr>
        <p:txBody>
          <a:bodyPr>
            <a:normAutofit/>
          </a:bodyPr>
          <a:lstStyle/>
          <a:p>
            <a:pPr algn="ctr"/>
            <a:br>
              <a:rPr lang="en-US" dirty="0"/>
            </a:br>
            <a:br>
              <a:rPr lang="en-US" dirty="0"/>
            </a:br>
            <a:br>
              <a:rPr lang="en-US" sz="4900" dirty="0"/>
            </a:br>
            <a:br>
              <a:rPr lang="en-US" sz="4900" dirty="0"/>
            </a:br>
            <a:br>
              <a:rPr lang="en-US" dirty="0"/>
            </a:br>
            <a:br>
              <a:rPr lang="en-US" dirty="0"/>
            </a:br>
            <a:br>
              <a:rPr lang="en-US" dirty="0"/>
            </a:br>
            <a:endParaRPr lang="en-US" dirty="0"/>
          </a:p>
        </p:txBody>
      </p:sp>
      <p:pic>
        <p:nvPicPr>
          <p:cNvPr id="4" name="Picture 3"/>
          <p:cNvPicPr/>
          <p:nvPr/>
        </p:nvPicPr>
        <p:blipFill>
          <a:blip r:embed="rId2" cstate="print"/>
          <a:srcRect/>
          <a:stretch>
            <a:fillRect/>
          </a:stretch>
        </p:blipFill>
        <p:spPr bwMode="auto">
          <a:xfrm>
            <a:off x="9469447" y="573559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44671" y="5651191"/>
            <a:ext cx="1069975" cy="1138555"/>
          </a:xfrm>
          <a:prstGeom prst="rect">
            <a:avLst/>
          </a:prstGeom>
          <a:noFill/>
          <a:ln w="9525">
            <a:noFill/>
            <a:miter lim="800000"/>
            <a:headEnd/>
            <a:tailEnd/>
          </a:ln>
        </p:spPr>
      </p:pic>
      <p:sp>
        <p:nvSpPr>
          <p:cNvPr id="3" name="TextBox 2"/>
          <p:cNvSpPr txBox="1"/>
          <p:nvPr/>
        </p:nvSpPr>
        <p:spPr>
          <a:xfrm>
            <a:off x="1912615" y="5697195"/>
            <a:ext cx="4898618" cy="461665"/>
          </a:xfrm>
          <a:prstGeom prst="rect">
            <a:avLst/>
          </a:prstGeom>
          <a:noFill/>
          <a:ln>
            <a:solidFill>
              <a:schemeClr val="bg2"/>
            </a:solidFill>
          </a:ln>
        </p:spPr>
        <p:txBody>
          <a:bodyPr wrap="square" rtlCol="0" anchor="ctr" anchorCtr="1">
            <a:spAutoFit/>
          </a:bodyPr>
          <a:lstStyle/>
          <a:p>
            <a:endParaRPr lang="en-US" sz="2400" dirty="0"/>
          </a:p>
        </p:txBody>
      </p:sp>
      <p:sp>
        <p:nvSpPr>
          <p:cNvPr id="6" name="Rectangle 5">
            <a:extLst>
              <a:ext uri="{FF2B5EF4-FFF2-40B4-BE49-F238E27FC236}">
                <a16:creationId xmlns:a16="http://schemas.microsoft.com/office/drawing/2014/main" id="{A05F0668-DA6D-4DD3-BC12-1E6B9D8551A2}"/>
              </a:ext>
            </a:extLst>
          </p:cNvPr>
          <p:cNvSpPr/>
          <p:nvPr/>
        </p:nvSpPr>
        <p:spPr>
          <a:xfrm>
            <a:off x="662152" y="68254"/>
            <a:ext cx="10700556" cy="2369880"/>
          </a:xfrm>
          <a:prstGeom prst="rect">
            <a:avLst/>
          </a:prstGeom>
        </p:spPr>
        <p:txBody>
          <a:bodyPr wrap="square">
            <a:spAutoFit/>
          </a:bodyPr>
          <a:lstStyle/>
          <a:p>
            <a:pPr algn="ctr"/>
            <a:r>
              <a:rPr lang="en-US" sz="6000" b="1" dirty="0">
                <a:solidFill>
                  <a:schemeClr val="accent1">
                    <a:lumMod val="75000"/>
                  </a:schemeClr>
                </a:solidFill>
                <a:latin typeface="Arial" panose="020B0604020202020204" pitchFamily="34" charset="0"/>
                <a:ea typeface="Calibri" panose="020F0502020204030204" pitchFamily="34" charset="0"/>
              </a:rPr>
              <a:t>COMING SOON!!</a:t>
            </a:r>
          </a:p>
          <a:p>
            <a:pPr algn="ctr"/>
            <a:r>
              <a:rPr lang="en-US" sz="4400" b="1" dirty="0">
                <a:solidFill>
                  <a:srgbClr val="FF0000"/>
                </a:solidFill>
                <a:latin typeface="Arial" panose="020B0604020202020204" pitchFamily="34" charset="0"/>
                <a:ea typeface="Calibri" panose="020F0502020204030204" pitchFamily="34" charset="0"/>
              </a:rPr>
              <a:t>Volunteer Hours &amp; Miles Tracking APP</a:t>
            </a:r>
          </a:p>
          <a:p>
            <a:pPr algn="ctr"/>
            <a:endParaRPr lang="en-US" sz="4400" dirty="0">
              <a:solidFill>
                <a:srgbClr val="222222"/>
              </a:solidFill>
              <a:latin typeface="Arial" panose="020B060402020202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E1390808-6CBF-4A10-95AA-1DB356AA5CAB}"/>
              </a:ext>
            </a:extLst>
          </p:cNvPr>
          <p:cNvPicPr>
            <a:picLocks noChangeAspect="1"/>
          </p:cNvPicPr>
          <p:nvPr/>
        </p:nvPicPr>
        <p:blipFill>
          <a:blip r:embed="rId4"/>
          <a:stretch>
            <a:fillRect/>
          </a:stretch>
        </p:blipFill>
        <p:spPr>
          <a:xfrm>
            <a:off x="4288221" y="1849821"/>
            <a:ext cx="3582138" cy="4989577"/>
          </a:xfrm>
          <a:prstGeom prst="rect">
            <a:avLst/>
          </a:prstGeom>
        </p:spPr>
      </p:pic>
    </p:spTree>
    <p:extLst>
      <p:ext uri="{BB962C8B-B14F-4D97-AF65-F5344CB8AC3E}">
        <p14:creationId xmlns:p14="http://schemas.microsoft.com/office/powerpoint/2010/main" val="8889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695B-B52A-4318-A18E-4AFA59459F3F}"/>
              </a:ext>
            </a:extLst>
          </p:cNvPr>
          <p:cNvSpPr>
            <a:spLocks noGrp="1"/>
          </p:cNvSpPr>
          <p:nvPr>
            <p:ph type="title"/>
          </p:nvPr>
        </p:nvSpPr>
        <p:spPr>
          <a:xfrm>
            <a:off x="1271752" y="-546538"/>
            <a:ext cx="10036401" cy="3417373"/>
          </a:xfrm>
        </p:spPr>
        <p:txBody>
          <a:bodyPr>
            <a:noAutofit/>
          </a:bodyPr>
          <a:lstStyle/>
          <a:p>
            <a:pPr algn="ctr"/>
            <a:r>
              <a:rPr lang="en-US" sz="6000" b="1" dirty="0">
                <a:solidFill>
                  <a:schemeClr val="accent1">
                    <a:lumMod val="75000"/>
                  </a:schemeClr>
                </a:solidFill>
              </a:rPr>
              <a:t>Capturing Miles &amp; Hours</a:t>
            </a:r>
            <a:br>
              <a:rPr lang="en-US" sz="7200" dirty="0">
                <a:solidFill>
                  <a:schemeClr val="accent1">
                    <a:lumMod val="75000"/>
                  </a:schemeClr>
                </a:solidFill>
              </a:rPr>
            </a:br>
            <a:endParaRPr lang="en-US" sz="7200" dirty="0"/>
          </a:p>
        </p:txBody>
      </p:sp>
      <p:pic>
        <p:nvPicPr>
          <p:cNvPr id="3" name="Picture 2">
            <a:extLst>
              <a:ext uri="{FF2B5EF4-FFF2-40B4-BE49-F238E27FC236}">
                <a16:creationId xmlns:a16="http://schemas.microsoft.com/office/drawing/2014/main" id="{A6C475E5-FCCD-4878-8EC2-1DE21610CF0F}"/>
              </a:ext>
            </a:extLst>
          </p:cNvPr>
          <p:cNvPicPr/>
          <p:nvPr/>
        </p:nvPicPr>
        <p:blipFill>
          <a:blip r:embed="rId2" cstate="print"/>
          <a:srcRect/>
          <a:stretch>
            <a:fillRect/>
          </a:stretch>
        </p:blipFill>
        <p:spPr bwMode="auto">
          <a:xfrm>
            <a:off x="9300363" y="5515610"/>
            <a:ext cx="1259205" cy="1138555"/>
          </a:xfrm>
          <a:prstGeom prst="rect">
            <a:avLst/>
          </a:prstGeom>
          <a:noFill/>
          <a:ln w="9525">
            <a:noFill/>
            <a:miter lim="800000"/>
            <a:headEnd/>
            <a:tailEnd/>
          </a:ln>
        </p:spPr>
      </p:pic>
      <p:pic>
        <p:nvPicPr>
          <p:cNvPr id="4" name="Picture 3">
            <a:extLst>
              <a:ext uri="{FF2B5EF4-FFF2-40B4-BE49-F238E27FC236}">
                <a16:creationId xmlns:a16="http://schemas.microsoft.com/office/drawing/2014/main" id="{9D9A62B3-3D6D-49DE-A1EA-1726630E3BBA}"/>
              </a:ext>
            </a:extLst>
          </p:cNvPr>
          <p:cNvPicPr/>
          <p:nvPr/>
        </p:nvPicPr>
        <p:blipFill>
          <a:blip r:embed="rId3" cstate="print"/>
          <a:srcRect/>
          <a:stretch>
            <a:fillRect/>
          </a:stretch>
        </p:blipFill>
        <p:spPr bwMode="auto">
          <a:xfrm>
            <a:off x="10710181" y="5515610"/>
            <a:ext cx="1069975" cy="1138555"/>
          </a:xfrm>
          <a:prstGeom prst="rect">
            <a:avLst/>
          </a:prstGeom>
          <a:noFill/>
          <a:ln w="9525">
            <a:noFill/>
            <a:miter lim="800000"/>
            <a:headEnd/>
            <a:tailEnd/>
          </a:ln>
        </p:spPr>
      </p:pic>
      <p:sp>
        <p:nvSpPr>
          <p:cNvPr id="6" name="TextBox 5">
            <a:extLst>
              <a:ext uri="{FF2B5EF4-FFF2-40B4-BE49-F238E27FC236}">
                <a16:creationId xmlns:a16="http://schemas.microsoft.com/office/drawing/2014/main" id="{3528174A-3E96-F972-1CD0-1AC4AF816A2F}"/>
              </a:ext>
            </a:extLst>
          </p:cNvPr>
          <p:cNvSpPr txBox="1"/>
          <p:nvPr/>
        </p:nvSpPr>
        <p:spPr>
          <a:xfrm>
            <a:off x="1019502" y="1541609"/>
            <a:ext cx="10288651" cy="4401205"/>
          </a:xfrm>
          <a:prstGeom prst="rect">
            <a:avLst/>
          </a:prstGeom>
          <a:noFill/>
          <a:ln>
            <a:solidFill>
              <a:schemeClr val="bg2"/>
            </a:solidFill>
          </a:ln>
        </p:spPr>
        <p:txBody>
          <a:bodyPr wrap="square" rtlCol="0" anchor="ctr" anchorCtr="1">
            <a:spAutoFit/>
          </a:bodyPr>
          <a:lstStyle/>
          <a:p>
            <a:pPr marL="342900" indent="-342900">
              <a:buFont typeface="Arial" panose="020B0604020202020204" pitchFamily="34" charset="0"/>
              <a:buChar char="•"/>
            </a:pPr>
            <a:r>
              <a:rPr lang="en-US" sz="2800" b="1" dirty="0"/>
              <a:t>You can track trips/mileage as the app runs in the background on your phone. (preferably google maps API)  </a:t>
            </a:r>
          </a:p>
          <a:p>
            <a:pPr marL="342900" indent="-342900">
              <a:buFont typeface="Arial" panose="020B0604020202020204" pitchFamily="34" charset="0"/>
              <a:buChar char="•"/>
            </a:pPr>
            <a:r>
              <a:rPr lang="en-US" sz="2800" b="1" dirty="0"/>
              <a:t>Will have full control when you start and stop rides.</a:t>
            </a:r>
          </a:p>
          <a:p>
            <a:pPr marL="342900" indent="-342900">
              <a:buFont typeface="Arial" panose="020B0604020202020204" pitchFamily="34" charset="0"/>
              <a:buChar char="•"/>
            </a:pPr>
            <a:r>
              <a:rPr lang="en-US" sz="2800" b="1" dirty="0"/>
              <a:t>Hours start automatically with trip and end when user completes trip. </a:t>
            </a:r>
          </a:p>
          <a:p>
            <a:pPr marL="342900" indent="-342900">
              <a:buFont typeface="Arial" panose="020B0604020202020204" pitchFamily="34" charset="0"/>
              <a:buChar char="•"/>
            </a:pPr>
            <a:r>
              <a:rPr lang="en-US" sz="2800" b="1" dirty="0"/>
              <a:t>Hours will continue being tracked even when user is not driving.</a:t>
            </a:r>
          </a:p>
          <a:p>
            <a:pPr marL="342900" indent="-342900">
              <a:buFont typeface="Arial" panose="020B0604020202020204" pitchFamily="34" charset="0"/>
              <a:buChar char="•"/>
            </a:pPr>
            <a:r>
              <a:rPr lang="en-US" sz="2800" b="1" dirty="0"/>
              <a:t>Will have a way to track hours without mileage.</a:t>
            </a:r>
          </a:p>
          <a:p>
            <a:pPr marL="342900" indent="-342900">
              <a:buFont typeface="Arial" panose="020B0604020202020204" pitchFamily="34" charset="0"/>
              <a:buChar char="•"/>
            </a:pPr>
            <a:r>
              <a:rPr lang="en-US" sz="2800" b="1" dirty="0"/>
              <a:t>Will have a tab with preloaded location names and event type. (Authorized reporter will input this data)</a:t>
            </a:r>
          </a:p>
          <a:p>
            <a:pPr marL="342900" indent="-342900">
              <a:buFont typeface="Arial" panose="020B0604020202020204" pitchFamily="34" charset="0"/>
              <a:buChar char="•"/>
            </a:pPr>
            <a:r>
              <a:rPr lang="en-US" sz="2800" b="1" dirty="0"/>
              <a:t>All tabs are optional</a:t>
            </a:r>
          </a:p>
        </p:txBody>
      </p:sp>
    </p:spTree>
    <p:extLst>
      <p:ext uri="{BB962C8B-B14F-4D97-AF65-F5344CB8AC3E}">
        <p14:creationId xmlns:p14="http://schemas.microsoft.com/office/powerpoint/2010/main" val="30852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8351184"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9947107" y="5607684"/>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1261241" y="1938992"/>
            <a:ext cx="9667076" cy="4262110"/>
          </a:xfrm>
        </p:spPr>
        <p:txBody>
          <a:bodyPr>
            <a:noAutofit/>
          </a:bodyPr>
          <a:lstStyle/>
          <a:p>
            <a:pPr marL="0" indent="0">
              <a:buNone/>
            </a:pPr>
            <a:r>
              <a:rPr lang="en-US" b="1" dirty="0"/>
              <a:t>I’m riding to my volunteer location for the day. I will open my app and hit record from my driveway.  The App will begin capturing my miles and my hours. When I arrive at my destination, the recording of mileage will automatically stop and my hours will continue to be captured. When I get back on my bike, the app starts recording my mileage once again. When I arrive at home, I select stop on the app.  All the miles and volunteer hours have been recorded for the day. </a:t>
            </a:r>
            <a:endParaRPr lang="en-US" sz="3000" b="1" dirty="0">
              <a:highlight>
                <a:srgbClr val="FFFF00"/>
              </a:highlight>
            </a:endParaRPr>
          </a:p>
        </p:txBody>
      </p:sp>
      <p:sp>
        <p:nvSpPr>
          <p:cNvPr id="6" name="TextBox 5">
            <a:extLst>
              <a:ext uri="{FF2B5EF4-FFF2-40B4-BE49-F238E27FC236}">
                <a16:creationId xmlns:a16="http://schemas.microsoft.com/office/drawing/2014/main" id="{32BBE453-B32C-4010-A865-D2D17DEC1C18}"/>
              </a:ext>
            </a:extLst>
          </p:cNvPr>
          <p:cNvSpPr txBox="1"/>
          <p:nvPr/>
        </p:nvSpPr>
        <p:spPr>
          <a:xfrm>
            <a:off x="1650124" y="0"/>
            <a:ext cx="8550165" cy="1938992"/>
          </a:xfrm>
          <a:prstGeom prst="rect">
            <a:avLst/>
          </a:prstGeom>
          <a:noFill/>
          <a:ln>
            <a:solidFill>
              <a:schemeClr val="bg2"/>
            </a:solidFill>
          </a:ln>
        </p:spPr>
        <p:txBody>
          <a:bodyPr wrap="square">
            <a:spAutoFit/>
          </a:bodyPr>
          <a:lstStyle/>
          <a:p>
            <a:r>
              <a:rPr lang="en-US" sz="6000" b="1" dirty="0">
                <a:solidFill>
                  <a:schemeClr val="accent1">
                    <a:lumMod val="75000"/>
                  </a:schemeClr>
                </a:solidFill>
              </a:rPr>
              <a:t>          Tracking APP</a:t>
            </a:r>
          </a:p>
          <a:p>
            <a:r>
              <a:rPr lang="en-US" sz="6000" b="1" dirty="0">
                <a:solidFill>
                  <a:schemeClr val="accent1">
                    <a:lumMod val="75000"/>
                  </a:schemeClr>
                </a:solidFill>
              </a:rPr>
              <a:t>        *How it Works*</a:t>
            </a:r>
            <a:endParaRPr lang="en-US" sz="6000" dirty="0"/>
          </a:p>
        </p:txBody>
      </p:sp>
    </p:spTree>
    <p:extLst>
      <p:ext uri="{BB962C8B-B14F-4D97-AF65-F5344CB8AC3E}">
        <p14:creationId xmlns:p14="http://schemas.microsoft.com/office/powerpoint/2010/main" val="12398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sp>
        <p:nvSpPr>
          <p:cNvPr id="6" name="Content Placeholder 5">
            <a:extLst>
              <a:ext uri="{FF2B5EF4-FFF2-40B4-BE49-F238E27FC236}">
                <a16:creationId xmlns:a16="http://schemas.microsoft.com/office/drawing/2014/main" id="{C34E0CE3-E0E5-455C-AD13-4946CF5D96BC}"/>
              </a:ext>
            </a:extLst>
          </p:cNvPr>
          <p:cNvSpPr>
            <a:spLocks noGrp="1"/>
          </p:cNvSpPr>
          <p:nvPr>
            <p:ph idx="1"/>
          </p:nvPr>
        </p:nvSpPr>
        <p:spPr/>
        <p:txBody>
          <a:bodyPr/>
          <a:lstStyle/>
          <a:p>
            <a:endParaRPr lang="en-US" b="1" dirty="0"/>
          </a:p>
          <a:p>
            <a:r>
              <a:rPr lang="en-US" b="1" dirty="0"/>
              <a:t>There are three tier locations with one authorized reporter each. (Each location will have 1-4 logins for their authorized reporter)</a:t>
            </a:r>
          </a:p>
          <a:p>
            <a:r>
              <a:rPr lang="en-US" b="1" dirty="0"/>
              <a:t>Chapter level (has 4 entities) </a:t>
            </a:r>
          </a:p>
          <a:p>
            <a:r>
              <a:rPr lang="en-US" b="1" dirty="0"/>
              <a:t>District Level (16 Districts)</a:t>
            </a:r>
          </a:p>
          <a:p>
            <a:r>
              <a:rPr lang="en-US" b="1" dirty="0"/>
              <a:t>Department level (with 4 entities)</a:t>
            </a:r>
          </a:p>
        </p:txBody>
      </p:sp>
      <p:sp>
        <p:nvSpPr>
          <p:cNvPr id="7" name="TextBox 6">
            <a:extLst>
              <a:ext uri="{FF2B5EF4-FFF2-40B4-BE49-F238E27FC236}">
                <a16:creationId xmlns:a16="http://schemas.microsoft.com/office/drawing/2014/main" id="{6377D46F-8A98-4222-B729-F74D0BCAA703}"/>
              </a:ext>
            </a:extLst>
          </p:cNvPr>
          <p:cNvSpPr txBox="1"/>
          <p:nvPr/>
        </p:nvSpPr>
        <p:spPr>
          <a:xfrm>
            <a:off x="1776248" y="681037"/>
            <a:ext cx="8534400" cy="1015663"/>
          </a:xfrm>
          <a:prstGeom prst="rect">
            <a:avLst/>
          </a:prstGeom>
          <a:noFill/>
          <a:ln>
            <a:solidFill>
              <a:schemeClr val="bg2"/>
            </a:solidFill>
          </a:ln>
        </p:spPr>
        <p:txBody>
          <a:bodyPr wrap="square">
            <a:spAutoFit/>
          </a:bodyPr>
          <a:lstStyle/>
          <a:p>
            <a:r>
              <a:rPr lang="en-US" sz="6000" b="1" dirty="0">
                <a:solidFill>
                  <a:schemeClr val="accent1">
                    <a:lumMod val="75000"/>
                  </a:schemeClr>
                </a:solidFill>
              </a:rPr>
              <a:t>          Authorization </a:t>
            </a:r>
            <a:endParaRPr lang="en-US" sz="6000" dirty="0"/>
          </a:p>
        </p:txBody>
      </p:sp>
    </p:spTree>
    <p:extLst>
      <p:ext uri="{BB962C8B-B14F-4D97-AF65-F5344CB8AC3E}">
        <p14:creationId xmlns:p14="http://schemas.microsoft.com/office/powerpoint/2010/main" val="381079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85740" y="179110"/>
            <a:ext cx="9968060" cy="650450"/>
          </a:xfrm>
        </p:spPr>
        <p:txBody>
          <a:bodyPr>
            <a:normAutofit fontScale="90000"/>
          </a:bodyPr>
          <a:lstStyle/>
          <a:p>
            <a:r>
              <a:rPr lang="en-US" b="1" dirty="0"/>
              <a:t>Create New Form – Select Start New Form</a:t>
            </a:r>
          </a:p>
        </p:txBody>
      </p:sp>
      <p:pic>
        <p:nvPicPr>
          <p:cNvPr id="4" name="Picture 3"/>
          <p:cNvPicPr/>
          <p:nvPr/>
        </p:nvPicPr>
        <p:blipFill>
          <a:blip r:embed="rId2" cstate="print"/>
          <a:srcRect/>
          <a:stretch>
            <a:fillRect/>
          </a:stretch>
        </p:blipFill>
        <p:spPr bwMode="auto">
          <a:xfrm>
            <a:off x="9193665" y="567152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76573" y="5607684"/>
            <a:ext cx="1069975" cy="1138555"/>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5D852C51-D7E6-4B34-9A14-7EB6919391AF}"/>
              </a:ext>
            </a:extLst>
          </p:cNvPr>
          <p:cNvPicPr>
            <a:picLocks noGrp="1"/>
          </p:cNvPicPr>
          <p:nvPr>
            <p:ph idx="1"/>
          </p:nvPr>
        </p:nvPicPr>
        <p:blipFill>
          <a:blip r:embed="rId4"/>
          <a:stretch>
            <a:fillRect/>
          </a:stretch>
        </p:blipFill>
        <p:spPr>
          <a:xfrm>
            <a:off x="2267539" y="1042953"/>
            <a:ext cx="8542662" cy="4351338"/>
          </a:xfrm>
          <a:prstGeom prst="rect">
            <a:avLst/>
          </a:prstGeom>
        </p:spPr>
      </p:pic>
      <p:cxnSp>
        <p:nvCxnSpPr>
          <p:cNvPr id="15" name="Straight Arrow Connector 14">
            <a:extLst>
              <a:ext uri="{FF2B5EF4-FFF2-40B4-BE49-F238E27FC236}">
                <a16:creationId xmlns:a16="http://schemas.microsoft.com/office/drawing/2014/main" id="{AAFDF821-3E9C-4F5B-837E-87818BA856F3}"/>
              </a:ext>
            </a:extLst>
          </p:cNvPr>
          <p:cNvCxnSpPr>
            <a:cxnSpLocks/>
          </p:cNvCxnSpPr>
          <p:nvPr/>
        </p:nvCxnSpPr>
        <p:spPr>
          <a:xfrm flipH="1">
            <a:off x="4533712" y="725865"/>
            <a:ext cx="2071146" cy="218701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1825625"/>
            <a:ext cx="8873372" cy="3557080"/>
          </a:xfrm>
        </p:spPr>
        <p:txBody>
          <a:bodyPr>
            <a:normAutofit lnSpcReduction="10000"/>
          </a:bodyPr>
          <a:lstStyle/>
          <a:p>
            <a:r>
              <a:rPr lang="en-US" b="1" dirty="0"/>
              <a:t>Chapter level reporter will be able to automatically receive all data from the Rider members. </a:t>
            </a:r>
          </a:p>
          <a:p>
            <a:r>
              <a:rPr lang="en-US" b="1" dirty="0"/>
              <a:t>Chapter level reporters will approve all data before it is automatically populated to District level.</a:t>
            </a:r>
          </a:p>
          <a:p>
            <a:r>
              <a:rPr lang="en-US" b="1" dirty="0"/>
              <a:t> District must approve before it is automatically populated to Department.	</a:t>
            </a:r>
          </a:p>
          <a:p>
            <a:pPr marL="457200" lvl="1" indent="0">
              <a:buNone/>
            </a:pPr>
            <a:r>
              <a:rPr lang="en-US" dirty="0"/>
              <a:t>All level reporters will be able to submit their events with dates and name of event and post location (this is the data that a member will have a tab of)</a:t>
            </a:r>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sp>
        <p:nvSpPr>
          <p:cNvPr id="6" name="TextBox 5">
            <a:extLst>
              <a:ext uri="{FF2B5EF4-FFF2-40B4-BE49-F238E27FC236}">
                <a16:creationId xmlns:a16="http://schemas.microsoft.com/office/drawing/2014/main" id="{B756B340-21A3-4559-9227-3F85359AA26E}"/>
              </a:ext>
            </a:extLst>
          </p:cNvPr>
          <p:cNvSpPr txBox="1"/>
          <p:nvPr/>
        </p:nvSpPr>
        <p:spPr>
          <a:xfrm>
            <a:off x="2385847" y="578069"/>
            <a:ext cx="7388773" cy="1015663"/>
          </a:xfrm>
          <a:prstGeom prst="rect">
            <a:avLst/>
          </a:prstGeom>
          <a:noFill/>
          <a:ln>
            <a:solidFill>
              <a:schemeClr val="bg2"/>
            </a:solidFill>
          </a:ln>
        </p:spPr>
        <p:txBody>
          <a:bodyPr wrap="square">
            <a:spAutoFit/>
          </a:bodyPr>
          <a:lstStyle/>
          <a:p>
            <a:r>
              <a:rPr lang="en-US" sz="6000" b="1" dirty="0">
                <a:solidFill>
                  <a:schemeClr val="accent1">
                    <a:lumMod val="75000"/>
                  </a:schemeClr>
                </a:solidFill>
              </a:rPr>
              <a:t>         Reporting</a:t>
            </a:r>
            <a:endParaRPr lang="en-US" sz="6000" dirty="0"/>
          </a:p>
        </p:txBody>
      </p:sp>
    </p:spTree>
    <p:extLst>
      <p:ext uri="{BB962C8B-B14F-4D97-AF65-F5344CB8AC3E}">
        <p14:creationId xmlns:p14="http://schemas.microsoft.com/office/powerpoint/2010/main" val="341638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453744"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45497" y="5607685"/>
            <a:ext cx="1069975" cy="1138555"/>
          </a:xfrm>
          <a:prstGeom prst="rect">
            <a:avLst/>
          </a:prstGeom>
          <a:noFill/>
          <a:ln w="9525">
            <a:noFill/>
            <a:miter lim="800000"/>
            <a:headEnd/>
            <a:tailEnd/>
          </a:ln>
        </p:spPr>
      </p:pic>
      <p:sp>
        <p:nvSpPr>
          <p:cNvPr id="7" name="TextBox 6">
            <a:extLst>
              <a:ext uri="{FF2B5EF4-FFF2-40B4-BE49-F238E27FC236}">
                <a16:creationId xmlns:a16="http://schemas.microsoft.com/office/drawing/2014/main" id="{ECEBB24F-9E20-E50D-1EE8-9D7F22EAA188}"/>
              </a:ext>
            </a:extLst>
          </p:cNvPr>
          <p:cNvSpPr txBox="1"/>
          <p:nvPr/>
        </p:nvSpPr>
        <p:spPr>
          <a:xfrm>
            <a:off x="2196662" y="1387367"/>
            <a:ext cx="7903779" cy="3970318"/>
          </a:xfrm>
          <a:prstGeom prst="rect">
            <a:avLst/>
          </a:prstGeom>
          <a:noFill/>
          <a:ln>
            <a:solidFill>
              <a:schemeClr val="bg2"/>
            </a:solidFill>
          </a:ln>
        </p:spPr>
        <p:txBody>
          <a:bodyPr wrap="square">
            <a:spAutoFit/>
          </a:bodyPr>
          <a:lstStyle/>
          <a:p>
            <a:pPr marL="457200" indent="-457200">
              <a:buFont typeface="Arial" panose="020B0604020202020204" pitchFamily="34" charset="0"/>
              <a:buChar char="•"/>
            </a:pPr>
            <a:r>
              <a:rPr lang="en-US" sz="2800" b="1" dirty="0"/>
              <a:t>Reporters will be able to connect a member's miles and hours to an event if member did not specify one before they submit to higher tier.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Reports will be available for email or download.</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A backup of all data will be available to app owner daily in case of any glitches or loss of data. </a:t>
            </a:r>
          </a:p>
        </p:txBody>
      </p:sp>
      <p:sp>
        <p:nvSpPr>
          <p:cNvPr id="8" name="TextBox 7">
            <a:extLst>
              <a:ext uri="{FF2B5EF4-FFF2-40B4-BE49-F238E27FC236}">
                <a16:creationId xmlns:a16="http://schemas.microsoft.com/office/drawing/2014/main" id="{A0C98C49-80A8-462C-93AC-574B82EA3286}"/>
              </a:ext>
            </a:extLst>
          </p:cNvPr>
          <p:cNvSpPr txBox="1"/>
          <p:nvPr/>
        </p:nvSpPr>
        <p:spPr>
          <a:xfrm>
            <a:off x="2459422" y="111760"/>
            <a:ext cx="7304688" cy="1015663"/>
          </a:xfrm>
          <a:prstGeom prst="rect">
            <a:avLst/>
          </a:prstGeom>
          <a:noFill/>
          <a:ln>
            <a:solidFill>
              <a:schemeClr val="bg2"/>
            </a:solidFill>
          </a:ln>
        </p:spPr>
        <p:txBody>
          <a:bodyPr wrap="square">
            <a:spAutoFit/>
          </a:bodyPr>
          <a:lstStyle/>
          <a:p>
            <a:r>
              <a:rPr lang="en-US" sz="6000" b="1" dirty="0">
                <a:solidFill>
                  <a:schemeClr val="accent1">
                    <a:lumMod val="75000"/>
                  </a:schemeClr>
                </a:solidFill>
              </a:rPr>
              <a:t>       Tracking APP</a:t>
            </a:r>
            <a:endParaRPr lang="en-US" sz="6000" dirty="0"/>
          </a:p>
        </p:txBody>
      </p:sp>
    </p:spTree>
    <p:extLst>
      <p:ext uri="{BB962C8B-B14F-4D97-AF65-F5344CB8AC3E}">
        <p14:creationId xmlns:p14="http://schemas.microsoft.com/office/powerpoint/2010/main" val="29849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440" y="2417379"/>
            <a:ext cx="9890235" cy="4219905"/>
          </a:xfrm>
        </p:spPr>
        <p:txBody>
          <a:bodyPr>
            <a:normAutofit fontScale="70000" lnSpcReduction="20000"/>
          </a:bodyPr>
          <a:lstStyle/>
          <a:p>
            <a:pPr marL="0" indent="0" algn="ctr">
              <a:buNone/>
            </a:pPr>
            <a:r>
              <a:rPr lang="en-US" sz="7100" b="1" dirty="0"/>
              <a:t>Feedback – Questions?</a:t>
            </a:r>
          </a:p>
          <a:p>
            <a:pPr marL="0" indent="0" algn="ctr">
              <a:buNone/>
            </a:pPr>
            <a:endParaRPr lang="en-US" sz="3600" b="1" dirty="0"/>
          </a:p>
          <a:p>
            <a:pPr marL="0" indent="0" algn="ctr">
              <a:buNone/>
            </a:pPr>
            <a:r>
              <a:rPr lang="en-US" sz="7000" b="1" dirty="0">
                <a:solidFill>
                  <a:srgbClr val="FF0000"/>
                </a:solidFill>
              </a:rPr>
              <a:t>Need BETA testers </a:t>
            </a:r>
            <a:r>
              <a:rPr lang="en-US" sz="7000" b="1" dirty="0">
                <a:solidFill>
                  <a:srgbClr val="FF0000"/>
                </a:solidFill>
                <a:sym typeface="Wingdings" panose="05000000000000000000" pitchFamily="2" charset="2"/>
              </a:rPr>
              <a:t> </a:t>
            </a:r>
            <a:endParaRPr lang="en-US" sz="7000" b="1" dirty="0">
              <a:solidFill>
                <a:srgbClr val="FF0000"/>
              </a:solidFill>
            </a:endParaRPr>
          </a:p>
          <a:p>
            <a:endParaRPr lang="en-US" sz="3600" dirty="0"/>
          </a:p>
          <a:p>
            <a:endParaRPr lang="en-US" sz="3600" dirty="0"/>
          </a:p>
          <a:p>
            <a:r>
              <a:rPr lang="en-US" sz="3600" b="1" dirty="0"/>
              <a:t>POC: Loreen Skobel</a:t>
            </a:r>
          </a:p>
          <a:p>
            <a:pPr lvl="2"/>
            <a:r>
              <a:rPr lang="en-US" sz="3600" b="1" dirty="0"/>
              <a:t>POST 382/District 1</a:t>
            </a:r>
          </a:p>
          <a:p>
            <a:pPr lvl="2"/>
            <a:r>
              <a:rPr lang="en-US" sz="3600" b="1" dirty="0"/>
              <a:t>850-530-7567</a:t>
            </a:r>
          </a:p>
          <a:p>
            <a:pPr lvl="2"/>
            <a:r>
              <a:rPr lang="en-US" sz="3600" b="1" dirty="0">
                <a:hlinkClick r:id="rId2">
                  <a:extLst>
                    <a:ext uri="{A12FA001-AC4F-418D-AE19-62706E023703}">
                      <ahyp:hlinkClr xmlns:ahyp="http://schemas.microsoft.com/office/drawing/2018/hyperlinkcolor" val="tx"/>
                    </a:ext>
                  </a:extLst>
                </a:hlinkClick>
              </a:rPr>
              <a:t>Loreenskobel@gmail.com</a:t>
            </a:r>
            <a:r>
              <a:rPr lang="en-US" sz="3600" b="1" dirty="0"/>
              <a:t> </a:t>
            </a:r>
          </a:p>
          <a:p>
            <a:endParaRPr lang="en-US" dirty="0"/>
          </a:p>
          <a:p>
            <a:pPr marL="0" indent="0" algn="ctr">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3"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711006" y="5600565"/>
            <a:ext cx="1069975" cy="1138555"/>
          </a:xfrm>
          <a:prstGeom prst="rect">
            <a:avLst/>
          </a:prstGeom>
          <a:noFill/>
          <a:ln w="9525">
            <a:noFill/>
            <a:miter lim="800000"/>
            <a:headEnd/>
            <a:tailEnd/>
          </a:ln>
        </p:spPr>
      </p:pic>
      <p:sp>
        <p:nvSpPr>
          <p:cNvPr id="6" name="TextBox 5">
            <a:extLst>
              <a:ext uri="{FF2B5EF4-FFF2-40B4-BE49-F238E27FC236}">
                <a16:creationId xmlns:a16="http://schemas.microsoft.com/office/drawing/2014/main" id="{74C32C3B-7CDB-45D7-A1B3-A87A3E46627F}"/>
              </a:ext>
            </a:extLst>
          </p:cNvPr>
          <p:cNvSpPr txBox="1"/>
          <p:nvPr/>
        </p:nvSpPr>
        <p:spPr>
          <a:xfrm>
            <a:off x="662152" y="220717"/>
            <a:ext cx="10184523" cy="1938992"/>
          </a:xfrm>
          <a:prstGeom prst="rect">
            <a:avLst/>
          </a:prstGeom>
          <a:noFill/>
          <a:ln>
            <a:solidFill>
              <a:schemeClr val="bg2"/>
            </a:solidFill>
          </a:ln>
        </p:spPr>
        <p:txBody>
          <a:bodyPr wrap="square">
            <a:spAutoFit/>
          </a:bodyPr>
          <a:lstStyle/>
          <a:p>
            <a:pPr algn="ctr"/>
            <a:r>
              <a:rPr lang="en-US" sz="6000" b="1" dirty="0">
                <a:solidFill>
                  <a:schemeClr val="accent1">
                    <a:lumMod val="75000"/>
                  </a:schemeClr>
                </a:solidFill>
              </a:rPr>
              <a:t>      Volunteer Hours &amp; Miles Tracking APP</a:t>
            </a:r>
            <a:endParaRPr lang="en-US" sz="6000" dirty="0"/>
          </a:p>
        </p:txBody>
      </p:sp>
    </p:spTree>
    <p:extLst>
      <p:ext uri="{BB962C8B-B14F-4D97-AF65-F5344CB8AC3E}">
        <p14:creationId xmlns:p14="http://schemas.microsoft.com/office/powerpoint/2010/main" val="11149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D590E-8CEB-44C9-90F1-5BF185701E55}"/>
              </a:ext>
            </a:extLst>
          </p:cNvPr>
          <p:cNvSpPr>
            <a:spLocks noGrp="1"/>
          </p:cNvSpPr>
          <p:nvPr>
            <p:ph idx="1"/>
          </p:nvPr>
        </p:nvSpPr>
        <p:spPr>
          <a:xfrm>
            <a:off x="1124607" y="126124"/>
            <a:ext cx="10229193" cy="6050839"/>
          </a:xfrm>
        </p:spPr>
        <p:txBody>
          <a:bodyPr/>
          <a:lstStyle/>
          <a:p>
            <a:pPr marL="0" indent="0">
              <a:buNone/>
            </a:pPr>
            <a:r>
              <a:rPr lang="en-US" sz="7200" b="1" dirty="0">
                <a:solidFill>
                  <a:schemeClr val="accent1">
                    <a:lumMod val="75000"/>
                  </a:schemeClr>
                </a:solidFill>
              </a:rPr>
              <a:t>           </a:t>
            </a:r>
            <a:endParaRPr lang="en-US" sz="7200" dirty="0"/>
          </a:p>
          <a:p>
            <a:pPr marL="0" indent="0">
              <a:buNone/>
            </a:pPr>
            <a:r>
              <a:rPr lang="en-US" sz="8000" b="1" dirty="0">
                <a:solidFill>
                  <a:schemeClr val="accent1">
                    <a:lumMod val="75000"/>
                  </a:schemeClr>
                </a:solidFill>
              </a:rPr>
              <a:t>       </a:t>
            </a:r>
          </a:p>
        </p:txBody>
      </p:sp>
      <p:pic>
        <p:nvPicPr>
          <p:cNvPr id="5" name="Picture 4">
            <a:extLst>
              <a:ext uri="{FF2B5EF4-FFF2-40B4-BE49-F238E27FC236}">
                <a16:creationId xmlns:a16="http://schemas.microsoft.com/office/drawing/2014/main" id="{8C4001FB-44E8-490F-9B12-34040A082405}"/>
              </a:ext>
            </a:extLst>
          </p:cNvPr>
          <p:cNvPicPr>
            <a:picLocks noChangeAspect="1"/>
          </p:cNvPicPr>
          <p:nvPr/>
        </p:nvPicPr>
        <p:blipFill>
          <a:blip r:embed="rId2"/>
          <a:stretch>
            <a:fillRect/>
          </a:stretch>
        </p:blipFill>
        <p:spPr>
          <a:xfrm rot="21051824">
            <a:off x="650916" y="3964080"/>
            <a:ext cx="3815308" cy="2607558"/>
          </a:xfrm>
          <a:prstGeom prst="rect">
            <a:avLst/>
          </a:prstGeom>
        </p:spPr>
      </p:pic>
      <p:pic>
        <p:nvPicPr>
          <p:cNvPr id="7" name="Picture 6">
            <a:extLst>
              <a:ext uri="{FF2B5EF4-FFF2-40B4-BE49-F238E27FC236}">
                <a16:creationId xmlns:a16="http://schemas.microsoft.com/office/drawing/2014/main" id="{3C05A4B3-A920-471C-AC61-A8F8D8719F61}"/>
              </a:ext>
            </a:extLst>
          </p:cNvPr>
          <p:cNvPicPr>
            <a:picLocks noChangeAspect="1"/>
          </p:cNvPicPr>
          <p:nvPr/>
        </p:nvPicPr>
        <p:blipFill>
          <a:blip r:embed="rId3"/>
          <a:stretch>
            <a:fillRect/>
          </a:stretch>
        </p:blipFill>
        <p:spPr>
          <a:xfrm>
            <a:off x="4649041" y="465897"/>
            <a:ext cx="3396888" cy="2354014"/>
          </a:xfrm>
          <a:prstGeom prst="rect">
            <a:avLst/>
          </a:prstGeom>
        </p:spPr>
      </p:pic>
      <p:sp>
        <p:nvSpPr>
          <p:cNvPr id="10" name="TextBox 9">
            <a:extLst>
              <a:ext uri="{FF2B5EF4-FFF2-40B4-BE49-F238E27FC236}">
                <a16:creationId xmlns:a16="http://schemas.microsoft.com/office/drawing/2014/main" id="{A67985A9-4E88-4B43-96BD-4A38F40834F3}"/>
              </a:ext>
            </a:extLst>
          </p:cNvPr>
          <p:cNvSpPr txBox="1"/>
          <p:nvPr/>
        </p:nvSpPr>
        <p:spPr>
          <a:xfrm>
            <a:off x="4445876" y="3942080"/>
            <a:ext cx="3651228" cy="861774"/>
          </a:xfrm>
          <a:prstGeom prst="rect">
            <a:avLst/>
          </a:prstGeom>
          <a:noFill/>
          <a:ln>
            <a:solidFill>
              <a:schemeClr val="bg2"/>
            </a:solidFill>
          </a:ln>
        </p:spPr>
        <p:txBody>
          <a:bodyPr wrap="square" rtlCol="0" anchor="ctr" anchorCtr="1">
            <a:spAutoFit/>
          </a:bodyPr>
          <a:lstStyle/>
          <a:p>
            <a:r>
              <a:rPr lang="en-US" sz="5000" b="1" dirty="0">
                <a:solidFill>
                  <a:srgbClr val="FF0000"/>
                </a:solidFill>
              </a:rPr>
              <a:t>LET’S RIDE!!</a:t>
            </a:r>
          </a:p>
        </p:txBody>
      </p:sp>
      <p:pic>
        <p:nvPicPr>
          <p:cNvPr id="8" name="Picture 7">
            <a:extLst>
              <a:ext uri="{FF2B5EF4-FFF2-40B4-BE49-F238E27FC236}">
                <a16:creationId xmlns:a16="http://schemas.microsoft.com/office/drawing/2014/main" id="{3F454AF8-0ED2-4624-AE3F-51120A4C4576}"/>
              </a:ext>
            </a:extLst>
          </p:cNvPr>
          <p:cNvPicPr>
            <a:picLocks noChangeAspect="1"/>
          </p:cNvPicPr>
          <p:nvPr/>
        </p:nvPicPr>
        <p:blipFill>
          <a:blip r:embed="rId4"/>
          <a:stretch>
            <a:fillRect/>
          </a:stretch>
        </p:blipFill>
        <p:spPr>
          <a:xfrm>
            <a:off x="468099" y="1211317"/>
            <a:ext cx="3567236" cy="2268687"/>
          </a:xfrm>
          <a:prstGeom prst="rect">
            <a:avLst/>
          </a:prstGeom>
        </p:spPr>
      </p:pic>
      <p:pic>
        <p:nvPicPr>
          <p:cNvPr id="12" name="Picture 11">
            <a:extLst>
              <a:ext uri="{FF2B5EF4-FFF2-40B4-BE49-F238E27FC236}">
                <a16:creationId xmlns:a16="http://schemas.microsoft.com/office/drawing/2014/main" id="{6AEC495A-FFEF-489D-9F84-E223A20ABC6A}"/>
              </a:ext>
            </a:extLst>
          </p:cNvPr>
          <p:cNvPicPr>
            <a:picLocks noChangeAspect="1"/>
          </p:cNvPicPr>
          <p:nvPr/>
        </p:nvPicPr>
        <p:blipFill>
          <a:blip r:embed="rId5"/>
          <a:stretch>
            <a:fillRect/>
          </a:stretch>
        </p:blipFill>
        <p:spPr>
          <a:xfrm rot="422864">
            <a:off x="8017611" y="4086134"/>
            <a:ext cx="3640038" cy="2178817"/>
          </a:xfrm>
          <a:prstGeom prst="rect">
            <a:avLst/>
          </a:prstGeom>
        </p:spPr>
      </p:pic>
      <p:pic>
        <p:nvPicPr>
          <p:cNvPr id="14" name="Picture 13">
            <a:extLst>
              <a:ext uri="{FF2B5EF4-FFF2-40B4-BE49-F238E27FC236}">
                <a16:creationId xmlns:a16="http://schemas.microsoft.com/office/drawing/2014/main" id="{D9FF20F9-5EEB-4F48-B6D9-CC0EA023C8F9}"/>
              </a:ext>
            </a:extLst>
          </p:cNvPr>
          <p:cNvPicPr>
            <a:picLocks noChangeAspect="1"/>
          </p:cNvPicPr>
          <p:nvPr/>
        </p:nvPicPr>
        <p:blipFill>
          <a:blip r:embed="rId6"/>
          <a:stretch>
            <a:fillRect/>
          </a:stretch>
        </p:blipFill>
        <p:spPr>
          <a:xfrm>
            <a:off x="8613420" y="1059885"/>
            <a:ext cx="3396888" cy="2542507"/>
          </a:xfrm>
          <a:prstGeom prst="rect">
            <a:avLst/>
          </a:prstGeom>
        </p:spPr>
      </p:pic>
    </p:spTree>
    <p:extLst>
      <p:ext uri="{BB962C8B-B14F-4D97-AF65-F5344CB8AC3E}">
        <p14:creationId xmlns:p14="http://schemas.microsoft.com/office/powerpoint/2010/main" val="23836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ECEE-1EC3-4ABE-9978-5886F639A4A0}"/>
              </a:ext>
            </a:extLst>
          </p:cNvPr>
          <p:cNvSpPr>
            <a:spLocks noGrp="1"/>
          </p:cNvSpPr>
          <p:nvPr>
            <p:ph type="title"/>
          </p:nvPr>
        </p:nvSpPr>
        <p:spPr>
          <a:xfrm>
            <a:off x="1" y="0"/>
            <a:ext cx="12657762" cy="1159498"/>
          </a:xfrm>
        </p:spPr>
        <p:txBody>
          <a:bodyPr>
            <a:noAutofit/>
          </a:bodyPr>
          <a:lstStyle/>
          <a:p>
            <a:r>
              <a:rPr lang="en-US" sz="3200" b="1" dirty="0"/>
              <a:t>Click on “Untitled Form” to Name Your Form &amp; Form Description</a:t>
            </a:r>
          </a:p>
        </p:txBody>
      </p:sp>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3956530F-11CD-4E15-9E8E-CC3F34E68B47}"/>
              </a:ext>
            </a:extLst>
          </p:cNvPr>
          <p:cNvPicPr>
            <a:picLocks noGrp="1"/>
          </p:cNvPicPr>
          <p:nvPr>
            <p:ph idx="1"/>
          </p:nvPr>
        </p:nvPicPr>
        <p:blipFill>
          <a:blip r:embed="rId4"/>
          <a:stretch>
            <a:fillRect/>
          </a:stretch>
        </p:blipFill>
        <p:spPr>
          <a:xfrm>
            <a:off x="2167444" y="1126294"/>
            <a:ext cx="8122963" cy="4213547"/>
          </a:xfrm>
          <a:prstGeom prst="rect">
            <a:avLst/>
          </a:prstGeom>
        </p:spPr>
      </p:pic>
      <p:sp>
        <p:nvSpPr>
          <p:cNvPr id="3" name="TextBox 2">
            <a:extLst>
              <a:ext uri="{FF2B5EF4-FFF2-40B4-BE49-F238E27FC236}">
                <a16:creationId xmlns:a16="http://schemas.microsoft.com/office/drawing/2014/main" id="{56DB1883-9D55-4EF7-8029-3CE72454A7AF}"/>
              </a:ext>
            </a:extLst>
          </p:cNvPr>
          <p:cNvSpPr txBox="1"/>
          <p:nvPr/>
        </p:nvSpPr>
        <p:spPr>
          <a:xfrm>
            <a:off x="5637229" y="2974156"/>
            <a:ext cx="914400" cy="914400"/>
          </a:xfrm>
          <a:prstGeom prst="rect">
            <a:avLst/>
          </a:prstGeom>
          <a:noFill/>
          <a:ln>
            <a:solidFill>
              <a:schemeClr val="bg2"/>
            </a:solidFill>
          </a:ln>
        </p:spPr>
        <p:txBody>
          <a:bodyPr wrap="square" rtlCol="0" anchor="ctr" anchorCtr="1">
            <a:spAutoFit/>
          </a:bodyPr>
          <a:lstStyle/>
          <a:p>
            <a:endParaRPr lang="en-US" dirty="0"/>
          </a:p>
        </p:txBody>
      </p:sp>
      <p:sp>
        <p:nvSpPr>
          <p:cNvPr id="8" name="TextBox 7">
            <a:extLst>
              <a:ext uri="{FF2B5EF4-FFF2-40B4-BE49-F238E27FC236}">
                <a16:creationId xmlns:a16="http://schemas.microsoft.com/office/drawing/2014/main" id="{47FDEF99-5A8E-4C88-90A5-FBAC21C8E0C8}"/>
              </a:ext>
            </a:extLst>
          </p:cNvPr>
          <p:cNvSpPr txBox="1"/>
          <p:nvPr/>
        </p:nvSpPr>
        <p:spPr>
          <a:xfrm>
            <a:off x="142240" y="5751600"/>
            <a:ext cx="8473440" cy="830997"/>
          </a:xfrm>
          <a:prstGeom prst="rect">
            <a:avLst/>
          </a:prstGeom>
          <a:noFill/>
          <a:ln>
            <a:solidFill>
              <a:schemeClr val="bg2"/>
            </a:solidFill>
          </a:ln>
        </p:spPr>
        <p:txBody>
          <a:bodyPr wrap="square" rtlCol="0" anchor="ctr" anchorCtr="1">
            <a:spAutoFit/>
          </a:bodyPr>
          <a:lstStyle/>
          <a:p>
            <a:r>
              <a:rPr lang="en-US" sz="2400" dirty="0"/>
              <a:t>Suggested Title – ALR Chapter # or ALR District #</a:t>
            </a:r>
          </a:p>
          <a:p>
            <a:r>
              <a:rPr lang="en-US" sz="2400" dirty="0"/>
              <a:t>Suggested Form Description: Volunteer Tracking – Miles &amp; Hours</a:t>
            </a:r>
          </a:p>
        </p:txBody>
      </p:sp>
    </p:spTree>
    <p:extLst>
      <p:ext uri="{BB962C8B-B14F-4D97-AF65-F5344CB8AC3E}">
        <p14:creationId xmlns:p14="http://schemas.microsoft.com/office/powerpoint/2010/main" val="31868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AEB-8EA3-4670-A1D3-6CE125F0FAF8}"/>
              </a:ext>
            </a:extLst>
          </p:cNvPr>
          <p:cNvSpPr>
            <a:spLocks noGrp="1"/>
          </p:cNvSpPr>
          <p:nvPr>
            <p:ph type="title"/>
          </p:nvPr>
        </p:nvSpPr>
        <p:spPr/>
        <p:txBody>
          <a:bodyPr>
            <a:normAutofit/>
          </a:bodyPr>
          <a:lstStyle/>
          <a:p>
            <a:r>
              <a:rPr lang="en-US" sz="4800" dirty="0"/>
              <a:t>              </a:t>
            </a:r>
            <a:r>
              <a:rPr lang="en-US" sz="4800" b="1" dirty="0"/>
              <a:t>Adding Fields</a:t>
            </a:r>
          </a:p>
        </p:txBody>
      </p:sp>
      <p:sp>
        <p:nvSpPr>
          <p:cNvPr id="3" name="Content Placeholder 2"/>
          <p:cNvSpPr>
            <a:spLocks noGrp="1"/>
          </p:cNvSpPr>
          <p:nvPr>
            <p:ph idx="1"/>
          </p:nvPr>
        </p:nvSpPr>
        <p:spPr>
          <a:xfrm>
            <a:off x="1562100" y="1825625"/>
            <a:ext cx="8873372" cy="3557080"/>
          </a:xfrm>
        </p:spPr>
        <p:txBody>
          <a:bodyPr>
            <a:normAutofit/>
          </a:bodyPr>
          <a:lstStyle/>
          <a:p>
            <a:pPr marL="0" indent="0" algn="ctr">
              <a:buNone/>
            </a:pPr>
            <a:r>
              <a:rPr lang="en-US" dirty="0"/>
              <a:t>	</a:t>
            </a:r>
          </a:p>
          <a:p>
            <a:pPr marL="457200" lvl="1" indent="0">
              <a:buNone/>
            </a:pPr>
            <a:endParaRPr lang="en-US" dirty="0"/>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547D38BE-26B7-4DF4-90A5-CD9D58846615}"/>
              </a:ext>
            </a:extLst>
          </p:cNvPr>
          <p:cNvPicPr/>
          <p:nvPr/>
        </p:nvPicPr>
        <p:blipFill>
          <a:blip r:embed="rId4"/>
          <a:stretch>
            <a:fillRect/>
          </a:stretch>
        </p:blipFill>
        <p:spPr>
          <a:xfrm>
            <a:off x="2225040" y="1893570"/>
            <a:ext cx="8046720" cy="3409950"/>
          </a:xfrm>
          <a:prstGeom prst="rect">
            <a:avLst/>
          </a:prstGeom>
        </p:spPr>
      </p:pic>
      <p:cxnSp>
        <p:nvCxnSpPr>
          <p:cNvPr id="8" name="Straight Arrow Connector 7">
            <a:extLst>
              <a:ext uri="{FF2B5EF4-FFF2-40B4-BE49-F238E27FC236}">
                <a16:creationId xmlns:a16="http://schemas.microsoft.com/office/drawing/2014/main" id="{7D2C5EE9-599B-4CD0-AEC6-9FA6F9BD3227}"/>
              </a:ext>
            </a:extLst>
          </p:cNvPr>
          <p:cNvCxnSpPr>
            <a:cxnSpLocks/>
          </p:cNvCxnSpPr>
          <p:nvPr/>
        </p:nvCxnSpPr>
        <p:spPr>
          <a:xfrm flipV="1">
            <a:off x="7477760" y="5080000"/>
            <a:ext cx="965200" cy="8128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1D2F5EE3-5FB2-4902-9AC6-1FF41A304AFC}"/>
              </a:ext>
            </a:extLst>
          </p:cNvPr>
          <p:cNvSpPr txBox="1"/>
          <p:nvPr/>
        </p:nvSpPr>
        <p:spPr>
          <a:xfrm>
            <a:off x="5638800" y="2971800"/>
            <a:ext cx="914400" cy="914400"/>
          </a:xfrm>
          <a:prstGeom prst="rect">
            <a:avLst/>
          </a:prstGeom>
          <a:noFill/>
          <a:ln>
            <a:solidFill>
              <a:schemeClr val="bg2"/>
            </a:solidFill>
          </a:ln>
        </p:spPr>
        <p:txBody>
          <a:bodyPr wrap="square" rtlCol="0" anchor="ctr" anchorCtr="1">
            <a:spAutoFit/>
          </a:bodyPr>
          <a:lstStyle/>
          <a:p>
            <a:endParaRPr lang="en-US" dirty="0"/>
          </a:p>
        </p:txBody>
      </p:sp>
      <p:sp>
        <p:nvSpPr>
          <p:cNvPr id="11" name="TextBox 10">
            <a:extLst>
              <a:ext uri="{FF2B5EF4-FFF2-40B4-BE49-F238E27FC236}">
                <a16:creationId xmlns:a16="http://schemas.microsoft.com/office/drawing/2014/main" id="{0703579B-4954-43CC-A469-6AD71FFDE88F}"/>
              </a:ext>
            </a:extLst>
          </p:cNvPr>
          <p:cNvSpPr txBox="1"/>
          <p:nvPr/>
        </p:nvSpPr>
        <p:spPr>
          <a:xfrm>
            <a:off x="2468880" y="5894909"/>
            <a:ext cx="5491480" cy="400110"/>
          </a:xfrm>
          <a:prstGeom prst="rect">
            <a:avLst/>
          </a:prstGeom>
          <a:noFill/>
          <a:ln>
            <a:solidFill>
              <a:schemeClr val="bg2"/>
            </a:solidFill>
          </a:ln>
        </p:spPr>
        <p:txBody>
          <a:bodyPr wrap="square" rtlCol="0" anchor="ctr" anchorCtr="1">
            <a:spAutoFit/>
          </a:bodyPr>
          <a:lstStyle/>
          <a:p>
            <a:r>
              <a:rPr lang="en-US" sz="2000" b="1" dirty="0">
                <a:solidFill>
                  <a:srgbClr val="FF6600"/>
                </a:solidFill>
              </a:rPr>
              <a:t>Ensure that ALL fields are marked REQUIRED</a:t>
            </a:r>
          </a:p>
        </p:txBody>
      </p:sp>
      <p:sp>
        <p:nvSpPr>
          <p:cNvPr id="12" name="TextBox 11">
            <a:extLst>
              <a:ext uri="{FF2B5EF4-FFF2-40B4-BE49-F238E27FC236}">
                <a16:creationId xmlns:a16="http://schemas.microsoft.com/office/drawing/2014/main" id="{4A3FA724-EBB9-4C4B-93DF-15C439B080C8}"/>
              </a:ext>
            </a:extLst>
          </p:cNvPr>
          <p:cNvSpPr txBox="1"/>
          <p:nvPr/>
        </p:nvSpPr>
        <p:spPr>
          <a:xfrm>
            <a:off x="10435472" y="3244333"/>
            <a:ext cx="1588421" cy="369332"/>
          </a:xfrm>
          <a:prstGeom prst="rect">
            <a:avLst/>
          </a:prstGeom>
          <a:noFill/>
          <a:ln>
            <a:solidFill>
              <a:schemeClr val="bg2"/>
            </a:solidFill>
          </a:ln>
        </p:spPr>
        <p:txBody>
          <a:bodyPr wrap="square" rtlCol="0" anchor="ctr" anchorCtr="1">
            <a:spAutoFit/>
          </a:bodyPr>
          <a:lstStyle/>
          <a:p>
            <a:r>
              <a:rPr lang="en-US" dirty="0"/>
              <a:t>Add New Field</a:t>
            </a:r>
          </a:p>
        </p:txBody>
      </p:sp>
      <p:cxnSp>
        <p:nvCxnSpPr>
          <p:cNvPr id="14" name="Straight Arrow Connector 13">
            <a:extLst>
              <a:ext uri="{FF2B5EF4-FFF2-40B4-BE49-F238E27FC236}">
                <a16:creationId xmlns:a16="http://schemas.microsoft.com/office/drawing/2014/main" id="{48D70171-3B78-48EC-BB71-CEAD54A94E75}"/>
              </a:ext>
            </a:extLst>
          </p:cNvPr>
          <p:cNvCxnSpPr/>
          <p:nvPr/>
        </p:nvCxnSpPr>
        <p:spPr>
          <a:xfrm flipH="1">
            <a:off x="9966960" y="3613665"/>
            <a:ext cx="894080" cy="19633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88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700" dirty="0"/>
          </a:p>
          <a:p>
            <a:pPr marL="0" indent="0">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453744"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45497" y="5607685"/>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C70F05E7-0919-4FC1-96C3-1C8A2186B004}"/>
              </a:ext>
            </a:extLst>
          </p:cNvPr>
          <p:cNvPicPr/>
          <p:nvPr/>
        </p:nvPicPr>
        <p:blipFill>
          <a:blip r:embed="rId4"/>
          <a:stretch>
            <a:fillRect/>
          </a:stretch>
        </p:blipFill>
        <p:spPr>
          <a:xfrm>
            <a:off x="2661920" y="204470"/>
            <a:ext cx="5293360" cy="3148330"/>
          </a:xfrm>
          <a:prstGeom prst="rect">
            <a:avLst/>
          </a:prstGeom>
        </p:spPr>
      </p:pic>
      <p:pic>
        <p:nvPicPr>
          <p:cNvPr id="7" name="Picture 6">
            <a:extLst>
              <a:ext uri="{FF2B5EF4-FFF2-40B4-BE49-F238E27FC236}">
                <a16:creationId xmlns:a16="http://schemas.microsoft.com/office/drawing/2014/main" id="{32C49CE9-951D-4704-AFD9-7E708C36E2D6}"/>
              </a:ext>
            </a:extLst>
          </p:cNvPr>
          <p:cNvPicPr/>
          <p:nvPr/>
        </p:nvPicPr>
        <p:blipFill>
          <a:blip r:embed="rId5"/>
          <a:stretch>
            <a:fillRect/>
          </a:stretch>
        </p:blipFill>
        <p:spPr>
          <a:xfrm>
            <a:off x="2661920" y="3352800"/>
            <a:ext cx="5293360" cy="3300730"/>
          </a:xfrm>
          <a:prstGeom prst="rect">
            <a:avLst/>
          </a:prstGeom>
        </p:spPr>
      </p:pic>
      <p:cxnSp>
        <p:nvCxnSpPr>
          <p:cNvPr id="9" name="Straight Arrow Connector 8">
            <a:extLst>
              <a:ext uri="{FF2B5EF4-FFF2-40B4-BE49-F238E27FC236}">
                <a16:creationId xmlns:a16="http://schemas.microsoft.com/office/drawing/2014/main" id="{DC7B13F7-051F-4A4D-BCE9-21E7F0B32DEE}"/>
              </a:ext>
            </a:extLst>
          </p:cNvPr>
          <p:cNvCxnSpPr/>
          <p:nvPr/>
        </p:nvCxnSpPr>
        <p:spPr>
          <a:xfrm flipV="1">
            <a:off x="741680" y="3108960"/>
            <a:ext cx="2123440" cy="72136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B717570-C87D-4BFE-8FF5-86EA02F8A110}"/>
              </a:ext>
            </a:extLst>
          </p:cNvPr>
          <p:cNvSpPr txBox="1"/>
          <p:nvPr/>
        </p:nvSpPr>
        <p:spPr>
          <a:xfrm>
            <a:off x="80008" y="4210427"/>
            <a:ext cx="2600824" cy="369332"/>
          </a:xfrm>
          <a:prstGeom prst="rect">
            <a:avLst/>
          </a:prstGeom>
          <a:noFill/>
          <a:ln>
            <a:solidFill>
              <a:schemeClr val="bg2"/>
            </a:solidFill>
          </a:ln>
        </p:spPr>
        <p:txBody>
          <a:bodyPr wrap="square" rtlCol="0" anchor="ctr" anchorCtr="1">
            <a:spAutoFit/>
          </a:bodyPr>
          <a:lstStyle/>
          <a:p>
            <a:r>
              <a:rPr lang="en-US" b="1" dirty="0">
                <a:solidFill>
                  <a:srgbClr val="FF3300"/>
                </a:solidFill>
              </a:rPr>
              <a:t>Use Drop Down Option</a:t>
            </a:r>
          </a:p>
        </p:txBody>
      </p:sp>
      <p:pic>
        <p:nvPicPr>
          <p:cNvPr id="12" name="Picture 11">
            <a:extLst>
              <a:ext uri="{FF2B5EF4-FFF2-40B4-BE49-F238E27FC236}">
                <a16:creationId xmlns:a16="http://schemas.microsoft.com/office/drawing/2014/main" id="{7E24D55F-2412-4772-B4C3-B0CB3125941E}"/>
              </a:ext>
            </a:extLst>
          </p:cNvPr>
          <p:cNvPicPr>
            <a:picLocks noChangeAspect="1"/>
          </p:cNvPicPr>
          <p:nvPr/>
        </p:nvPicPr>
        <p:blipFill>
          <a:blip r:embed="rId6"/>
          <a:stretch>
            <a:fillRect/>
          </a:stretch>
        </p:blipFill>
        <p:spPr>
          <a:xfrm>
            <a:off x="8293961" y="204470"/>
            <a:ext cx="2539381" cy="5405120"/>
          </a:xfrm>
          <a:prstGeom prst="rect">
            <a:avLst/>
          </a:prstGeom>
        </p:spPr>
      </p:pic>
      <p:cxnSp>
        <p:nvCxnSpPr>
          <p:cNvPr id="14" name="Straight Arrow Connector 13">
            <a:extLst>
              <a:ext uri="{FF2B5EF4-FFF2-40B4-BE49-F238E27FC236}">
                <a16:creationId xmlns:a16="http://schemas.microsoft.com/office/drawing/2014/main" id="{D3A71599-EA49-43C4-AF67-C4ED7BDA1E62}"/>
              </a:ext>
            </a:extLst>
          </p:cNvPr>
          <p:cNvCxnSpPr>
            <a:cxnSpLocks/>
          </p:cNvCxnSpPr>
          <p:nvPr/>
        </p:nvCxnSpPr>
        <p:spPr>
          <a:xfrm flipH="1">
            <a:off x="9834880" y="1825625"/>
            <a:ext cx="968180" cy="53149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3039178A-3109-47D5-8116-EC43648CC037}"/>
              </a:ext>
            </a:extLst>
          </p:cNvPr>
          <p:cNvPicPr/>
          <p:nvPr/>
        </p:nvPicPr>
        <p:blipFill>
          <a:blip r:embed="rId4"/>
          <a:stretch>
            <a:fillRect/>
          </a:stretch>
        </p:blipFill>
        <p:spPr>
          <a:xfrm>
            <a:off x="2814320" y="356870"/>
            <a:ext cx="5293360" cy="3148330"/>
          </a:xfrm>
          <a:prstGeom prst="rect">
            <a:avLst/>
          </a:prstGeom>
        </p:spPr>
      </p:pic>
    </p:spTree>
    <p:extLst>
      <p:ext uri="{BB962C8B-B14F-4D97-AF65-F5344CB8AC3E}">
        <p14:creationId xmlns:p14="http://schemas.microsoft.com/office/powerpoint/2010/main" val="2751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11006" y="5600565"/>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7149CB88-B70F-4863-84AC-35284E857409}"/>
              </a:ext>
            </a:extLst>
          </p:cNvPr>
          <p:cNvPicPr>
            <a:picLocks noChangeAspect="1"/>
          </p:cNvPicPr>
          <p:nvPr/>
        </p:nvPicPr>
        <p:blipFill>
          <a:blip r:embed="rId4"/>
          <a:stretch>
            <a:fillRect/>
          </a:stretch>
        </p:blipFill>
        <p:spPr>
          <a:xfrm>
            <a:off x="4834582" y="264160"/>
            <a:ext cx="3516938" cy="5814037"/>
          </a:xfrm>
          <a:prstGeom prst="rect">
            <a:avLst/>
          </a:prstGeom>
        </p:spPr>
      </p:pic>
      <p:sp>
        <p:nvSpPr>
          <p:cNvPr id="9" name="TextBox 8">
            <a:extLst>
              <a:ext uri="{FF2B5EF4-FFF2-40B4-BE49-F238E27FC236}">
                <a16:creationId xmlns:a16="http://schemas.microsoft.com/office/drawing/2014/main" id="{095EB9D1-CD44-410B-8915-2E21A3CBED74}"/>
              </a:ext>
            </a:extLst>
          </p:cNvPr>
          <p:cNvSpPr txBox="1"/>
          <p:nvPr/>
        </p:nvSpPr>
        <p:spPr>
          <a:xfrm>
            <a:off x="142240" y="1711697"/>
            <a:ext cx="4091325" cy="1323439"/>
          </a:xfrm>
          <a:prstGeom prst="rect">
            <a:avLst/>
          </a:prstGeom>
          <a:noFill/>
          <a:ln>
            <a:solidFill>
              <a:schemeClr val="bg2"/>
            </a:solidFill>
          </a:ln>
        </p:spPr>
        <p:txBody>
          <a:bodyPr wrap="square" rtlCol="0" anchor="ctr" anchorCtr="1">
            <a:spAutoFit/>
          </a:bodyPr>
          <a:lstStyle/>
          <a:p>
            <a:r>
              <a:rPr lang="en-US" sz="4000" b="1" dirty="0">
                <a:solidFill>
                  <a:srgbClr val="FF6600"/>
                </a:solidFill>
              </a:rPr>
              <a:t>SUGGESTED CATEGORIES</a:t>
            </a:r>
          </a:p>
        </p:txBody>
      </p:sp>
    </p:spTree>
    <p:extLst>
      <p:ext uri="{BB962C8B-B14F-4D97-AF65-F5344CB8AC3E}">
        <p14:creationId xmlns:p14="http://schemas.microsoft.com/office/powerpoint/2010/main" val="8715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152" y="414338"/>
            <a:ext cx="8949647" cy="541160"/>
          </a:xfrm>
        </p:spPr>
        <p:txBody>
          <a:bodyPr>
            <a:normAutofit fontScale="90000"/>
          </a:bodyPr>
          <a:lstStyle/>
          <a:p>
            <a:r>
              <a:rPr lang="en-US" b="1" dirty="0"/>
              <a:t>      Email Newly Created 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452" y="1266164"/>
            <a:ext cx="9124122" cy="413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7D2C5EE9-599B-4CD0-AEC6-9FA6F9BD3227}"/>
              </a:ext>
            </a:extLst>
          </p:cNvPr>
          <p:cNvCxnSpPr>
            <a:cxnSpLocks/>
          </p:cNvCxnSpPr>
          <p:nvPr/>
        </p:nvCxnSpPr>
        <p:spPr>
          <a:xfrm flipH="1">
            <a:off x="10965180" y="796371"/>
            <a:ext cx="870648" cy="79109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E46C8CDC-C1D9-4A92-9EF6-5C5137BB4992}"/>
              </a:ext>
            </a:extLst>
          </p:cNvPr>
          <p:cNvPicPr/>
          <p:nvPr/>
        </p:nvPicPr>
        <p:blipFill>
          <a:blip r:embed="rId3" cstate="print"/>
          <a:srcRect/>
          <a:stretch>
            <a:fillRect/>
          </a:stretch>
        </p:blipFill>
        <p:spPr bwMode="auto">
          <a:xfrm>
            <a:off x="10965180" y="5638506"/>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7B84BB4D-6C2B-4E68-8A58-430A2FD7A317}"/>
              </a:ext>
            </a:extLst>
          </p:cNvPr>
          <p:cNvPicPr/>
          <p:nvPr/>
        </p:nvPicPr>
        <p:blipFill>
          <a:blip r:embed="rId4" cstate="print"/>
          <a:srcRect/>
          <a:stretch>
            <a:fillRect/>
          </a:stretch>
        </p:blipFill>
        <p:spPr bwMode="auto">
          <a:xfrm>
            <a:off x="9514533" y="5719445"/>
            <a:ext cx="1259205" cy="1138555"/>
          </a:xfrm>
          <a:prstGeom prst="rect">
            <a:avLst/>
          </a:prstGeom>
          <a:noFill/>
          <a:ln w="9525">
            <a:noFill/>
            <a:miter lim="800000"/>
            <a:headEnd/>
            <a:tailEnd/>
          </a:ln>
        </p:spPr>
      </p:pic>
    </p:spTree>
    <p:extLst>
      <p:ext uri="{BB962C8B-B14F-4D97-AF65-F5344CB8AC3E}">
        <p14:creationId xmlns:p14="http://schemas.microsoft.com/office/powerpoint/2010/main" val="13229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370695" y="5608497"/>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20400" y="5608498"/>
            <a:ext cx="1069975" cy="1138555"/>
          </a:xfrm>
          <a:prstGeom prst="rect">
            <a:avLst/>
          </a:prstGeom>
          <a:noFill/>
          <a:ln w="9525">
            <a:noFill/>
            <a:miter lim="800000"/>
            <a:headEnd/>
            <a:tailEnd/>
          </a:ln>
        </p:spPr>
      </p:pic>
      <p:pic>
        <p:nvPicPr>
          <p:cNvPr id="8" name="Picture 7">
            <a:extLst>
              <a:ext uri="{FF2B5EF4-FFF2-40B4-BE49-F238E27FC236}">
                <a16:creationId xmlns:a16="http://schemas.microsoft.com/office/drawing/2014/main" id="{61AE65DE-F650-4867-A1E5-F945685F54A3}"/>
              </a:ext>
            </a:extLst>
          </p:cNvPr>
          <p:cNvPicPr/>
          <p:nvPr/>
        </p:nvPicPr>
        <p:blipFill>
          <a:blip r:embed="rId4"/>
          <a:stretch>
            <a:fillRect/>
          </a:stretch>
        </p:blipFill>
        <p:spPr>
          <a:xfrm>
            <a:off x="965200" y="904455"/>
            <a:ext cx="10261600" cy="4450079"/>
          </a:xfrm>
          <a:prstGeom prst="rect">
            <a:avLst/>
          </a:prstGeom>
        </p:spPr>
      </p:pic>
      <p:cxnSp>
        <p:nvCxnSpPr>
          <p:cNvPr id="10" name="Straight Arrow Connector 9">
            <a:extLst>
              <a:ext uri="{FF2B5EF4-FFF2-40B4-BE49-F238E27FC236}">
                <a16:creationId xmlns:a16="http://schemas.microsoft.com/office/drawing/2014/main" id="{B9DB6E7F-80E3-4FAF-B6D1-1A6FF023FBB3}"/>
              </a:ext>
            </a:extLst>
          </p:cNvPr>
          <p:cNvCxnSpPr/>
          <p:nvPr/>
        </p:nvCxnSpPr>
        <p:spPr>
          <a:xfrm flipV="1">
            <a:off x="350520" y="2042160"/>
            <a:ext cx="721360" cy="46736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CBBCA59-ABE6-4EBC-95A4-D9C4F20642A7}"/>
              </a:ext>
            </a:extLst>
          </p:cNvPr>
          <p:cNvCxnSpPr/>
          <p:nvPr/>
        </p:nvCxnSpPr>
        <p:spPr>
          <a:xfrm flipV="1">
            <a:off x="497840" y="4348480"/>
            <a:ext cx="721360" cy="46736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52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lstStyle/>
          <a:p>
            <a:r>
              <a:rPr lang="en-US" dirty="0"/>
              <a:t>                 </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pic>
        <p:nvPicPr>
          <p:cNvPr id="8" name="Picture 7">
            <a:extLst>
              <a:ext uri="{FF2B5EF4-FFF2-40B4-BE49-F238E27FC236}">
                <a16:creationId xmlns:a16="http://schemas.microsoft.com/office/drawing/2014/main" id="{1BF9591A-2AA6-468F-8B5D-C8F514600AA4}"/>
              </a:ext>
            </a:extLst>
          </p:cNvPr>
          <p:cNvPicPr/>
          <p:nvPr/>
        </p:nvPicPr>
        <p:blipFill>
          <a:blip r:embed="rId4"/>
          <a:stretch>
            <a:fillRect/>
          </a:stretch>
        </p:blipFill>
        <p:spPr>
          <a:xfrm>
            <a:off x="3111499" y="177923"/>
            <a:ext cx="5913120" cy="3463290"/>
          </a:xfrm>
          <a:prstGeom prst="rect">
            <a:avLst/>
          </a:prstGeom>
        </p:spPr>
      </p:pic>
      <p:pic>
        <p:nvPicPr>
          <p:cNvPr id="10" name="Picture 9">
            <a:extLst>
              <a:ext uri="{FF2B5EF4-FFF2-40B4-BE49-F238E27FC236}">
                <a16:creationId xmlns:a16="http://schemas.microsoft.com/office/drawing/2014/main" id="{C1CB4F8A-48B6-4112-8C91-9A3B184C7771}"/>
              </a:ext>
            </a:extLst>
          </p:cNvPr>
          <p:cNvPicPr/>
          <p:nvPr/>
        </p:nvPicPr>
        <p:blipFill>
          <a:blip r:embed="rId5"/>
          <a:stretch>
            <a:fillRect/>
          </a:stretch>
        </p:blipFill>
        <p:spPr>
          <a:xfrm>
            <a:off x="3111499" y="3667760"/>
            <a:ext cx="5913120" cy="3001522"/>
          </a:xfrm>
          <a:prstGeom prst="rect">
            <a:avLst/>
          </a:prstGeom>
        </p:spPr>
      </p:pic>
      <p:sp>
        <p:nvSpPr>
          <p:cNvPr id="6" name="TextBox 5">
            <a:extLst>
              <a:ext uri="{FF2B5EF4-FFF2-40B4-BE49-F238E27FC236}">
                <a16:creationId xmlns:a16="http://schemas.microsoft.com/office/drawing/2014/main" id="{D03FCE5F-6055-409B-A3C8-D4047299AC8A}"/>
              </a:ext>
            </a:extLst>
          </p:cNvPr>
          <p:cNvSpPr txBox="1"/>
          <p:nvPr/>
        </p:nvSpPr>
        <p:spPr>
          <a:xfrm>
            <a:off x="272096" y="984210"/>
            <a:ext cx="2471104" cy="4247317"/>
          </a:xfrm>
          <a:prstGeom prst="rect">
            <a:avLst/>
          </a:prstGeom>
          <a:noFill/>
          <a:ln>
            <a:solidFill>
              <a:schemeClr val="bg2"/>
            </a:solidFill>
          </a:ln>
        </p:spPr>
        <p:txBody>
          <a:bodyPr wrap="square" rtlCol="0" anchor="ctr" anchorCtr="1">
            <a:spAutoFit/>
          </a:bodyPr>
          <a:lstStyle/>
          <a:p>
            <a:r>
              <a:rPr lang="en-US" sz="3600" dirty="0"/>
              <a:t>After your ride or activity, complete the form and SUBMIT!</a:t>
            </a:r>
          </a:p>
          <a:p>
            <a:endParaRPr lang="en-US" dirty="0"/>
          </a:p>
        </p:txBody>
      </p:sp>
      <p:cxnSp>
        <p:nvCxnSpPr>
          <p:cNvPr id="12" name="Straight Arrow Connector 11">
            <a:extLst>
              <a:ext uri="{FF2B5EF4-FFF2-40B4-BE49-F238E27FC236}">
                <a16:creationId xmlns:a16="http://schemas.microsoft.com/office/drawing/2014/main" id="{658CF255-9144-4BC5-A845-2BA8C5F588D6}"/>
              </a:ext>
            </a:extLst>
          </p:cNvPr>
          <p:cNvCxnSpPr/>
          <p:nvPr/>
        </p:nvCxnSpPr>
        <p:spPr>
          <a:xfrm>
            <a:off x="1686560" y="5191760"/>
            <a:ext cx="1564640" cy="80264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66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1_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842</TotalTime>
  <Words>793</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Cambria</vt:lpstr>
      <vt:lpstr>Cloud skipper design template</vt:lpstr>
      <vt:lpstr>1_Cloud skipper design template</vt:lpstr>
      <vt:lpstr>       </vt:lpstr>
      <vt:lpstr>Create New Form – Select Start New Form</vt:lpstr>
      <vt:lpstr>Click on “Untitled Form” to Name Your Form &amp; Form Description</vt:lpstr>
      <vt:lpstr>              Adding Fields</vt:lpstr>
      <vt:lpstr>PowerPoint Presentation</vt:lpstr>
      <vt:lpstr>PowerPoint Presentation</vt:lpstr>
      <vt:lpstr>      Email Newly Created Form</vt:lpstr>
      <vt:lpstr>PowerPoint Presentation</vt:lpstr>
      <vt:lpstr>                 </vt:lpstr>
      <vt:lpstr>PowerPoint Presentation</vt:lpstr>
      <vt:lpstr>Total Columns for District Report</vt:lpstr>
      <vt:lpstr>Add Form to Cellphone Home Screen</vt:lpstr>
      <vt:lpstr>Add Form to Cellphone Home Screen</vt:lpstr>
      <vt:lpstr>Add Form to Cellphone Home Screen </vt:lpstr>
      <vt:lpstr>     Look for the Purple Icon</vt:lpstr>
      <vt:lpstr>       </vt:lpstr>
      <vt:lpstr>Capturing Miles &amp; Hours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89</cp:revision>
  <dcterms:created xsi:type="dcterms:W3CDTF">2017-01-19T02:01:10Z</dcterms:created>
  <dcterms:modified xsi:type="dcterms:W3CDTF">2023-01-20T21:32:08Z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2023-01-20T21:32:08Z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3ec74aaf-f32b-4367-a472-8d8f5068a715</vt:lpwstr>
  </property>
  <property fmtid="{D5CDD505-2E9C-101B-9397-08002B2CF9AE}" pid="28" name="MSIP_Label_618cf4b8-afc8-4a2b-882d-e7a9617ab28d_ContentBits">
    <vt:lpwstr>2</vt:lpwstr>
  </property>
</Properties>
</file>