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65" r:id="rId5"/>
    <p:sldId id="302" r:id="rId6"/>
    <p:sldId id="296" r:id="rId7"/>
    <p:sldId id="266" r:id="rId8"/>
    <p:sldId id="270" r:id="rId9"/>
    <p:sldId id="288" r:id="rId10"/>
    <p:sldId id="289" r:id="rId11"/>
    <p:sldId id="291" r:id="rId12"/>
    <p:sldId id="274" r:id="rId13"/>
    <p:sldId id="300" r:id="rId14"/>
    <p:sldId id="297" r:id="rId15"/>
    <p:sldId id="273" r:id="rId16"/>
    <p:sldId id="292" r:id="rId17"/>
    <p:sldId id="301" r:id="rId18"/>
    <p:sldId id="303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 autoAdjust="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y Wooten" userId="bfe2ea633befc051" providerId="LiveId" clId="{7025A42E-A366-40F4-95EB-14EB527DCF03}"/>
    <pc:docChg chg="modSld">
      <pc:chgData name="Beverly Wooten" userId="bfe2ea633befc051" providerId="LiveId" clId="{7025A42E-A366-40F4-95EB-14EB527DCF03}" dt="2024-01-17T22:45:05.792" v="15" actId="20577"/>
      <pc:docMkLst>
        <pc:docMk/>
      </pc:docMkLst>
      <pc:sldChg chg="modSp mod">
        <pc:chgData name="Beverly Wooten" userId="bfe2ea633befc051" providerId="LiveId" clId="{7025A42E-A366-40F4-95EB-14EB527DCF03}" dt="2024-01-17T22:44:35.031" v="13" actId="20577"/>
        <pc:sldMkLst>
          <pc:docMk/>
          <pc:sldMk cId="923078003" sldId="265"/>
        </pc:sldMkLst>
        <pc:spChg chg="mod">
          <ac:chgData name="Beverly Wooten" userId="bfe2ea633befc051" providerId="LiveId" clId="{7025A42E-A366-40F4-95EB-14EB527DCF03}" dt="2024-01-17T22:44:35.031" v="13" actId="20577"/>
          <ac:spMkLst>
            <pc:docMk/>
            <pc:sldMk cId="923078003" sldId="265"/>
            <ac:spMk id="3" creationId="{00000000-0000-0000-0000-000000000000}"/>
          </ac:spMkLst>
        </pc:spChg>
      </pc:sldChg>
      <pc:sldChg chg="modSp mod">
        <pc:chgData name="Beverly Wooten" userId="bfe2ea633befc051" providerId="LiveId" clId="{7025A42E-A366-40F4-95EB-14EB527DCF03}" dt="2024-01-17T22:45:05.792" v="15" actId="20577"/>
        <pc:sldMkLst>
          <pc:docMk/>
          <pc:sldMk cId="1848836317" sldId="288"/>
        </pc:sldMkLst>
        <pc:spChg chg="mod">
          <ac:chgData name="Beverly Wooten" userId="bfe2ea633befc051" providerId="LiveId" clId="{7025A42E-A366-40F4-95EB-14EB527DCF03}" dt="2024-01-17T22:45:05.792" v="15" actId="20577"/>
          <ac:spMkLst>
            <pc:docMk/>
            <pc:sldMk cId="1848836317" sldId="28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427817493,&quot;Placement&quot;:&quot;Footer&quot;,&quot;Top&quot;:522.0343,&quot;Left&quot;:431.8811,&quot;SlideWidth&quot;:960,&quot;SlideHeight&quot;:540}">
            <a:extLst>
              <a:ext uri="{FF2B5EF4-FFF2-40B4-BE49-F238E27FC236}">
                <a16:creationId xmlns:a16="http://schemas.microsoft.com/office/drawing/2014/main" id="{4E7CFD0C-ED1C-434B-9B8B-AF9B67638F13}"/>
              </a:ext>
            </a:extLst>
          </p:cNvPr>
          <p:cNvSpPr txBox="1"/>
          <p:nvPr userDrawn="1"/>
        </p:nvSpPr>
        <p:spPr>
          <a:xfrm>
            <a:off x="5484890" y="6629836"/>
            <a:ext cx="1222219" cy="2281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bg2"/>
                </a:solidFill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Classified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apwiz.com/legion/issues/bill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314450"/>
            <a:ext cx="9791700" cy="31019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sz="4900" dirty="0"/>
            </a:br>
            <a:r>
              <a:rPr lang="en-US" sz="8000" b="1" dirty="0"/>
              <a:t>AMERICAN LEGION RIDERS</a:t>
            </a:r>
            <a:br>
              <a:rPr lang="en-US" sz="49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FBDB8-56EB-41CF-B32F-25760065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30375"/>
            <a:ext cx="9791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b="1" dirty="0"/>
              <a:t>FINANCE OFFICER TRAINING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8920" y="5458461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5406" y="5434648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5423649"/>
            <a:ext cx="676275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Michael “Gambler” Raymond</a:t>
            </a:r>
          </a:p>
          <a:p>
            <a:r>
              <a:rPr lang="en-US" sz="2800" dirty="0"/>
              <a:t>             Commander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82EC-C2D5-41D6-B512-6DE29ADC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8400" cy="911225"/>
          </a:xfrm>
        </p:spPr>
        <p:txBody>
          <a:bodyPr/>
          <a:lstStyle/>
          <a:p>
            <a:r>
              <a:rPr lang="en-US" dirty="0"/>
              <a:t>Section 5. Duties, 3B Finance Officer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F70529-E157-44F3-B8A6-2A09567E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spcBef>
                <a:spcPts val="20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en-US" sz="2400" b="1" spc="3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Officer:</a:t>
            </a:r>
            <a:endParaRPr lang="en-US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2550" lvl="0" indent="-342900" algn="just">
              <a:lnSpc>
                <a:spcPct val="101000"/>
              </a:lnSpc>
              <a:spcBef>
                <a:spcPts val="35"/>
              </a:spcBef>
              <a:spcAft>
                <a:spcPts val="800"/>
              </a:spcAft>
              <a:buFont typeface="+mj-lt"/>
              <a:buAutoNum type="romanUcPeriod"/>
              <a:tabLst>
                <a:tab pos="13716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Maintains accurate records of all transactions by the sponsoring Post's      financial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7470" lvl="0" indent="-342900" algn="just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  <a:tabLst>
                <a:tab pos="142875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Deposits</a:t>
            </a:r>
            <a:r>
              <a:rPr lang="en-US" sz="2400" spc="-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n-US" sz="2400" spc="-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spc="-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r>
              <a:rPr lang="en-US" sz="2400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bank-account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disburses funds</a:t>
            </a:r>
            <a:r>
              <a:rPr lang="en-US" sz="2400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spc="-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lang="en-US" sz="2400" spc="-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hapter</a:t>
            </a:r>
            <a:r>
              <a:rPr lang="en-US" sz="2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77470" lvl="0" indent="-342900" algn="just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  <a:tabLst>
                <a:tab pos="142875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en-US" sz="2400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en-US" sz="24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en-US" sz="2400" spc="-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sponsoring</a:t>
            </a:r>
            <a:r>
              <a:rPr lang="en-US" sz="2400" spc="-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en-US" sz="2400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Executive Committee</a:t>
            </a:r>
            <a:r>
              <a:rPr lang="en-US" sz="2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monthly.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Collect dues as required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3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FA8E79-6070-4715-8D43-5A0C05E8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4" y="365125"/>
            <a:ext cx="10144125" cy="9207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 Secure a Copy of the Post’s</a:t>
            </a:r>
            <a:br>
              <a:rPr lang="en-US" b="1" dirty="0"/>
            </a:br>
            <a:r>
              <a:rPr lang="en-US" b="1" dirty="0"/>
              <a:t>   Consumer’s Certificate of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08" y="1777206"/>
            <a:ext cx="9791700" cy="1002506"/>
          </a:xfrm>
        </p:spPr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5837" y="572651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2321" y="572651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4C5B3-BC41-4488-9849-950627341BA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63220" y="1547017"/>
            <a:ext cx="7124700" cy="3373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C2A37B-EE64-41BF-A8D7-2EA54EDB0C05}"/>
              </a:ext>
            </a:extLst>
          </p:cNvPr>
          <p:cNvSpPr txBox="1"/>
          <p:nvPr/>
        </p:nvSpPr>
        <p:spPr>
          <a:xfrm>
            <a:off x="5638800" y="2976562"/>
            <a:ext cx="914400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A98FE-0CA0-4ADF-8A85-352D5152880F}"/>
              </a:ext>
            </a:extLst>
          </p:cNvPr>
          <p:cNvSpPr txBox="1"/>
          <p:nvPr/>
        </p:nvSpPr>
        <p:spPr>
          <a:xfrm>
            <a:off x="2790825" y="3429000"/>
            <a:ext cx="3867150" cy="91440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3E8A5-248D-48AB-9C6A-E418F097ED58}"/>
              </a:ext>
            </a:extLst>
          </p:cNvPr>
          <p:cNvSpPr txBox="1"/>
          <p:nvPr/>
        </p:nvSpPr>
        <p:spPr>
          <a:xfrm>
            <a:off x="914400" y="5422042"/>
            <a:ext cx="788670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Allow the Chapter to make purchases free of sales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save on sales tax @ Convention, Summit, Conference dependent upon method of payment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FA8E79-6070-4715-8D43-5A0C05E8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365125"/>
            <a:ext cx="9591675" cy="1325563"/>
          </a:xfrm>
        </p:spPr>
        <p:txBody>
          <a:bodyPr>
            <a:normAutofit/>
          </a:bodyPr>
          <a:lstStyle/>
          <a:p>
            <a:r>
              <a:rPr lang="en-US" b="1" dirty="0"/>
              <a:t>How Do I Record Donated Items?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825625"/>
            <a:ext cx="10391775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Item is Donated for Auction/Raffle</a:t>
            </a:r>
          </a:p>
          <a:p>
            <a:r>
              <a:rPr lang="en-US" sz="3200" dirty="0"/>
              <a:t>Item is Considered an Asset &amp; Contribution Revenue</a:t>
            </a:r>
          </a:p>
          <a:p>
            <a:r>
              <a:rPr lang="en-US" sz="3200" dirty="0"/>
              <a:t>Contribution Revenue must be reported on Schedule G of the IRS Form 990 *</a:t>
            </a:r>
          </a:p>
          <a:p>
            <a:pPr lvl="1"/>
            <a:r>
              <a:rPr lang="en-US" sz="2800" dirty="0"/>
              <a:t>*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 of DONATED ITEMS – Schedule G, IRS Publication Form 990 (Separate Document)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Provide Receipt to Donor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5837" y="572651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321" y="572651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6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8392" y="5579109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9969" y="5579110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84C04-DD8B-45B8-B55B-0F191667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6" y="140336"/>
            <a:ext cx="7924799" cy="5740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a Donation Receipt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F19690-5290-4758-9669-AF43F97677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476500" y="902651"/>
            <a:ext cx="6308725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F499-0C86-45C8-88C3-AB1C43A2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9" y="365125"/>
            <a:ext cx="10267951" cy="1325563"/>
          </a:xfrm>
        </p:spPr>
        <p:txBody>
          <a:bodyPr>
            <a:normAutofit/>
          </a:bodyPr>
          <a:lstStyle/>
          <a:p>
            <a:r>
              <a:rPr lang="en-US" dirty="0"/>
              <a:t>Reporting Cash Winnings over $600.00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521F5-ECC5-4362-9FE5-28D42CC1ED6E}"/>
              </a:ext>
            </a:extLst>
          </p:cNvPr>
          <p:cNvSpPr txBox="1"/>
          <p:nvPr/>
        </p:nvSpPr>
        <p:spPr>
          <a:xfrm>
            <a:off x="1085849" y="2314575"/>
            <a:ext cx="9934575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IRS Requires that Income Tax be Withheld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Consult your tax accountant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Rates may vary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Sponsoring Organization is responsible to withhold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IRS has the ability to demand the taxes not withheld from the Post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Non-payment could result in a tax lien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75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3769-AF3E-4E94-88F6-3FD18FB2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5" y="365126"/>
            <a:ext cx="9900385" cy="645528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</a:t>
            </a:r>
            <a:r>
              <a:rPr lang="en-US" b="1" dirty="0"/>
              <a:t>PERSONAL DONATIONS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CF9F0-B415-45BA-9213-8937326D63ED}"/>
              </a:ext>
            </a:extLst>
          </p:cNvPr>
          <p:cNvSpPr txBox="1"/>
          <p:nvPr/>
        </p:nvSpPr>
        <p:spPr>
          <a:xfrm>
            <a:off x="1453414" y="1084868"/>
            <a:ext cx="9596387" cy="48936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/>
              <a:t>YOUR PERSONAL DONATIONS MAY </a:t>
            </a:r>
            <a:r>
              <a:rPr lang="en-US" sz="2400" b="1" dirty="0"/>
              <a:t>NOT</a:t>
            </a:r>
            <a:r>
              <a:rPr lang="en-US" sz="2400" dirty="0"/>
              <a:t> BE COUNTED AS A PART OF YOUR CHAPTER’S CASH DONATIONS.  THIS WOULD INCLUDE EXPENSES SUCH AS:</a:t>
            </a:r>
          </a:p>
          <a:p>
            <a:endParaRPr lang="en-US" sz="2400" dirty="0"/>
          </a:p>
          <a:p>
            <a:r>
              <a:rPr lang="en-US" sz="2400" dirty="0"/>
              <a:t>*RAFFLE TICKETS</a:t>
            </a:r>
          </a:p>
          <a:p>
            <a:r>
              <a:rPr lang="en-US" sz="2400" dirty="0"/>
              <a:t>*FOOD PURCHASES</a:t>
            </a:r>
          </a:p>
          <a:p>
            <a:r>
              <a:rPr lang="en-US" sz="2400" dirty="0"/>
              <a:t>*AUCTION ITEMS</a:t>
            </a:r>
          </a:p>
          <a:p>
            <a:r>
              <a:rPr lang="en-US" sz="2400" dirty="0"/>
              <a:t>*REGISTRATION </a:t>
            </a:r>
          </a:p>
          <a:p>
            <a:r>
              <a:rPr lang="en-US" sz="2400" dirty="0"/>
              <a:t>*ETC.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THESE EXPENSES MAY BE COUNTED AS “CHARITABLE CONTRIBUTIONS” ON YOUR PERSONAL TAX RETURN.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869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E92E67-0E21-44AE-9E7D-CA04237E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75" y="327025"/>
            <a:ext cx="9029700" cy="3902075"/>
          </a:xfrm>
        </p:spPr>
        <p:txBody>
          <a:bodyPr>
            <a:normAutofit/>
          </a:bodyPr>
          <a:lstStyle/>
          <a:p>
            <a:r>
              <a:rPr lang="en-US" sz="7200" dirty="0"/>
              <a:t>     </a:t>
            </a:r>
            <a:br>
              <a:rPr lang="en-US" sz="7200" dirty="0"/>
            </a:br>
            <a:r>
              <a:rPr lang="en-US" sz="7200" dirty="0"/>
              <a:t>    </a:t>
            </a:r>
            <a:r>
              <a:rPr lang="en-US" sz="8000" b="1" dirty="0"/>
              <a:t>QUESTIONS??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B8985-2FFD-4616-835F-1982731B89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42955" y="5599665"/>
            <a:ext cx="1259439" cy="11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CEC95-D965-44EE-8321-E27C221E218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8812" y="5600009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7D4B2-455A-4B7A-A1FC-7D747D8AF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87237">
            <a:off x="8474747" y="557637"/>
            <a:ext cx="3091512" cy="37416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48285-9AEC-44EE-96B9-936313155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3211">
            <a:off x="447469" y="962931"/>
            <a:ext cx="3302708" cy="2477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7040EF-7E69-4757-96FE-B4CD5AFFB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471" y="4320512"/>
            <a:ext cx="2738437" cy="2454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32F10-C1DE-489E-8490-67F105A2C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307" y="4656552"/>
            <a:ext cx="2504393" cy="1782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C3E35-DF2C-4FD6-9AE5-2C33B33C8DAA}"/>
              </a:ext>
            </a:extLst>
          </p:cNvPr>
          <p:cNvSpPr txBox="1"/>
          <p:nvPr/>
        </p:nvSpPr>
        <p:spPr>
          <a:xfrm>
            <a:off x="4448175" y="395744"/>
            <a:ext cx="3429000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/>
              <a:t>As the Finance Officer of my Chapter, What should I know and what are my Responsibilities?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020042-A5A7-46B2-BD13-2674F9348C0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9607" y="5618141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56B35-72B7-4C04-82F1-53AFA04FF27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18812" y="5618141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367A8D-F46A-423A-9418-24E097BC9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705" y="2974296"/>
            <a:ext cx="652995" cy="909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3A7F22-AEE0-4553-A67F-735149874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062" y="3186112"/>
            <a:ext cx="1038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05A0-0E7E-402B-BF76-CC8AF7C7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711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     ARTICLE II</a:t>
            </a:r>
            <a:br>
              <a:rPr lang="en-US" b="1" dirty="0"/>
            </a:br>
            <a:r>
              <a:rPr lang="en-US" b="1" dirty="0"/>
              <a:t>American Legion Riders SOP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D4DA-D60A-4623-A7FB-D26BD4D0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1571625"/>
            <a:ext cx="9915525" cy="4605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Section 8. Finances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Finances will be derived from Membership Dues, sale of approved merchandise and such other revenue sources as approved by the ALR General Membership.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Checks issued by the ALR Chapter must have the Post Finance Officer or his/her designee as one of the signatories on the bank account. The ALR Chapter may decide the other Chapter signatories on said instrument.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The ALR Chapter Finance Officer must file a financial statement detailing receipts and disbursements, each month with the Post Financial Officer which will be reported to the Post General Membership.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An ALR Chapter may not incur any debt in the name of Post without prior approval of the Post membership documented in the Post Memberships minutes.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The ALR Chapter of a Post is a subordinate organization to the sponsoring Post which is a non-profit organization and a tax-exempt Corporation under the laws of the State of Florida. 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Should the ALR Chapter be dissolved or suspended, all funds and assets will be immediately turned over to the sponsoring Post for disposition.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053A3-0334-4E67-BE49-789CDBF489C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0695" y="571944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A2F58-A3CC-4F12-BBF8-FA6F515EBAF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8812" y="5618141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900" y="942975"/>
            <a:ext cx="11353799" cy="747713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I. Finances will be derived from Membership Dues, sale of approved merchandise and such other revenue sources as approved by the ALR General Membership.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184" y="5607684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7107" y="5607684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968A-CD04-443C-AD9A-6003BFD0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1571625"/>
            <a:ext cx="8496299" cy="4605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Membership dues </a:t>
            </a:r>
          </a:p>
          <a:p>
            <a:pPr lvl="1"/>
            <a:r>
              <a:rPr lang="en-US" dirty="0"/>
              <a:t>Each Chapter sets the amount of their dues</a:t>
            </a:r>
          </a:p>
          <a:p>
            <a:pPr lvl="1"/>
            <a:r>
              <a:rPr lang="en-US" dirty="0"/>
              <a:t>Each Chapter decides whether they have a PUFL program</a:t>
            </a:r>
          </a:p>
          <a:p>
            <a:r>
              <a:rPr lang="en-US" dirty="0"/>
              <a:t>Sale of Approved Merchandise</a:t>
            </a:r>
          </a:p>
          <a:p>
            <a:r>
              <a:rPr lang="en-US" dirty="0"/>
              <a:t>Other Revenue Sources</a:t>
            </a:r>
          </a:p>
          <a:p>
            <a:pPr lvl="1"/>
            <a:r>
              <a:rPr lang="en-US" dirty="0"/>
              <a:t>Poker Runs</a:t>
            </a:r>
          </a:p>
          <a:p>
            <a:pPr lvl="1"/>
            <a:r>
              <a:rPr lang="en-US" dirty="0"/>
              <a:t>Raffles</a:t>
            </a:r>
          </a:p>
          <a:p>
            <a:pPr lvl="1"/>
            <a:r>
              <a:rPr lang="en-US" dirty="0"/>
              <a:t>Dinners,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ECEE-1EC3-4ABE-9978-5886F639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1760"/>
            <a:ext cx="11087100" cy="678815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2400" b="1" dirty="0"/>
              <a:t>II. Checks issued by the ALR Chapter must have the Post Finance Officer or his/her designee as one of the signatories on the bank account. The ALR Chapter may decide the other Chapter signatories on said instrument. </a:t>
            </a:r>
            <a:br>
              <a:rPr lang="en-US" sz="2400" b="1" dirty="0"/>
            </a:br>
            <a:br>
              <a:rPr lang="en-US" dirty="0"/>
            </a:b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5047" y="5618141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7674" y="560768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E0CE3-E0E5-455C-AD13-4946CF5D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428750"/>
            <a:ext cx="9229724" cy="4505325"/>
          </a:xfrm>
        </p:spPr>
        <p:txBody>
          <a:bodyPr>
            <a:normAutofit/>
          </a:bodyPr>
          <a:lstStyle/>
          <a:p>
            <a:r>
              <a:rPr lang="en-US" dirty="0"/>
              <a:t>Open a checking account</a:t>
            </a:r>
          </a:p>
          <a:p>
            <a:pPr lvl="1"/>
            <a:r>
              <a:rPr lang="en-US" dirty="0"/>
              <a:t>Must be approved by the general membership</a:t>
            </a:r>
          </a:p>
          <a:p>
            <a:pPr lvl="1"/>
            <a:r>
              <a:rPr lang="en-US" dirty="0"/>
              <a:t>State the signatories </a:t>
            </a:r>
          </a:p>
          <a:p>
            <a:pPr lvl="1"/>
            <a:r>
              <a:rPr lang="en-US" dirty="0"/>
              <a:t>Information must be included in the official minutes</a:t>
            </a:r>
          </a:p>
          <a:p>
            <a:r>
              <a:rPr lang="en-US" dirty="0"/>
              <a:t>Existing checking account</a:t>
            </a:r>
          </a:p>
          <a:p>
            <a:pPr lvl="1"/>
            <a:r>
              <a:rPr lang="en-US" dirty="0"/>
              <a:t>Submit ALR minutes showing the newly elected officers to the bank to change signatories as needed</a:t>
            </a:r>
          </a:p>
          <a:p>
            <a:r>
              <a:rPr lang="en-US" dirty="0"/>
              <a:t>Recommend obtaining a Debit Card 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Legion Riders Post XXX </a:t>
            </a:r>
          </a:p>
          <a:p>
            <a:r>
              <a:rPr lang="en-US" dirty="0"/>
              <a:t>Recommend the usage of 2 signatures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AAEB-8EA3-4670-A1D3-6CE125F0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"/>
            <a:ext cx="10744200" cy="12191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2700" b="1" dirty="0"/>
              <a:t>III. The ALR Chapter Finance Officer must file a financial statement detailing receipts and disbursements, each month with the Post Financial Officer which will be reported to the Post General Membership</a:t>
            </a:r>
            <a:r>
              <a:rPr lang="en-US" sz="2700" dirty="0"/>
              <a:t>. 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75" y="1428749"/>
            <a:ext cx="8454935" cy="4524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Provide a full accounting of the Chapter’s Finances </a:t>
            </a:r>
          </a:p>
          <a:p>
            <a:pPr lvl="1"/>
            <a:r>
              <a:rPr lang="en-US" dirty="0"/>
              <a:t>Submit to the Post Finance Officer monthly</a:t>
            </a:r>
          </a:p>
          <a:p>
            <a:pPr lvl="1"/>
            <a:r>
              <a:rPr lang="en-US" dirty="0"/>
              <a:t>Include deposits and disbursements</a:t>
            </a:r>
          </a:p>
          <a:p>
            <a:pPr lvl="1"/>
            <a:r>
              <a:rPr lang="en-US" dirty="0"/>
              <a:t>Identify all expenditures</a:t>
            </a:r>
          </a:p>
          <a:p>
            <a:pPr lvl="1"/>
            <a:r>
              <a:rPr lang="en-US" dirty="0"/>
              <a:t>Reconcile bank statement monthly</a:t>
            </a:r>
          </a:p>
          <a:p>
            <a:r>
              <a:rPr lang="en-US" dirty="0"/>
              <a:t>Retain receipts</a:t>
            </a:r>
          </a:p>
          <a:p>
            <a:r>
              <a:rPr lang="en-US" dirty="0"/>
              <a:t>Report cash donations at Year End to Post Adjutant/Commander by May 1</a:t>
            </a:r>
            <a:r>
              <a:rPr lang="en-US" baseline="30000" dirty="0"/>
              <a:t>st</a:t>
            </a:r>
            <a:r>
              <a:rPr lang="en-US"/>
              <a:t>, 2024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0305" y="5574701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918" y="5574701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8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ADCE-97FD-4202-AA03-D1AE5F44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65125"/>
            <a:ext cx="10658475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b="1" dirty="0"/>
              <a:t>IV. An ALR Chapter may not incur any debt in the name of Post without prior approval of the Post membership documented in the Post Memberships minutes. </a:t>
            </a:r>
            <a:br>
              <a:rPr lang="en-US" sz="2700" dirty="0"/>
            </a:b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38324"/>
            <a:ext cx="9758362" cy="4338637"/>
          </a:xfrm>
        </p:spPr>
        <p:txBody>
          <a:bodyPr>
            <a:normAutofit/>
          </a:bodyPr>
          <a:lstStyle/>
          <a:p>
            <a:endParaRPr lang="en-US" sz="2700" dirty="0"/>
          </a:p>
          <a:p>
            <a:r>
              <a:rPr lang="en-US" sz="2600" dirty="0"/>
              <a:t>The Post retains financial responsibility of every entity using their EIN</a:t>
            </a:r>
          </a:p>
          <a:p>
            <a:r>
              <a:rPr lang="en-US" sz="2600" dirty="0"/>
              <a:t>The Post General Membership ONLY</a:t>
            </a:r>
          </a:p>
          <a:p>
            <a:pPr lvl="1"/>
            <a:r>
              <a:rPr lang="en-US" dirty="0"/>
              <a:t>Can Pledge assets to incur debt</a:t>
            </a:r>
          </a:p>
          <a:p>
            <a:pPr lvl="1"/>
            <a:r>
              <a:rPr lang="en-US" dirty="0"/>
              <a:t>Must be Approved at the Post General Membership Meeting </a:t>
            </a:r>
          </a:p>
          <a:p>
            <a:pPr lvl="1"/>
            <a:endParaRPr lang="en-US" sz="22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744" y="5607685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5497" y="5607685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14" y="365125"/>
            <a:ext cx="10702566" cy="101177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b="1" dirty="0"/>
              <a:t>V. The ALR Chapter of a Post is a subordinate organization to the sponsoring Post which is a non-profit organization and a tax-exempt Corporation under the laws of the State of Florida. </a:t>
            </a:r>
            <a:br>
              <a:rPr lang="en-US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524000"/>
            <a:ext cx="9944100" cy="4181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Employer Identification Number (EIN) issued to each Post by the IRS</a:t>
            </a:r>
          </a:p>
          <a:p>
            <a:r>
              <a:rPr lang="en-US" dirty="0"/>
              <a:t>ALR is a program of the Post and operates under the Post’s EIN</a:t>
            </a:r>
          </a:p>
          <a:p>
            <a:r>
              <a:rPr lang="en-US" dirty="0"/>
              <a:t>The Post is Non-Profit &amp; Tax Exempt – 501(c)(19) War Veteran’s Organization</a:t>
            </a:r>
          </a:p>
          <a:p>
            <a:r>
              <a:rPr lang="en-US" dirty="0"/>
              <a:t>Each Post is Required to file IRS Form 990 (Non-Profit Tax Return)</a:t>
            </a:r>
          </a:p>
          <a:p>
            <a:pPr lvl="1"/>
            <a:r>
              <a:rPr lang="en-US" dirty="0"/>
              <a:t>IRS can revoke the Non-Profit Status if Return is not Filed </a:t>
            </a:r>
          </a:p>
          <a:p>
            <a:pPr lvl="1"/>
            <a:r>
              <a:rPr lang="en-US" dirty="0"/>
              <a:t>Failure to file - Post considered a </a:t>
            </a:r>
            <a:r>
              <a:rPr lang="en-US" b="1" i="1" dirty="0"/>
              <a:t>For-Profit</a:t>
            </a:r>
            <a:r>
              <a:rPr lang="en-US" dirty="0"/>
              <a:t> Company</a:t>
            </a:r>
          </a:p>
          <a:p>
            <a:pPr lvl="1"/>
            <a:r>
              <a:rPr lang="en-US" dirty="0"/>
              <a:t>American Legion Riders will NO longer be a Non-Profit Organization	</a:t>
            </a:r>
          </a:p>
          <a:p>
            <a:r>
              <a:rPr lang="en-US" dirty="0"/>
              <a:t>FL Dept of Revenue issues the Consumer’s Certificate of Exemption</a:t>
            </a:r>
          </a:p>
          <a:p>
            <a:pPr marL="0" indent="0" algn="ctr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1682" y="5656579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8812" y="5656580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5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0A28-01EE-4C6D-80CD-B657EC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500062"/>
            <a:ext cx="10574338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b="1" dirty="0"/>
              <a:t>VI.  Should the ALR Chapter be dissolved or suspended, all funds and assets will be immediately turned over to the sponsoring Post.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CD28-DC9B-458B-9E10-E042422F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49" y="1825625"/>
            <a:ext cx="9010651" cy="4351338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Funds &amp; Assets belong to the Post</a:t>
            </a:r>
          </a:p>
          <a:p>
            <a:pPr lvl="1"/>
            <a:r>
              <a:rPr lang="en-US" dirty="0"/>
              <a:t>Operate under the Post’s EIN</a:t>
            </a:r>
          </a:p>
          <a:p>
            <a:pPr lvl="1"/>
            <a:r>
              <a:rPr lang="en-US" dirty="0"/>
              <a:t>ALR is a program of the Post</a:t>
            </a:r>
          </a:p>
          <a:p>
            <a:r>
              <a:rPr lang="en-US" dirty="0"/>
              <a:t>Spend down funds as pledged</a:t>
            </a:r>
          </a:p>
          <a:p>
            <a:r>
              <a:rPr lang="en-US" dirty="0"/>
              <a:t>As the Post Finance Officer or other designee is a signatory, permission may be required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0695" y="5608497"/>
            <a:ext cx="125920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5608498"/>
            <a:ext cx="1069975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2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1007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Cloud skipper design template</vt:lpstr>
      <vt:lpstr>   AMERICAN LEGION RIDERS    </vt:lpstr>
      <vt:lpstr>PowerPoint Presentation</vt:lpstr>
      <vt:lpstr>                   ARTICLE II American Legion Riders SOP</vt:lpstr>
      <vt:lpstr>I. Finances will be derived from Membership Dues, sale of approved merchandise and such other revenue sources as approved by the ALR General Membership.  </vt:lpstr>
      <vt:lpstr>   II. Checks issued by the ALR Chapter must have the Post Finance Officer or his/her designee as one of the signatories on the bank account. The ALR Chapter may decide the other Chapter signatories on said instrument.   </vt:lpstr>
      <vt:lpstr>   III. The ALR Chapter Finance Officer must file a financial statement detailing receipts and disbursements, each month with the Post Financial Officer which will be reported to the Post General Membership.   </vt:lpstr>
      <vt:lpstr> IV. An ALR Chapter may not incur any debt in the name of Post without prior approval of the Post membership documented in the Post Memberships minutes.  </vt:lpstr>
      <vt:lpstr> V. The ALR Chapter of a Post is a subordinate organization to the sponsoring Post which is a non-profit organization and a tax-exempt Corporation under the laws of the State of Florida.  </vt:lpstr>
      <vt:lpstr> VI.  Should the ALR Chapter be dissolved or suspended, all funds and assets will be immediately turned over to the sponsoring Post. </vt:lpstr>
      <vt:lpstr>Section 5. Duties, 3B Finance Officer</vt:lpstr>
      <vt:lpstr>               Secure a Copy of the Post’s    Consumer’s Certificate of Exemption</vt:lpstr>
      <vt:lpstr>How Do I Record Donated Items?</vt:lpstr>
      <vt:lpstr>Example of a Donation Receipt</vt:lpstr>
      <vt:lpstr>Reporting Cash Winnings over $600.00</vt:lpstr>
      <vt:lpstr>               PERSONAL DONATIONS</vt:lpstr>
      <vt:lpstr>          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Legion Riders      ALR General Meeting Protocol</dc:title>
  <dc:creator>Teresa Wineland</dc:creator>
  <cp:lastModifiedBy>Beverly Wooten</cp:lastModifiedBy>
  <cp:revision>95</cp:revision>
  <dcterms:created xsi:type="dcterms:W3CDTF">2017-01-19T02:01:10Z</dcterms:created>
  <dcterms:modified xsi:type="dcterms:W3CDTF">2024-01-17T22:45:14Z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FATIntVersion">
    <vt:i4>15</vt:i4>
  </property>
  <property fmtid="{D5CDD505-2E9C-101B-9397-08002B2CF9AE}" pid="13" name="FILEGUID">
    <vt:lpwstr>5961593f-b4ad-4ec9-bfff-3dc315a1f74c</vt:lpwstr>
  </property>
  <property fmtid="{D5CDD505-2E9C-101B-9397-08002B2CF9AE}" pid="14" name="MODFILEGUID">
    <vt:lpwstr>c4be06ee-98b6-402b-818b-5cb7ae9feaff</vt:lpwstr>
  </property>
  <property fmtid="{D5CDD505-2E9C-101B-9397-08002B2CF9AE}" pid="15" name="FILEOWNER">
    <vt:lpwstr>Teresa Wineland</vt:lpwstr>
  </property>
  <property fmtid="{D5CDD505-2E9C-101B-9397-08002B2CF9AE}" pid="16" name="MODFILEOWNER">
    <vt:lpwstr>E50507</vt:lpwstr>
  </property>
  <property fmtid="{D5CDD505-2E9C-101B-9397-08002B2CF9AE}" pid="17" name="IPPCLASS">
    <vt:i4>1</vt:i4>
  </property>
  <property fmtid="{D5CDD505-2E9C-101B-9397-08002B2CF9AE}" pid="18" name="MODIPPCLASS">
    <vt:i4>1</vt:i4>
  </property>
  <property fmtid="{D5CDD505-2E9C-101B-9397-08002B2CF9AE}" pid="19" name="MACHINEID">
    <vt:lpwstr>TPSL302339</vt:lpwstr>
  </property>
  <property fmtid="{D5CDD505-2E9C-101B-9397-08002B2CF9AE}" pid="20" name="MODMACHINEID">
    <vt:lpwstr>TPSL-PC0H7BZ1</vt:lpwstr>
  </property>
  <property fmtid="{D5CDD505-2E9C-101B-9397-08002B2CF9AE}" pid="21" name="CURRENTCLASS">
    <vt:lpwstr>Classified - No Category</vt:lpwstr>
  </property>
  <property fmtid="{D5CDD505-2E9C-101B-9397-08002B2CF9AE}" pid="22" name="MSIP_Label_618cf4b8-afc8-4a2b-882d-e7a9617ab28d_Enabled">
    <vt:lpwstr>true</vt:lpwstr>
  </property>
  <property fmtid="{D5CDD505-2E9C-101B-9397-08002B2CF9AE}" pid="23" name="MSIP_Label_618cf4b8-afc8-4a2b-882d-e7a9617ab28d_SetDate">
    <vt:lpwstr>2023-01-23T22:29:57Z</vt:lpwstr>
  </property>
  <property fmtid="{D5CDD505-2E9C-101B-9397-08002B2CF9AE}" pid="24" name="MSIP_Label_618cf4b8-afc8-4a2b-882d-e7a9617ab28d_Method">
    <vt:lpwstr>Standard</vt:lpwstr>
  </property>
  <property fmtid="{D5CDD505-2E9C-101B-9397-08002B2CF9AE}" pid="25" name="MSIP_Label_618cf4b8-afc8-4a2b-882d-e7a9617ab28d_Name">
    <vt:lpwstr>618cf4b8-afc8-4a2b-882d-e7a9617ab28d</vt:lpwstr>
  </property>
  <property fmtid="{D5CDD505-2E9C-101B-9397-08002B2CF9AE}" pid="26" name="MSIP_Label_618cf4b8-afc8-4a2b-882d-e7a9617ab28d_SiteId">
    <vt:lpwstr>690a1cb7-2120-4eec-a75d-2354e32bbf6f</vt:lpwstr>
  </property>
  <property fmtid="{D5CDD505-2E9C-101B-9397-08002B2CF9AE}" pid="27" name="MSIP_Label_618cf4b8-afc8-4a2b-882d-e7a9617ab28d_ActionId">
    <vt:lpwstr>da0446f0-d793-4412-a773-047ab6376b40</vt:lpwstr>
  </property>
  <property fmtid="{D5CDD505-2E9C-101B-9397-08002B2CF9AE}" pid="28" name="MSIP_Label_618cf4b8-afc8-4a2b-882d-e7a9617ab28d_ContentBits">
    <vt:lpwstr>2</vt:lpwstr>
  </property>
</Properties>
</file>