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2" r:id="rId6"/>
    <p:sldId id="276" r:id="rId7"/>
    <p:sldId id="263" r:id="rId8"/>
    <p:sldId id="264" r:id="rId9"/>
    <p:sldId id="312" r:id="rId10"/>
    <p:sldId id="265" r:id="rId11"/>
    <p:sldId id="266" r:id="rId12"/>
    <p:sldId id="309" r:id="rId13"/>
    <p:sldId id="270" r:id="rId14"/>
    <p:sldId id="272" r:id="rId15"/>
    <p:sldId id="280" r:id="rId16"/>
    <p:sldId id="313" r:id="rId17"/>
    <p:sldId id="269" r:id="rId18"/>
    <p:sldId id="274" r:id="rId19"/>
    <p:sldId id="275" r:id="rId20"/>
    <p:sldId id="283" r:id="rId21"/>
    <p:sldId id="277" r:id="rId22"/>
    <p:sldId id="284" r:id="rId23"/>
    <p:sldId id="285" r:id="rId24"/>
    <p:sldId id="286" r:id="rId25"/>
    <p:sldId id="288" r:id="rId26"/>
    <p:sldId id="289" r:id="rId27"/>
    <p:sldId id="290" r:id="rId28"/>
    <p:sldId id="303" r:id="rId29"/>
    <p:sldId id="308" r:id="rId30"/>
    <p:sldId id="302" r:id="rId31"/>
    <p:sldId id="292" r:id="rId32"/>
    <p:sldId id="297" r:id="rId33"/>
    <p:sldId id="304" r:id="rId34"/>
    <p:sldId id="300" r:id="rId35"/>
    <p:sldId id="314" r:id="rId36"/>
    <p:sldId id="306" r:id="rId37"/>
    <p:sldId id="311" r:id="rId38"/>
    <p:sldId id="315"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9" d="100"/>
          <a:sy n="79"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30T19:36:16.020"/>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12/11/2023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5413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308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0272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836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429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964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2674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570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3784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12/11/2023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33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12/11/2023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739531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1" r:id="rId6"/>
    <p:sldLayoutId id="2147483667" r:id="rId7"/>
    <p:sldLayoutId id="2147483668" r:id="rId8"/>
    <p:sldLayoutId id="2147483669" r:id="rId9"/>
    <p:sldLayoutId id="2147483670" r:id="rId10"/>
    <p:sldLayoutId id="2147483672"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D972C-9032-B1A6-6540-39B03E82D708}"/>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9600" dirty="0"/>
              <a:t>                       MEMBERSHIP</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B8F33B-CDFF-2E1A-8907-89384E06F563}"/>
              </a:ext>
            </a:extLst>
          </p:cNvPr>
          <p:cNvPicPr>
            <a:picLocks noChangeAspect="1"/>
          </p:cNvPicPr>
          <p:nvPr/>
        </p:nvPicPr>
        <p:blipFill rotWithShape="1">
          <a:blip r:embed="rId2"/>
          <a:srcRect l="11529" r="4313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1904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a:extLst>
              <a:ext uri="{FF2B5EF4-FFF2-40B4-BE49-F238E27FC236}">
                <a16:creationId xmlns:a16="http://schemas.microsoft.com/office/drawing/2014/main" id="{8703C365-E0D5-4100-55A9-944D269C2E94}"/>
              </a:ext>
            </a:extLst>
          </p:cNvPr>
          <p:cNvPicPr>
            <a:picLocks noChangeAspect="1"/>
          </p:cNvPicPr>
          <p:nvPr/>
        </p:nvPicPr>
        <p:blipFill rotWithShape="1">
          <a:blip r:embed="rId2"/>
          <a:srcRect t="10106" b="10107"/>
          <a:stretch/>
        </p:blipFill>
        <p:spPr>
          <a:xfrm>
            <a:off x="20" y="10"/>
            <a:ext cx="12191980" cy="6857990"/>
          </a:xfrm>
          <a:prstGeom prst="rect">
            <a:avLst/>
          </a:prstGeom>
        </p:spPr>
      </p:pic>
      <p:sp>
        <p:nvSpPr>
          <p:cNvPr id="2" name="Title 1">
            <a:extLst>
              <a:ext uri="{FF2B5EF4-FFF2-40B4-BE49-F238E27FC236}">
                <a16:creationId xmlns:a16="http://schemas.microsoft.com/office/drawing/2014/main" id="{87E242F9-3B02-392A-DD95-169121B3C0E7}"/>
              </a:ext>
            </a:extLst>
          </p:cNvPr>
          <p:cNvSpPr>
            <a:spLocks noGrp="1"/>
          </p:cNvSpPr>
          <p:nvPr>
            <p:ph type="title"/>
          </p:nvPr>
        </p:nvSpPr>
        <p:spPr>
          <a:xfrm>
            <a:off x="3325473" y="1524000"/>
            <a:ext cx="5541054" cy="1590675"/>
          </a:xfrm>
        </p:spPr>
        <p:txBody>
          <a:bodyPr vert="horz" lIns="91440" tIns="45720" rIns="91440" bIns="45720" rtlCol="0" anchor="b">
            <a:normAutofit/>
          </a:bodyPr>
          <a:lstStyle/>
          <a:p>
            <a:pPr algn="ctr"/>
            <a:r>
              <a:rPr lang="en-US" sz="4400" dirty="0"/>
              <a:t>District Commander Race to the Top</a:t>
            </a:r>
          </a:p>
        </p:txBody>
      </p:sp>
      <p:sp>
        <p:nvSpPr>
          <p:cNvPr id="3" name="Text Placeholder 2">
            <a:extLst>
              <a:ext uri="{FF2B5EF4-FFF2-40B4-BE49-F238E27FC236}">
                <a16:creationId xmlns:a16="http://schemas.microsoft.com/office/drawing/2014/main" id="{CD0A88A8-E01F-0DD1-262E-6EB52B989D39}"/>
              </a:ext>
            </a:extLst>
          </p:cNvPr>
          <p:cNvSpPr>
            <a:spLocks noGrp="1"/>
          </p:cNvSpPr>
          <p:nvPr>
            <p:ph type="body" idx="1"/>
          </p:nvPr>
        </p:nvSpPr>
        <p:spPr>
          <a:xfrm>
            <a:off x="3880419" y="3743327"/>
            <a:ext cx="4431162" cy="1895474"/>
          </a:xfrm>
        </p:spPr>
        <p:txBody>
          <a:bodyPr vert="horz" lIns="91440" tIns="45720" rIns="91440" bIns="45720" rtlCol="0">
            <a:normAutofit/>
          </a:bodyPr>
          <a:lstStyle/>
          <a:p>
            <a:pPr algn="ctr"/>
            <a:r>
              <a:rPr lang="en-US" sz="3600" dirty="0">
                <a:solidFill>
                  <a:schemeClr val="tx1"/>
                </a:solidFill>
              </a:rPr>
              <a:t>100% District Membership by March 31st, 2024</a:t>
            </a:r>
          </a:p>
        </p:txBody>
      </p:sp>
    </p:spTree>
    <p:extLst>
      <p:ext uri="{BB962C8B-B14F-4D97-AF65-F5344CB8AC3E}">
        <p14:creationId xmlns:p14="http://schemas.microsoft.com/office/powerpoint/2010/main" val="184802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C65AF-4AF7-5D3C-9C0C-0A268A1A2776}"/>
              </a:ext>
            </a:extLst>
          </p:cNvPr>
          <p:cNvSpPr>
            <a:spLocks noGrp="1"/>
          </p:cNvSpPr>
          <p:nvPr>
            <p:ph type="title"/>
          </p:nvPr>
        </p:nvSpPr>
        <p:spPr>
          <a:xfrm>
            <a:off x="630936" y="640080"/>
            <a:ext cx="4818888" cy="1481328"/>
          </a:xfrm>
        </p:spPr>
        <p:txBody>
          <a:bodyPr anchor="b">
            <a:normAutofit/>
          </a:bodyPr>
          <a:lstStyle/>
          <a:p>
            <a:pPr>
              <a:lnSpc>
                <a:spcPct val="90000"/>
              </a:lnSpc>
            </a:pPr>
            <a:r>
              <a:rPr lang="en-US" sz="4800"/>
              <a:t>Post 100% Membership by May 8th</a:t>
            </a:r>
          </a:p>
        </p:txBody>
      </p:sp>
      <p:sp>
        <p:nvSpPr>
          <p:cNvPr id="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62892D-BEBC-1BCB-24A8-C7E2F8217660}"/>
              </a:ext>
            </a:extLst>
          </p:cNvPr>
          <p:cNvSpPr>
            <a:spLocks noGrp="1"/>
          </p:cNvSpPr>
          <p:nvPr>
            <p:ph idx="1"/>
          </p:nvPr>
        </p:nvSpPr>
        <p:spPr>
          <a:xfrm>
            <a:off x="630936" y="2660904"/>
            <a:ext cx="4818888" cy="3547872"/>
          </a:xfrm>
        </p:spPr>
        <p:txBody>
          <a:bodyPr anchor="t">
            <a:normAutofit/>
          </a:bodyPr>
          <a:lstStyle/>
          <a:p>
            <a:r>
              <a:rPr lang="en-US" sz="3600" b="1" dirty="0"/>
              <a:t>All posts achieving 100% membership by May 8th, 2024, will receive a certificate, 100% Department ribbon, 100% Department pins, and 100% Department coins </a:t>
            </a:r>
          </a:p>
        </p:txBody>
      </p:sp>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2" name="Graphic 6" descr="Ribbon">
            <a:extLst>
              <a:ext uri="{FF2B5EF4-FFF2-40B4-BE49-F238E27FC236}">
                <a16:creationId xmlns:a16="http://schemas.microsoft.com/office/drawing/2014/main" id="{801D1AFF-CE5D-A56A-CC6C-075A22EFB9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344717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5684-0989-2C5A-6549-C3FBCD63AE2C}"/>
              </a:ext>
            </a:extLst>
          </p:cNvPr>
          <p:cNvSpPr>
            <a:spLocks noGrp="1"/>
          </p:cNvSpPr>
          <p:nvPr>
            <p:ph type="title"/>
          </p:nvPr>
        </p:nvSpPr>
        <p:spPr>
          <a:xfrm>
            <a:off x="640080" y="640080"/>
            <a:ext cx="6894575" cy="3566160"/>
          </a:xfrm>
        </p:spPr>
        <p:txBody>
          <a:bodyPr vert="horz" lIns="91440" tIns="45720" rIns="91440" bIns="45720" rtlCol="0" anchor="b">
            <a:normAutofit fontScale="90000"/>
          </a:bodyPr>
          <a:lstStyle/>
          <a:p>
            <a:r>
              <a:rPr lang="en-US" sz="6100" dirty="0"/>
              <a:t>Awards Tracking for 100% pins and coins</a:t>
            </a:r>
            <a:br>
              <a:rPr lang="en-US" sz="6100" dirty="0"/>
            </a:br>
            <a:r>
              <a:rPr lang="en-US" sz="6100" dirty="0"/>
              <a:t>103</a:t>
            </a:r>
            <a:r>
              <a:rPr lang="en-US" sz="6100"/>
              <a:t>% National </a:t>
            </a:r>
            <a:r>
              <a:rPr lang="en-US" sz="6100" dirty="0"/>
              <a:t>Commander Award</a:t>
            </a:r>
          </a:p>
        </p:txBody>
      </p:sp>
      <p:pic>
        <p:nvPicPr>
          <p:cNvPr id="4" name="Picture 3">
            <a:extLst>
              <a:ext uri="{FF2B5EF4-FFF2-40B4-BE49-F238E27FC236}">
                <a16:creationId xmlns:a16="http://schemas.microsoft.com/office/drawing/2014/main" id="{8E755EB4-FE76-7A9F-9C51-ED06A060F6D3}"/>
              </a:ext>
            </a:extLst>
          </p:cNvPr>
          <p:cNvPicPr>
            <a:picLocks noChangeAspect="1"/>
          </p:cNvPicPr>
          <p:nvPr/>
        </p:nvPicPr>
        <p:blipFill rotWithShape="1">
          <a:blip r:embed="rId2"/>
          <a:srcRect l="37216" r="28957" b="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5824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D39CA-8497-FD0D-A46E-56A39204AB4A}"/>
              </a:ext>
            </a:extLst>
          </p:cNvPr>
          <p:cNvSpPr>
            <a:spLocks noGrp="1"/>
          </p:cNvSpPr>
          <p:nvPr>
            <p:ph type="title"/>
          </p:nvPr>
        </p:nvSpPr>
        <p:spPr>
          <a:xfrm>
            <a:off x="4654296" y="640080"/>
            <a:ext cx="6894576" cy="3566160"/>
          </a:xfrm>
        </p:spPr>
        <p:txBody>
          <a:bodyPr vert="horz" lIns="91440" tIns="45720" rIns="91440" bIns="45720" rtlCol="0" anchor="b">
            <a:normAutofit/>
          </a:bodyPr>
          <a:lstStyle/>
          <a:p>
            <a:pPr>
              <a:lnSpc>
                <a:spcPct val="90000"/>
              </a:lnSpc>
            </a:pPr>
            <a:r>
              <a:rPr lang="en-US" sz="2800" u="sng" dirty="0"/>
              <a:t>Post Awards </a:t>
            </a:r>
            <a:br>
              <a:rPr lang="en-US" sz="2800" dirty="0"/>
            </a:br>
            <a:br>
              <a:rPr lang="en-US" sz="2800" dirty="0"/>
            </a:br>
            <a:r>
              <a:rPr lang="en-US" sz="2800" u="sng" dirty="0"/>
              <a:t>Post Highest Percentage of Membership Award</a:t>
            </a:r>
            <a:br>
              <a:rPr lang="en-US" sz="2800" dirty="0"/>
            </a:br>
            <a:r>
              <a:rPr lang="en-US" sz="2800" dirty="0"/>
              <a:t>The Post with the highest percentage of membership in each of the 5 categories by May 31, 2024, receives $200. No forms are needed. Department verified. </a:t>
            </a:r>
            <a:br>
              <a:rPr lang="en-US" sz="2800" dirty="0"/>
            </a:br>
            <a:br>
              <a:rPr lang="en-US" sz="2800" dirty="0"/>
            </a:br>
            <a:r>
              <a:rPr lang="en-US" sz="2800" dirty="0"/>
              <a:t>All Posts achieving 100%+ 1 by May 31, 2024, will receive a plaque. </a:t>
            </a:r>
            <a:br>
              <a:rPr lang="en-US" sz="2400" dirty="0"/>
            </a:br>
            <a:endParaRPr lang="en-US" sz="2400" dirty="0"/>
          </a:p>
        </p:txBody>
      </p:sp>
      <p:pic>
        <p:nvPicPr>
          <p:cNvPr id="4" name="Picture 3">
            <a:extLst>
              <a:ext uri="{FF2B5EF4-FFF2-40B4-BE49-F238E27FC236}">
                <a16:creationId xmlns:a16="http://schemas.microsoft.com/office/drawing/2014/main" id="{A7F659E5-6A0A-2866-4A06-9FD37448F95A}"/>
              </a:ext>
            </a:extLst>
          </p:cNvPr>
          <p:cNvPicPr>
            <a:picLocks noChangeAspect="1"/>
          </p:cNvPicPr>
          <p:nvPr/>
        </p:nvPicPr>
        <p:blipFill rotWithShape="1">
          <a:blip r:embed="rId2"/>
          <a:srcRect l="33460" r="37014"/>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674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4EBB-873A-A0E9-84E1-83ED62EE1E4A}"/>
              </a:ext>
            </a:extLst>
          </p:cNvPr>
          <p:cNvSpPr>
            <a:spLocks noGrp="1"/>
          </p:cNvSpPr>
          <p:nvPr>
            <p:ph type="ctrTitle"/>
          </p:nvPr>
        </p:nvSpPr>
        <p:spPr>
          <a:xfrm>
            <a:off x="477980" y="1122363"/>
            <a:ext cx="5455379" cy="4958700"/>
          </a:xfrm>
        </p:spPr>
        <p:txBody>
          <a:bodyPr anchor="b">
            <a:normAutofit fontScale="90000"/>
          </a:bodyPr>
          <a:lstStyle/>
          <a:p>
            <a:pPr algn="l"/>
            <a:br>
              <a:rPr lang="en-US" sz="1200" u="sng" dirty="0"/>
            </a:br>
            <a:r>
              <a:rPr lang="en-US" sz="2400" u="sng" dirty="0"/>
              <a:t>District/Area Commander Awards </a:t>
            </a:r>
            <a:br>
              <a:rPr lang="en-US" sz="2400" u="sng" dirty="0"/>
            </a:br>
            <a:r>
              <a:rPr lang="en-US" sz="2400" u="sng" dirty="0"/>
              <a:t>100%+1 &amp; Highest Percentage of Membership District/Area Commander Achievement Award</a:t>
            </a:r>
            <a:br>
              <a:rPr lang="en-US" sz="2400" dirty="0"/>
            </a:br>
            <a:br>
              <a:rPr lang="en-US" sz="2400" dirty="0"/>
            </a:br>
            <a:r>
              <a:rPr lang="en-US" sz="2400" dirty="0"/>
              <a:t>The District Commanders who achieve 100% +1 by May 31, 2024, will receive a check for $125.00. The District Commander with the highest percentage will also receive 2 tickets to the Commander’s Banquet. </a:t>
            </a:r>
            <a:br>
              <a:rPr lang="en-US" sz="2400" dirty="0"/>
            </a:br>
            <a:br>
              <a:rPr lang="en-US" sz="2400" dirty="0"/>
            </a:br>
            <a:r>
              <a:rPr lang="en-US" sz="2400" dirty="0"/>
              <a:t>The Area Commanders who achieve 100% +1 by May 31, 2024, will receive a check for $125.00. The Area Commander with the highest percentage will also receive 2 tickets to the Commander’s Banquet. </a:t>
            </a:r>
          </a:p>
        </p:txBody>
      </p:sp>
      <p:pic>
        <p:nvPicPr>
          <p:cNvPr id="6" name="Graphic 5" descr="Laptop Secure">
            <a:extLst>
              <a:ext uri="{FF2B5EF4-FFF2-40B4-BE49-F238E27FC236}">
                <a16:creationId xmlns:a16="http://schemas.microsoft.com/office/drawing/2014/main" id="{D9443CFB-26A3-8A24-9860-17E9E7923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spTree>
    <p:extLst>
      <p:ext uri="{BB962C8B-B14F-4D97-AF65-F5344CB8AC3E}">
        <p14:creationId xmlns:p14="http://schemas.microsoft.com/office/powerpoint/2010/main" val="26016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64303-A44E-E2A0-CA46-5219E14C4243}"/>
              </a:ext>
            </a:extLst>
          </p:cNvPr>
          <p:cNvPicPr>
            <a:picLocks noChangeAspect="1"/>
          </p:cNvPicPr>
          <p:nvPr/>
        </p:nvPicPr>
        <p:blipFill rotWithShape="1">
          <a:blip r:embed="rId2"/>
          <a:srcRect r="15983"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 name="Title 1">
            <a:extLst>
              <a:ext uri="{FF2B5EF4-FFF2-40B4-BE49-F238E27FC236}">
                <a16:creationId xmlns:a16="http://schemas.microsoft.com/office/drawing/2014/main" id="{B4E6734F-BDCE-F7A4-51EF-6B0D230402FA}"/>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10000"/>
              </a:lnSpc>
            </a:pPr>
            <a:r>
              <a:rPr lang="en-US" sz="4200" dirty="0">
                <a:solidFill>
                  <a:schemeClr val="tx1">
                    <a:lumMod val="85000"/>
                    <a:lumOff val="15000"/>
                  </a:schemeClr>
                </a:solidFill>
              </a:rPr>
              <a:t>New Post, Revitalization, Pioneer Awards</a:t>
            </a:r>
          </a:p>
        </p:txBody>
      </p:sp>
    </p:spTree>
    <p:extLst>
      <p:ext uri="{BB962C8B-B14F-4D97-AF65-F5344CB8AC3E}">
        <p14:creationId xmlns:p14="http://schemas.microsoft.com/office/powerpoint/2010/main" val="3005829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2209F-41EF-6847-7CA6-C1F3EB663325}"/>
              </a:ext>
            </a:extLst>
          </p:cNvPr>
          <p:cNvSpPr>
            <a:spLocks noGrp="1"/>
          </p:cNvSpPr>
          <p:nvPr>
            <p:ph type="title"/>
          </p:nvPr>
        </p:nvSpPr>
        <p:spPr>
          <a:xfrm>
            <a:off x="4654296" y="640080"/>
            <a:ext cx="6894576" cy="3566160"/>
          </a:xfrm>
        </p:spPr>
        <p:txBody>
          <a:bodyPr vert="horz" lIns="91440" tIns="45720" rIns="91440" bIns="45720" rtlCol="0" anchor="b">
            <a:normAutofit/>
          </a:bodyPr>
          <a:lstStyle/>
          <a:p>
            <a:pPr algn="l"/>
            <a:r>
              <a:rPr lang="en-US" sz="9600" dirty="0"/>
              <a:t>NATIONAL AWARDS</a:t>
            </a:r>
          </a:p>
        </p:txBody>
      </p:sp>
      <p:pic>
        <p:nvPicPr>
          <p:cNvPr id="4" name="Picture 3">
            <a:extLst>
              <a:ext uri="{FF2B5EF4-FFF2-40B4-BE49-F238E27FC236}">
                <a16:creationId xmlns:a16="http://schemas.microsoft.com/office/drawing/2014/main" id="{C860FB9C-B07C-2DE8-CB21-FB8806934D45}"/>
              </a:ext>
            </a:extLst>
          </p:cNvPr>
          <p:cNvPicPr>
            <a:picLocks noChangeAspect="1"/>
          </p:cNvPicPr>
          <p:nvPr/>
        </p:nvPicPr>
        <p:blipFill rotWithShape="1">
          <a:blip r:embed="rId2"/>
          <a:srcRect l="17882" r="23066"/>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3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402D-5926-BC0D-B1F4-CB5C64DCC8C3}"/>
              </a:ext>
            </a:extLst>
          </p:cNvPr>
          <p:cNvSpPr>
            <a:spLocks noGrp="1"/>
          </p:cNvSpPr>
          <p:nvPr>
            <p:ph type="ctrTitle"/>
          </p:nvPr>
        </p:nvSpPr>
        <p:spPr>
          <a:xfrm>
            <a:off x="1180531" y="1346268"/>
            <a:ext cx="5274860" cy="3066706"/>
          </a:xfrm>
        </p:spPr>
        <p:txBody>
          <a:bodyPr anchor="b">
            <a:normAutofit fontScale="90000"/>
          </a:bodyPr>
          <a:lstStyle/>
          <a:p>
            <a:pPr>
              <a:lnSpc>
                <a:spcPct val="110000"/>
              </a:lnSpc>
            </a:pPr>
            <a:r>
              <a:rPr lang="en-US" dirty="0"/>
              <a:t>How are we going to get there?</a:t>
            </a:r>
          </a:p>
        </p:txBody>
      </p:sp>
      <p:pic>
        <p:nvPicPr>
          <p:cNvPr id="4" name="Picture 3" descr="Wood human figure">
            <a:extLst>
              <a:ext uri="{FF2B5EF4-FFF2-40B4-BE49-F238E27FC236}">
                <a16:creationId xmlns:a16="http://schemas.microsoft.com/office/drawing/2014/main" id="{7A53DAA2-7F53-C958-26D5-D3285B4820C7}"/>
              </a:ext>
            </a:extLst>
          </p:cNvPr>
          <p:cNvPicPr>
            <a:picLocks noChangeAspect="1"/>
          </p:cNvPicPr>
          <p:nvPr/>
        </p:nvPicPr>
        <p:blipFill rotWithShape="1">
          <a:blip r:embed="rId2"/>
          <a:srcRect l="361" r="50934" b="-1"/>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175078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3815A1-1CBD-6F97-8C62-B7E10F9C6AD4}"/>
              </a:ext>
            </a:extLst>
          </p:cNvPr>
          <p:cNvPicPr>
            <a:picLocks noChangeAspect="1"/>
          </p:cNvPicPr>
          <p:nvPr/>
        </p:nvPicPr>
        <p:blipFill rotWithShape="1">
          <a:blip r:embed="rId2"/>
          <a:srcRect r="-1" b="20885"/>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EB9CA3FC-0B39-44F8-F949-418D9E13535A}"/>
              </a:ext>
            </a:extLst>
          </p:cNvPr>
          <p:cNvSpPr>
            <a:spLocks noGrp="1"/>
          </p:cNvSpPr>
          <p:nvPr>
            <p:ph type="title"/>
          </p:nvPr>
        </p:nvSpPr>
        <p:spPr>
          <a:xfrm>
            <a:off x="477981" y="1122363"/>
            <a:ext cx="2863530" cy="3204134"/>
          </a:xfrm>
        </p:spPr>
        <p:txBody>
          <a:bodyPr vert="horz" lIns="91440" tIns="45720" rIns="91440" bIns="45720" rtlCol="0" anchor="b">
            <a:normAutofit/>
          </a:bodyPr>
          <a:lstStyle/>
          <a:p>
            <a:r>
              <a:rPr lang="en-US" sz="4800" b="1" dirty="0"/>
              <a:t>Buddy Checks</a:t>
            </a:r>
          </a:p>
        </p:txBody>
      </p:sp>
    </p:spTree>
    <p:extLst>
      <p:ext uri="{BB962C8B-B14F-4D97-AF65-F5344CB8AC3E}">
        <p14:creationId xmlns:p14="http://schemas.microsoft.com/office/powerpoint/2010/main" val="111591991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8" name="Rectangle 27">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671DD-C37B-FF17-6E6D-27C9038A891E}"/>
              </a:ext>
            </a:extLst>
          </p:cNvPr>
          <p:cNvSpPr>
            <a:spLocks noGrp="1"/>
          </p:cNvSpPr>
          <p:nvPr>
            <p:ph type="title"/>
          </p:nvPr>
        </p:nvSpPr>
        <p:spPr>
          <a:xfrm>
            <a:off x="4853988" y="320041"/>
            <a:ext cx="6707084" cy="3892668"/>
          </a:xfrm>
        </p:spPr>
        <p:txBody>
          <a:bodyPr vert="horz" lIns="91440" tIns="45720" rIns="91440" bIns="45720" rtlCol="0" anchor="b">
            <a:normAutofit/>
          </a:bodyPr>
          <a:lstStyle/>
          <a:p>
            <a:pPr algn="l">
              <a:lnSpc>
                <a:spcPct val="90000"/>
              </a:lnSpc>
            </a:pPr>
            <a:r>
              <a:rPr lang="en-US" sz="5300"/>
              <a:t>Be involved with the community(clubs, youth athletics, fraternal organizations, schools)</a:t>
            </a:r>
            <a:br>
              <a:rPr lang="en-US" sz="5300"/>
            </a:br>
            <a:r>
              <a:rPr lang="en-US" sz="5300"/>
              <a:t>College campuses</a:t>
            </a:r>
            <a:br>
              <a:rPr lang="en-US" sz="5300"/>
            </a:br>
            <a:r>
              <a:rPr lang="en-US" sz="5300"/>
              <a:t>Chamber of Commerce</a:t>
            </a:r>
          </a:p>
        </p:txBody>
      </p:sp>
      <p:sp>
        <p:nvSpPr>
          <p:cNvPr id="3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Sport Balls">
            <a:extLst>
              <a:ext uri="{FF2B5EF4-FFF2-40B4-BE49-F238E27FC236}">
                <a16:creationId xmlns:a16="http://schemas.microsoft.com/office/drawing/2014/main" id="{D8175790-D717-7BD4-DDA2-ADE46AF55A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1371600"/>
            <a:ext cx="4087368" cy="4087368"/>
          </a:xfrm>
          <a:prstGeom prst="rect">
            <a:avLst/>
          </a:prstGeom>
        </p:spPr>
      </p:pic>
    </p:spTree>
    <p:extLst>
      <p:ext uri="{BB962C8B-B14F-4D97-AF65-F5344CB8AC3E}">
        <p14:creationId xmlns:p14="http://schemas.microsoft.com/office/powerpoint/2010/main" val="36212834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981FCB-4DA1-B3C8-E303-D9FF25D8AC02}"/>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9600" dirty="0"/>
              <a:t>WHY IS IT IMPORTANT</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od human figure">
            <a:extLst>
              <a:ext uri="{FF2B5EF4-FFF2-40B4-BE49-F238E27FC236}">
                <a16:creationId xmlns:a16="http://schemas.microsoft.com/office/drawing/2014/main" id="{C98234AA-B900-0B7C-29BE-CB3E588E2017}"/>
              </a:ext>
            </a:extLst>
          </p:cNvPr>
          <p:cNvPicPr>
            <a:picLocks noChangeAspect="1"/>
          </p:cNvPicPr>
          <p:nvPr/>
        </p:nvPicPr>
        <p:blipFill rotWithShape="1">
          <a:blip r:embed="rId2"/>
          <a:srcRect l="2048" r="526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4021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 and house paper cut-out on a white wood background">
            <a:extLst>
              <a:ext uri="{FF2B5EF4-FFF2-40B4-BE49-F238E27FC236}">
                <a16:creationId xmlns:a16="http://schemas.microsoft.com/office/drawing/2014/main" id="{6AF0F3C3-C13F-270D-5241-67119F91AC67}"/>
              </a:ext>
            </a:extLst>
          </p:cNvPr>
          <p:cNvPicPr>
            <a:picLocks noChangeAspect="1"/>
          </p:cNvPicPr>
          <p:nvPr/>
        </p:nvPicPr>
        <p:blipFill rotWithShape="1">
          <a:blip r:embed="rId2"/>
          <a:srcRect r="5882" b="-1"/>
          <a:stretch/>
        </p:blipFill>
        <p:spPr>
          <a:xfrm>
            <a:off x="2522358" y="10"/>
            <a:ext cx="9669642" cy="6857990"/>
          </a:xfrm>
          <a:prstGeom prst="rect">
            <a:avLst/>
          </a:prstGeom>
        </p:spPr>
      </p:pic>
      <p:sp>
        <p:nvSpPr>
          <p:cNvPr id="2" name="Title 1">
            <a:extLst>
              <a:ext uri="{FF2B5EF4-FFF2-40B4-BE49-F238E27FC236}">
                <a16:creationId xmlns:a16="http://schemas.microsoft.com/office/drawing/2014/main" id="{B31B3617-E75A-B028-CEA9-D9BC9890188E}"/>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Ask your relatives and neighbors</a:t>
            </a:r>
          </a:p>
        </p:txBody>
      </p:sp>
    </p:spTree>
    <p:extLst>
      <p:ext uri="{BB962C8B-B14F-4D97-AF65-F5344CB8AC3E}">
        <p14:creationId xmlns:p14="http://schemas.microsoft.com/office/powerpoint/2010/main" val="2911549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FD12-0D3D-86FC-72CF-4AFB052257CC}"/>
              </a:ext>
            </a:extLst>
          </p:cNvPr>
          <p:cNvSpPr>
            <a:spLocks noGrp="1"/>
          </p:cNvSpPr>
          <p:nvPr>
            <p:ph type="title"/>
          </p:nvPr>
        </p:nvSpPr>
        <p:spPr>
          <a:xfrm>
            <a:off x="643468" y="643467"/>
            <a:ext cx="4620584" cy="4567137"/>
          </a:xfrm>
        </p:spPr>
        <p:txBody>
          <a:bodyPr vert="horz" lIns="91440" tIns="45720" rIns="91440" bIns="45720" rtlCol="0" anchor="b">
            <a:normAutofit fontScale="90000"/>
          </a:bodyPr>
          <a:lstStyle/>
          <a:p>
            <a:r>
              <a:rPr lang="en-US"/>
              <a:t>Set up an American Legion booth at local community events, festivals, fairs or in shopping malls and store fronts. </a:t>
            </a:r>
            <a:endParaRPr lang="en-US" dirty="0"/>
          </a:p>
        </p:txBody>
      </p:sp>
      <p:pic>
        <p:nvPicPr>
          <p:cNvPr id="17" name="Picture 3" descr="The tip a circus tent">
            <a:extLst>
              <a:ext uri="{FF2B5EF4-FFF2-40B4-BE49-F238E27FC236}">
                <a16:creationId xmlns:a16="http://schemas.microsoft.com/office/drawing/2014/main" id="{729965B3-4B1E-70EF-8603-C1634D52FAE2}"/>
              </a:ext>
            </a:extLst>
          </p:cNvPr>
          <p:cNvPicPr>
            <a:picLocks noChangeAspect="1"/>
          </p:cNvPicPr>
          <p:nvPr/>
        </p:nvPicPr>
        <p:blipFill rotWithShape="1">
          <a:blip r:embed="rId2"/>
          <a:srcRect l="19368" r="2259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6143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CAF2B-1B32-9F45-740B-E77EA4FF8F97}"/>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lnSpc>
                <a:spcPct val="90000"/>
              </a:lnSpc>
            </a:pPr>
            <a:r>
              <a:rPr lang="en-US" sz="8200"/>
              <a:t>Keep working the DMS list.  It is updated periodically.</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p view of a calendar with a red pen on top">
            <a:extLst>
              <a:ext uri="{FF2B5EF4-FFF2-40B4-BE49-F238E27FC236}">
                <a16:creationId xmlns:a16="http://schemas.microsoft.com/office/drawing/2014/main" id="{BF4B42E5-6146-BE40-ED91-B88009C20B7B}"/>
              </a:ext>
            </a:extLst>
          </p:cNvPr>
          <p:cNvPicPr>
            <a:picLocks noChangeAspect="1"/>
          </p:cNvPicPr>
          <p:nvPr/>
        </p:nvPicPr>
        <p:blipFill rotWithShape="1">
          <a:blip r:embed="rId2"/>
          <a:srcRect l="49571" r="577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0544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nstruction project on top roof and crane background">
            <a:extLst>
              <a:ext uri="{FF2B5EF4-FFF2-40B4-BE49-F238E27FC236}">
                <a16:creationId xmlns:a16="http://schemas.microsoft.com/office/drawing/2014/main" id="{A8B70478-7361-50CF-1748-9068163696B9}"/>
              </a:ext>
            </a:extLst>
          </p:cNvPr>
          <p:cNvPicPr>
            <a:picLocks noChangeAspect="1"/>
          </p:cNvPicPr>
          <p:nvPr/>
        </p:nvPicPr>
        <p:blipFill rotWithShape="1">
          <a:blip r:embed="rId2"/>
          <a:srcRect t="14137" b="1593"/>
          <a:stretch/>
        </p:blipFill>
        <p:spPr>
          <a:xfrm>
            <a:off x="19" y="10"/>
            <a:ext cx="12191981" cy="6857990"/>
          </a:xfrm>
          <a:prstGeom prst="rect">
            <a:avLst/>
          </a:prstGeom>
        </p:spPr>
      </p:pic>
      <p:sp>
        <p:nvSpPr>
          <p:cNvPr id="2" name="Title 1">
            <a:extLst>
              <a:ext uri="{FF2B5EF4-FFF2-40B4-BE49-F238E27FC236}">
                <a16:creationId xmlns:a16="http://schemas.microsoft.com/office/drawing/2014/main" id="{2832BAF7-DDDB-9C1B-E152-D2FC657938E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Talk to Active Duty and Guard Reserve Units</a:t>
            </a:r>
          </a:p>
        </p:txBody>
      </p:sp>
    </p:spTree>
    <p:extLst>
      <p:ext uri="{BB962C8B-B14F-4D97-AF65-F5344CB8AC3E}">
        <p14:creationId xmlns:p14="http://schemas.microsoft.com/office/powerpoint/2010/main" val="2779226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3076-4FB3-A14A-7EA0-A427F8057E3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Have an "Open House"</a:t>
            </a:r>
          </a:p>
        </p:txBody>
      </p:sp>
      <p:pic>
        <p:nvPicPr>
          <p:cNvPr id="6" name="Graphic 5" descr="House">
            <a:extLst>
              <a:ext uri="{FF2B5EF4-FFF2-40B4-BE49-F238E27FC236}">
                <a16:creationId xmlns:a16="http://schemas.microsoft.com/office/drawing/2014/main" id="{F4DA395F-FFBD-CF19-27E1-809D8DC79F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spTree>
    <p:extLst>
      <p:ext uri="{BB962C8B-B14F-4D97-AF65-F5344CB8AC3E}">
        <p14:creationId xmlns:p14="http://schemas.microsoft.com/office/powerpoint/2010/main" val="2929808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82FA1-BAFA-C921-1FE1-3EA371571B36}"/>
              </a:ext>
            </a:extLst>
          </p:cNvPr>
          <p:cNvPicPr>
            <a:picLocks noChangeAspect="1"/>
          </p:cNvPicPr>
          <p:nvPr/>
        </p:nvPicPr>
        <p:blipFill rotWithShape="1">
          <a:blip r:embed="rId2"/>
          <a:srcRect t="7290" b="19023"/>
          <a:stretch/>
        </p:blipFill>
        <p:spPr>
          <a:xfrm>
            <a:off x="4925612" y="10"/>
            <a:ext cx="7266387" cy="6857990"/>
          </a:xfrm>
          <a:prstGeom prst="rect">
            <a:avLst/>
          </a:prstGeom>
        </p:spPr>
      </p:pic>
      <p:sp>
        <p:nvSpPr>
          <p:cNvPr id="2" name="Title 1">
            <a:extLst>
              <a:ext uri="{FF2B5EF4-FFF2-40B4-BE49-F238E27FC236}">
                <a16:creationId xmlns:a16="http://schemas.microsoft.com/office/drawing/2014/main" id="{F4424FE3-CFBC-24E0-78DB-E69596E19240}"/>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t>Post Revitalizations</a:t>
            </a:r>
          </a:p>
        </p:txBody>
      </p:sp>
    </p:spTree>
    <p:extLst>
      <p:ext uri="{BB962C8B-B14F-4D97-AF65-F5344CB8AC3E}">
        <p14:creationId xmlns:p14="http://schemas.microsoft.com/office/powerpoint/2010/main" val="340590720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6F95D-94BC-970C-1B2D-8F1FD1C3EC9D}"/>
              </a:ext>
            </a:extLst>
          </p:cNvPr>
          <p:cNvPicPr>
            <a:picLocks noChangeAspect="1"/>
          </p:cNvPicPr>
          <p:nvPr/>
        </p:nvPicPr>
        <p:blipFill rotWithShape="1">
          <a:blip r:embed="rId2"/>
          <a:srcRect l="1786" r="4096" b="-1"/>
          <a:stretch/>
        </p:blipFill>
        <p:spPr>
          <a:xfrm>
            <a:off x="-1377245" y="-158034"/>
            <a:ext cx="9669642" cy="6857990"/>
          </a:xfrm>
          <a:prstGeom prst="rect">
            <a:avLst/>
          </a:prstGeom>
        </p:spPr>
      </p:pic>
      <p:sp>
        <p:nvSpPr>
          <p:cNvPr id="2" name="Title 1">
            <a:extLst>
              <a:ext uri="{FF2B5EF4-FFF2-40B4-BE49-F238E27FC236}">
                <a16:creationId xmlns:a16="http://schemas.microsoft.com/office/drawing/2014/main" id="{9EBA4DA3-2D4E-D289-7265-FE5576AC6C2C}"/>
              </a:ext>
            </a:extLst>
          </p:cNvPr>
          <p:cNvSpPr>
            <a:spLocks noGrp="1"/>
          </p:cNvSpPr>
          <p:nvPr>
            <p:ph type="title"/>
          </p:nvPr>
        </p:nvSpPr>
        <p:spPr>
          <a:xfrm>
            <a:off x="6875362" y="743447"/>
            <a:ext cx="4729616" cy="3692028"/>
          </a:xfrm>
          <a:noFill/>
        </p:spPr>
        <p:txBody>
          <a:bodyPr vert="horz" lIns="91440" tIns="45720" rIns="91440" bIns="45720" rtlCol="0" anchor="b">
            <a:normAutofit/>
          </a:bodyPr>
          <a:lstStyle/>
          <a:p>
            <a:r>
              <a:rPr lang="en-US" sz="5200" dirty="0"/>
              <a:t>Training(at least 2-3 per District/Area)</a:t>
            </a:r>
            <a:br>
              <a:rPr lang="en-US" sz="5200" dirty="0"/>
            </a:br>
            <a:r>
              <a:rPr lang="en-US" sz="5200" dirty="0"/>
              <a:t>Individual Posts</a:t>
            </a:r>
          </a:p>
        </p:txBody>
      </p:sp>
    </p:spTree>
    <p:extLst>
      <p:ext uri="{BB962C8B-B14F-4D97-AF65-F5344CB8AC3E}">
        <p14:creationId xmlns:p14="http://schemas.microsoft.com/office/powerpoint/2010/main" val="31750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7125-1EE9-B0C5-E1FA-2F3860C1DE3A}"/>
              </a:ext>
            </a:extLst>
          </p:cNvPr>
          <p:cNvSpPr>
            <a:spLocks noGrp="1"/>
          </p:cNvSpPr>
          <p:nvPr>
            <p:ph type="title"/>
          </p:nvPr>
        </p:nvSpPr>
        <p:spPr>
          <a:xfrm>
            <a:off x="6586538" y="640080"/>
            <a:ext cx="4962334" cy="3566160"/>
          </a:xfrm>
        </p:spPr>
        <p:txBody>
          <a:bodyPr vert="horz" lIns="91440" tIns="45720" rIns="91440" bIns="45720" rtlCol="0" anchor="b">
            <a:normAutofit/>
          </a:bodyPr>
          <a:lstStyle/>
          <a:p>
            <a:br>
              <a:rPr lang="en-US" sz="6600" dirty="0"/>
            </a:br>
            <a:r>
              <a:rPr lang="en-US" sz="6600" dirty="0">
                <a:solidFill>
                  <a:schemeClr val="accent5"/>
                </a:solidFill>
              </a:rPr>
              <a:t>Membership drives</a:t>
            </a:r>
          </a:p>
        </p:txBody>
      </p:sp>
      <p:pic>
        <p:nvPicPr>
          <p:cNvPr id="4" name="Picture 3" descr="Illuminated server room panel">
            <a:extLst>
              <a:ext uri="{FF2B5EF4-FFF2-40B4-BE49-F238E27FC236}">
                <a16:creationId xmlns:a16="http://schemas.microsoft.com/office/drawing/2014/main" id="{29C065AF-A564-FB06-DB1B-31C6F3D8F93C}"/>
              </a:ext>
            </a:extLst>
          </p:cNvPr>
          <p:cNvPicPr>
            <a:picLocks noChangeAspect="1"/>
          </p:cNvPicPr>
          <p:nvPr/>
        </p:nvPicPr>
        <p:blipFill rotWithShape="1">
          <a:blip r:embed="rId2"/>
          <a:srcRect l="16908" r="23639" b="-1"/>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Tree>
    <p:extLst>
      <p:ext uri="{BB962C8B-B14F-4D97-AF65-F5344CB8AC3E}">
        <p14:creationId xmlns:p14="http://schemas.microsoft.com/office/powerpoint/2010/main" val="4933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B18-96D7-AF59-6211-55B6A1363C8E}"/>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3700"/>
              <a:t>Work together as a family</a:t>
            </a:r>
            <a:br>
              <a:rPr lang="en-US" sz="3700"/>
            </a:br>
            <a:r>
              <a:rPr lang="en-US" sz="3700"/>
              <a:t>Find out what your members want</a:t>
            </a:r>
            <a:br>
              <a:rPr lang="en-US" sz="3700"/>
            </a:br>
            <a:r>
              <a:rPr lang="en-US" sz="3700"/>
              <a:t>Keep your members informed</a:t>
            </a:r>
            <a:br>
              <a:rPr lang="en-US" sz="3700"/>
            </a:br>
            <a:r>
              <a:rPr lang="en-US" sz="3700"/>
              <a:t>Not all Posts are the same</a:t>
            </a:r>
          </a:p>
        </p:txBody>
      </p:sp>
      <p:pic>
        <p:nvPicPr>
          <p:cNvPr id="4" name="Picture 3" descr="A colorful sky with clouds&#10;&#10;Description automatically generated with medium confidence">
            <a:extLst>
              <a:ext uri="{FF2B5EF4-FFF2-40B4-BE49-F238E27FC236}">
                <a16:creationId xmlns:a16="http://schemas.microsoft.com/office/drawing/2014/main" id="{AB2F70CB-5C54-584C-42E6-2F09983F3B31}"/>
              </a:ext>
            </a:extLst>
          </p:cNvPr>
          <p:cNvPicPr>
            <a:picLocks noChangeAspect="1"/>
          </p:cNvPicPr>
          <p:nvPr/>
        </p:nvPicPr>
        <p:blipFill rotWithShape="1">
          <a:blip r:embed="rId2"/>
          <a:srcRect r="130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64518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651F-3371-4B1B-0C12-B245E651A476}"/>
              </a:ext>
            </a:extLst>
          </p:cNvPr>
          <p:cNvSpPr>
            <a:spLocks noGrp="1"/>
          </p:cNvSpPr>
          <p:nvPr>
            <p:ph type="title"/>
          </p:nvPr>
        </p:nvSpPr>
        <p:spPr>
          <a:xfrm>
            <a:off x="640080" y="640080"/>
            <a:ext cx="6894575" cy="3566160"/>
          </a:xfrm>
        </p:spPr>
        <p:txBody>
          <a:bodyPr vert="horz" lIns="91440" tIns="45720" rIns="91440" bIns="45720" rtlCol="0" anchor="b">
            <a:normAutofit/>
          </a:bodyPr>
          <a:lstStyle/>
          <a:p>
            <a:r>
              <a:rPr lang="en-US" sz="4100" dirty="0"/>
              <a:t>If your Post is within 5 or 10 members or less to reach 100%, see if the Post can pay for them. </a:t>
            </a:r>
            <a:br>
              <a:rPr lang="en-US" sz="4100" dirty="0"/>
            </a:br>
            <a:r>
              <a:rPr lang="en-US" sz="4100" dirty="0"/>
              <a:t>Work with your District team to bring in DMS400 AD members to reach goals</a:t>
            </a:r>
          </a:p>
        </p:txBody>
      </p:sp>
      <p:pic>
        <p:nvPicPr>
          <p:cNvPr id="4" name="Picture 3">
            <a:extLst>
              <a:ext uri="{FF2B5EF4-FFF2-40B4-BE49-F238E27FC236}">
                <a16:creationId xmlns:a16="http://schemas.microsoft.com/office/drawing/2014/main" id="{2F8DAC83-77CC-43EC-419F-BF035A1C316B}"/>
              </a:ext>
            </a:extLst>
          </p:cNvPr>
          <p:cNvPicPr>
            <a:picLocks noChangeAspect="1"/>
          </p:cNvPicPr>
          <p:nvPr/>
        </p:nvPicPr>
        <p:blipFill rotWithShape="1">
          <a:blip r:embed="rId2"/>
          <a:srcRect l="28472" r="1244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29809539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8A77E5"/>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EEACDC1-BD47-34F0-C552-F4BD44DF5123}"/>
              </a:ext>
            </a:extLst>
          </p:cNvPr>
          <p:cNvSpPr>
            <a:spLocks noGrp="1"/>
          </p:cNvSpPr>
          <p:nvPr>
            <p:ph type="title"/>
          </p:nvPr>
        </p:nvSpPr>
        <p:spPr>
          <a:xfrm>
            <a:off x="2558716" y="955309"/>
            <a:ext cx="7074568" cy="2898975"/>
          </a:xfrm>
        </p:spPr>
        <p:txBody>
          <a:bodyPr vert="horz" lIns="91440" tIns="45720" rIns="91440" bIns="45720" rtlCol="0" anchor="b">
            <a:normAutofit/>
          </a:bodyPr>
          <a:lstStyle/>
          <a:p>
            <a:r>
              <a:rPr lang="en-US" sz="8800" dirty="0">
                <a:solidFill>
                  <a:srgbClr val="FFFFFF"/>
                </a:solidFill>
              </a:rPr>
              <a:t>WHO IS MEMBERSHIP</a:t>
            </a:r>
          </a:p>
        </p:txBody>
      </p:sp>
      <p:sp>
        <p:nvSpPr>
          <p:cNvPr id="17"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007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3413B-7817-0CE6-684C-D7A4853F32B4}"/>
              </a:ext>
            </a:extLst>
          </p:cNvPr>
          <p:cNvSpPr>
            <a:spLocks noGrp="1"/>
          </p:cNvSpPr>
          <p:nvPr>
            <p:ph type="title"/>
          </p:nvPr>
        </p:nvSpPr>
        <p:spPr>
          <a:xfrm>
            <a:off x="4654296" y="640080"/>
            <a:ext cx="6894576" cy="3566160"/>
          </a:xfrm>
        </p:spPr>
        <p:txBody>
          <a:bodyPr vert="horz" lIns="91440" tIns="45720" rIns="91440" bIns="45720" rtlCol="0" anchor="b">
            <a:normAutofit/>
          </a:bodyPr>
          <a:lstStyle/>
          <a:p>
            <a:pPr algn="l"/>
            <a:r>
              <a:rPr lang="en-US" sz="9600" u="sng"/>
              <a:t>Mylegion.org</a:t>
            </a:r>
          </a:p>
        </p:txBody>
      </p:sp>
      <p:pic>
        <p:nvPicPr>
          <p:cNvPr id="4" name="Picture 3" descr="101010 data lines to infinity">
            <a:extLst>
              <a:ext uri="{FF2B5EF4-FFF2-40B4-BE49-F238E27FC236}">
                <a16:creationId xmlns:a16="http://schemas.microsoft.com/office/drawing/2014/main" id="{AEC41FA2-7968-AF83-5B0B-3422A7A24428}"/>
              </a:ext>
            </a:extLst>
          </p:cNvPr>
          <p:cNvPicPr>
            <a:picLocks noChangeAspect="1"/>
          </p:cNvPicPr>
          <p:nvPr/>
        </p:nvPicPr>
        <p:blipFill rotWithShape="1">
          <a:blip r:embed="rId2"/>
          <a:srcRect l="32634" r="29131"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23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on top of each other">
            <a:extLst>
              <a:ext uri="{FF2B5EF4-FFF2-40B4-BE49-F238E27FC236}">
                <a16:creationId xmlns:a16="http://schemas.microsoft.com/office/drawing/2014/main" id="{6B37289E-5659-F95C-A18F-1AC7BACAAC1A}"/>
              </a:ext>
            </a:extLst>
          </p:cNvPr>
          <p:cNvPicPr>
            <a:picLocks noChangeAspect="1"/>
          </p:cNvPicPr>
          <p:nvPr/>
        </p:nvPicPr>
        <p:blipFill rotWithShape="1">
          <a:blip r:embed="rId2"/>
          <a:srcRect l="22222" r="1"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A8F5DFD0-8BAC-4763-CBF5-18ED393A3E4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Working together as a team, we should be able to accomplish our goals</a:t>
            </a:r>
          </a:p>
        </p:txBody>
      </p:sp>
    </p:spTree>
    <p:extLst>
      <p:ext uri="{BB962C8B-B14F-4D97-AF65-F5344CB8AC3E}">
        <p14:creationId xmlns:p14="http://schemas.microsoft.com/office/powerpoint/2010/main" val="2513463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BF7A-7BC6-9DD6-556A-050FD7A25DD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200"/>
              <a:t>Maintain an open line of communication.  Remember no question is dumb </a:t>
            </a:r>
          </a:p>
        </p:txBody>
      </p:sp>
      <p:pic>
        <p:nvPicPr>
          <p:cNvPr id="4" name="Picture 3" descr="A close-up of a network&#10;&#10;Description automatically generated with low confidence">
            <a:extLst>
              <a:ext uri="{FF2B5EF4-FFF2-40B4-BE49-F238E27FC236}">
                <a16:creationId xmlns:a16="http://schemas.microsoft.com/office/drawing/2014/main" id="{02730E64-BAFC-D4E0-676A-1F0977DCCE50}"/>
              </a:ext>
            </a:extLst>
          </p:cNvPr>
          <p:cNvPicPr>
            <a:picLocks noChangeAspect="1"/>
          </p:cNvPicPr>
          <p:nvPr/>
        </p:nvPicPr>
        <p:blipFill rotWithShape="1">
          <a:blip r:embed="rId2"/>
          <a:srcRect l="1975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139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21E40-B758-7154-8DA5-F4762DE38890}"/>
              </a:ext>
            </a:extLst>
          </p:cNvPr>
          <p:cNvPicPr>
            <a:picLocks noChangeAspect="1"/>
          </p:cNvPicPr>
          <p:nvPr/>
        </p:nvPicPr>
        <p:blipFill rotWithShape="1">
          <a:blip r:embed="rId2"/>
          <a:srcRect t="20886" r="-1"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2C3F8586-08BF-CEEF-52C9-E8A915083DED}"/>
              </a:ext>
            </a:extLst>
          </p:cNvPr>
          <p:cNvSpPr>
            <a:spLocks noGrp="1"/>
          </p:cNvSpPr>
          <p:nvPr>
            <p:ph type="title"/>
          </p:nvPr>
        </p:nvSpPr>
        <p:spPr>
          <a:xfrm>
            <a:off x="477980" y="1122362"/>
            <a:ext cx="6737208" cy="3217039"/>
          </a:xfrm>
        </p:spPr>
        <p:txBody>
          <a:bodyPr vert="horz" lIns="91440" tIns="45720" rIns="91440" bIns="45720" rtlCol="0" anchor="b">
            <a:normAutofit/>
          </a:bodyPr>
          <a:lstStyle/>
          <a:p>
            <a:r>
              <a:rPr lang="en-US" sz="4000" dirty="0"/>
              <a:t>Remember to “Be the One for</a:t>
            </a:r>
            <a:br>
              <a:rPr lang="en-US" sz="4000" dirty="0"/>
            </a:br>
            <a:r>
              <a:rPr lang="en-US" sz="4000" dirty="0"/>
              <a:t>Veteran Suicide Prevention”     				and </a:t>
            </a:r>
            <a:br>
              <a:rPr lang="en-US" sz="4000" dirty="0"/>
            </a:br>
            <a:r>
              <a:rPr lang="en-US" sz="4000" dirty="0"/>
              <a:t>“Be the One For Membership.”</a:t>
            </a:r>
          </a:p>
        </p:txBody>
      </p:sp>
    </p:spTree>
    <p:extLst>
      <p:ext uri="{BB962C8B-B14F-4D97-AF65-F5344CB8AC3E}">
        <p14:creationId xmlns:p14="http://schemas.microsoft.com/office/powerpoint/2010/main" val="4969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D04DC-7A7F-01F0-5BA9-C9FB923FE108}"/>
              </a:ext>
            </a:extLst>
          </p:cNvPr>
          <p:cNvSpPr>
            <a:spLocks noGrp="1"/>
          </p:cNvSpPr>
          <p:nvPr>
            <p:ph type="ctrTitle"/>
          </p:nvPr>
        </p:nvSpPr>
        <p:spPr>
          <a:xfrm>
            <a:off x="4853988" y="320041"/>
            <a:ext cx="6707084" cy="3892668"/>
          </a:xfrm>
        </p:spPr>
        <p:txBody>
          <a:bodyPr>
            <a:normAutofit/>
          </a:bodyPr>
          <a:lstStyle/>
          <a:p>
            <a:pPr>
              <a:lnSpc>
                <a:spcPct val="90000"/>
              </a:lnSpc>
            </a:pPr>
            <a:r>
              <a:rPr lang="en-US" sz="3100" dirty="0"/>
              <a:t>Your Membership Team is here to assist in anyway we can to help you be successful in reaching your 100% goal.  We are there for you and all you need to do is ask.  As your Department Membership Chair, as well as the Membership team, </a:t>
            </a:r>
            <a:r>
              <a:rPr lang="en-US" sz="3100" u="sng" dirty="0"/>
              <a:t>We</a:t>
            </a:r>
            <a:r>
              <a:rPr lang="en-US" sz="3100" dirty="0"/>
              <a:t> would love to see as many Posts, Districts, and Areas achieve 100%.  Let’s all put Florida back on the top at National!</a:t>
            </a:r>
            <a:br>
              <a:rPr lang="en-US" sz="3100" dirty="0"/>
            </a:br>
            <a:endParaRPr lang="en-US" sz="3100" dirty="0"/>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ers">
            <a:extLst>
              <a:ext uri="{FF2B5EF4-FFF2-40B4-BE49-F238E27FC236}">
                <a16:creationId xmlns:a16="http://schemas.microsoft.com/office/drawing/2014/main" id="{F9F7B268-3B37-2570-0A8B-207FD748BB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1371600"/>
            <a:ext cx="4087368" cy="4087368"/>
          </a:xfrm>
          <a:prstGeom prst="rect">
            <a:avLst/>
          </a:prstGeom>
        </p:spPr>
      </p:pic>
    </p:spTree>
    <p:extLst>
      <p:ext uri="{BB962C8B-B14F-4D97-AF65-F5344CB8AC3E}">
        <p14:creationId xmlns:p14="http://schemas.microsoft.com/office/powerpoint/2010/main" val="3945099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4A5F-618A-4B6B-AE6B-5E278F7303BD}"/>
              </a:ext>
            </a:extLst>
          </p:cNvPr>
          <p:cNvSpPr>
            <a:spLocks noGrp="1"/>
          </p:cNvSpPr>
          <p:nvPr>
            <p:ph type="title"/>
          </p:nvPr>
        </p:nvSpPr>
        <p:spPr>
          <a:xfrm>
            <a:off x="4853988" y="320041"/>
            <a:ext cx="6707084" cy="3892668"/>
          </a:xfrm>
        </p:spPr>
        <p:txBody>
          <a:bodyPr vert="horz" lIns="91440" tIns="45720" rIns="91440" bIns="45720" rtlCol="0" anchor="b">
            <a:normAutofit/>
          </a:bodyPr>
          <a:lstStyle/>
          <a:p>
            <a:pPr algn="l">
              <a:lnSpc>
                <a:spcPct val="90000"/>
              </a:lnSpc>
            </a:pPr>
            <a:r>
              <a:rPr lang="en-US" sz="6700"/>
              <a:t>$5.00 National Dues Increase July 1</a:t>
            </a:r>
            <a:r>
              <a:rPr lang="en-US" sz="6700" baseline="30000"/>
              <a:t>st</a:t>
            </a:r>
            <a:br>
              <a:rPr lang="en-US" sz="6700"/>
            </a:br>
            <a:r>
              <a:rPr lang="en-US" sz="6700"/>
              <a:t>Per Capita will be $34.00 per member</a:t>
            </a:r>
          </a:p>
        </p:txBody>
      </p:sp>
      <p:pic>
        <p:nvPicPr>
          <p:cNvPr id="6" name="Graphic 5" descr="Dollar">
            <a:extLst>
              <a:ext uri="{FF2B5EF4-FFF2-40B4-BE49-F238E27FC236}">
                <a16:creationId xmlns:a16="http://schemas.microsoft.com/office/drawing/2014/main" id="{1B9954D5-EF3F-3D5D-4EE0-60AED4658E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1371600"/>
            <a:ext cx="4087368" cy="4087368"/>
          </a:xfrm>
          <a:prstGeom prst="rect">
            <a:avLst/>
          </a:prstGeom>
        </p:spPr>
      </p:pic>
    </p:spTree>
    <p:extLst>
      <p:ext uri="{BB962C8B-B14F-4D97-AF65-F5344CB8AC3E}">
        <p14:creationId xmlns:p14="http://schemas.microsoft.com/office/powerpoint/2010/main" val="20974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ED0FA-3D5E-70FE-8C4E-DA6F52FBEF23}"/>
              </a:ext>
            </a:extLst>
          </p:cNvPr>
          <p:cNvSpPr>
            <a:spLocks noGrp="1"/>
          </p:cNvSpPr>
          <p:nvPr>
            <p:ph type="title"/>
          </p:nvPr>
        </p:nvSpPr>
        <p:spPr>
          <a:xfrm>
            <a:off x="4654296" y="640080"/>
            <a:ext cx="6894576" cy="3566160"/>
          </a:xfrm>
        </p:spPr>
        <p:txBody>
          <a:bodyPr vert="horz" lIns="91440" tIns="45720" rIns="91440" bIns="45720" rtlCol="0" anchor="b">
            <a:normAutofit/>
          </a:bodyPr>
          <a:lstStyle/>
          <a:p>
            <a:pPr algn="l">
              <a:lnSpc>
                <a:spcPct val="90000"/>
              </a:lnSpc>
            </a:pPr>
            <a:r>
              <a:rPr lang="en-US" sz="3800" b="1" u="sng"/>
              <a:t>Common Issues this year</a:t>
            </a:r>
            <a:br>
              <a:rPr lang="en-US" sz="3800" b="1" u="sng"/>
            </a:br>
            <a:br>
              <a:rPr lang="en-US" sz="3800"/>
            </a:br>
            <a:r>
              <a:rPr lang="en-US" sz="3800"/>
              <a:t>Not having a mylegion.org account</a:t>
            </a:r>
            <a:br>
              <a:rPr lang="en-US" sz="3800"/>
            </a:br>
            <a:r>
              <a:rPr lang="en-US" sz="3800"/>
              <a:t>Not using the correct email to create an account</a:t>
            </a:r>
            <a:br>
              <a:rPr lang="en-US" sz="3800"/>
            </a:br>
            <a:r>
              <a:rPr lang="en-US" sz="3800"/>
              <a:t>Duplicate accounts(more than 1 member number)</a:t>
            </a:r>
            <a:br>
              <a:rPr lang="en-US" sz="3800"/>
            </a:br>
            <a:endParaRPr lang="en-US" sz="3800"/>
          </a:p>
        </p:txBody>
      </p:sp>
      <p:pic>
        <p:nvPicPr>
          <p:cNvPr id="4" name="Picture 3" descr="Pen placed on top of a signature line">
            <a:extLst>
              <a:ext uri="{FF2B5EF4-FFF2-40B4-BE49-F238E27FC236}">
                <a16:creationId xmlns:a16="http://schemas.microsoft.com/office/drawing/2014/main" id="{DA3BF578-921A-A962-B898-369C1A462BE6}"/>
              </a:ext>
            </a:extLst>
          </p:cNvPr>
          <p:cNvPicPr>
            <a:picLocks noChangeAspect="1"/>
          </p:cNvPicPr>
          <p:nvPr/>
        </p:nvPicPr>
        <p:blipFill rotWithShape="1">
          <a:blip r:embed="rId2"/>
          <a:srcRect l="55238" r="5344"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13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2" name="Rectangle 4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6D77E-1E7C-C68F-7420-6CC938AC1880}"/>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lnSpc>
                <a:spcPct val="90000"/>
              </a:lnSpc>
            </a:pPr>
            <a:r>
              <a:rPr lang="en-US" sz="3800" dirty="0"/>
              <a:t>When processing memberships or renewing online, make sure you are hitting the correct items (year, one year renewal or auto-renewal)</a:t>
            </a:r>
            <a:br>
              <a:rPr lang="en-US" sz="3800" dirty="0"/>
            </a:br>
            <a:br>
              <a:rPr lang="en-US" sz="3800" dirty="0"/>
            </a:br>
            <a:r>
              <a:rPr lang="en-US" sz="3800" dirty="0"/>
              <a:t>Three-year </a:t>
            </a:r>
            <a:r>
              <a:rPr lang="en-US" sz="3800"/>
              <a:t>renewal </a:t>
            </a:r>
          </a:p>
        </p:txBody>
      </p:sp>
      <p:sp>
        <p:nvSpPr>
          <p:cNvPr id="4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2" descr="A colorful pattern with black and blue circles&#10;&#10;Description automatically generated">
            <a:extLst>
              <a:ext uri="{FF2B5EF4-FFF2-40B4-BE49-F238E27FC236}">
                <a16:creationId xmlns:a16="http://schemas.microsoft.com/office/drawing/2014/main" id="{22DAB6E0-DE58-81AA-33A2-E53D6B46CD0B}"/>
              </a:ext>
            </a:extLst>
          </p:cNvPr>
          <p:cNvPicPr>
            <a:picLocks noChangeAspect="1"/>
          </p:cNvPicPr>
          <p:nvPr/>
        </p:nvPicPr>
        <p:blipFill rotWithShape="1">
          <a:blip r:embed="rId2"/>
          <a:srcRect l="18505" r="1358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299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8A77E5"/>
          </a:solidFill>
          <a:ln w="57150">
            <a:solidFill>
              <a:srgbClr val="8A77E5"/>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A6101-F6D3-AB59-3AA0-F1E34B8E6BF3}"/>
              </a:ext>
            </a:extLst>
          </p:cNvPr>
          <p:cNvSpPr>
            <a:spLocks noGrp="1"/>
          </p:cNvSpPr>
          <p:nvPr>
            <p:ph type="title"/>
          </p:nvPr>
        </p:nvSpPr>
        <p:spPr>
          <a:xfrm>
            <a:off x="2066544" y="1911096"/>
            <a:ext cx="8055864" cy="2076651"/>
          </a:xfrm>
        </p:spPr>
        <p:txBody>
          <a:bodyPr vert="horz" lIns="91440" tIns="45720" rIns="91440" bIns="45720" rtlCol="0" anchor="b">
            <a:normAutofit/>
          </a:bodyPr>
          <a:lstStyle/>
          <a:p>
            <a:r>
              <a:rPr lang="en-US" sz="8000">
                <a:solidFill>
                  <a:srgbClr val="FFFFFF"/>
                </a:solidFill>
              </a:rPr>
              <a:t>mENTORING</a:t>
            </a:r>
          </a:p>
        </p:txBody>
      </p:sp>
      <p:sp>
        <p:nvSpPr>
          <p:cNvPr id="19"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69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CACB-1305-009B-23A6-BE304932AFA9}"/>
              </a:ext>
            </a:extLst>
          </p:cNvPr>
          <p:cNvSpPr>
            <a:spLocks noGrp="1"/>
          </p:cNvSpPr>
          <p:nvPr>
            <p:ph type="ctrTitle"/>
          </p:nvPr>
        </p:nvSpPr>
        <p:spPr>
          <a:xfrm>
            <a:off x="6090045" y="451556"/>
            <a:ext cx="5624118" cy="3465688"/>
          </a:xfrm>
        </p:spPr>
        <p:txBody>
          <a:bodyPr anchor="b">
            <a:normAutofit fontScale="90000"/>
          </a:bodyPr>
          <a:lstStyle/>
          <a:p>
            <a:r>
              <a:rPr lang="en-US" dirty="0">
                <a:solidFill>
                  <a:schemeClr val="tx1"/>
                </a:solidFill>
              </a:rPr>
              <a:t>Best of luck to </a:t>
            </a:r>
            <a:r>
              <a:rPr lang="en-US" u="sng" dirty="0">
                <a:solidFill>
                  <a:schemeClr val="tx1"/>
                </a:solidFill>
              </a:rPr>
              <a:t>everyone</a:t>
            </a:r>
            <a:r>
              <a:rPr lang="en-US" dirty="0">
                <a:solidFill>
                  <a:schemeClr val="tx1"/>
                </a:solidFill>
              </a:rPr>
              <a:t>. Let’s all hit 100%</a:t>
            </a:r>
          </a:p>
        </p:txBody>
      </p:sp>
      <p:sp>
        <p:nvSpPr>
          <p:cNvPr id="3" name="Subtitle 2">
            <a:extLst>
              <a:ext uri="{FF2B5EF4-FFF2-40B4-BE49-F238E27FC236}">
                <a16:creationId xmlns:a16="http://schemas.microsoft.com/office/drawing/2014/main" id="{FF2BAF66-4A7E-2AC6-1B6C-50632FD979E4}"/>
              </a:ext>
            </a:extLst>
          </p:cNvPr>
          <p:cNvSpPr>
            <a:spLocks noGrp="1"/>
          </p:cNvSpPr>
          <p:nvPr>
            <p:ph type="subTitle" idx="1"/>
          </p:nvPr>
        </p:nvSpPr>
        <p:spPr>
          <a:xfrm>
            <a:off x="6096369" y="4630738"/>
            <a:ext cx="5617794" cy="1150937"/>
          </a:xfrm>
        </p:spPr>
        <p:txBody>
          <a:bodyPr anchor="t">
            <a:normAutofit/>
          </a:bodyPr>
          <a:lstStyle/>
          <a:p>
            <a:r>
              <a:rPr lang="en-US" sz="4400" b="1" dirty="0"/>
              <a:t> </a:t>
            </a:r>
            <a:r>
              <a:rPr lang="en-US" sz="4400" b="1" dirty="0">
                <a:solidFill>
                  <a:srgbClr val="3004AC"/>
                </a:solidFill>
              </a:rPr>
              <a:t>Any Questions?</a:t>
            </a:r>
          </a:p>
        </p:txBody>
      </p:sp>
      <p:pic>
        <p:nvPicPr>
          <p:cNvPr id="5" name="Picture 4" descr="Close up of green clover">
            <a:extLst>
              <a:ext uri="{FF2B5EF4-FFF2-40B4-BE49-F238E27FC236}">
                <a16:creationId xmlns:a16="http://schemas.microsoft.com/office/drawing/2014/main" id="{F0890ACA-E4CD-383D-5D46-9E8520DF3891}"/>
              </a:ext>
            </a:extLst>
          </p:cNvPr>
          <p:cNvPicPr>
            <a:picLocks noChangeAspect="1"/>
          </p:cNvPicPr>
          <p:nvPr/>
        </p:nvPicPr>
        <p:blipFill rotWithShape="1">
          <a:blip r:embed="rId2"/>
          <a:srcRect l="18322" r="32875"/>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Tree>
    <p:extLst>
      <p:ext uri="{BB962C8B-B14F-4D97-AF65-F5344CB8AC3E}">
        <p14:creationId xmlns:p14="http://schemas.microsoft.com/office/powerpoint/2010/main" val="31745472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lti-coloured chairs">
            <a:extLst>
              <a:ext uri="{FF2B5EF4-FFF2-40B4-BE49-F238E27FC236}">
                <a16:creationId xmlns:a16="http://schemas.microsoft.com/office/drawing/2014/main" id="{F24F5E72-66E9-53E5-1695-4108B301552D}"/>
              </a:ext>
            </a:extLst>
          </p:cNvPr>
          <p:cNvPicPr>
            <a:picLocks noChangeAspect="1"/>
          </p:cNvPicPr>
          <p:nvPr/>
        </p:nvPicPr>
        <p:blipFill rotWithShape="1">
          <a:blip r:embed="rId2"/>
          <a:srcRect l="10228" r="4884"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F12E60F-4D78-4FCB-5D23-4E43CC4BF121}"/>
              </a:ext>
            </a:extLst>
          </p:cNvPr>
          <p:cNvSpPr>
            <a:spLocks noGrp="1"/>
          </p:cNvSpPr>
          <p:nvPr>
            <p:ph type="title"/>
          </p:nvPr>
        </p:nvSpPr>
        <p:spPr>
          <a:xfrm>
            <a:off x="3691837" y="1026942"/>
            <a:ext cx="8022594" cy="2968283"/>
          </a:xfrm>
        </p:spPr>
        <p:txBody>
          <a:bodyPr vert="horz" lIns="109728" tIns="109728" rIns="109728" bIns="91440" rtlCol="0" anchor="b">
            <a:normAutofit/>
          </a:bodyPr>
          <a:lstStyle/>
          <a:p>
            <a:pPr>
              <a:lnSpc>
                <a:spcPct val="110000"/>
              </a:lnSpc>
            </a:pPr>
            <a:r>
              <a:rPr lang="en-US" sz="3000" dirty="0">
                <a:solidFill>
                  <a:schemeClr val="bg1"/>
                </a:solidFill>
              </a:rPr>
              <a:t>Membership is everyone’s responsibility</a:t>
            </a:r>
            <a:br>
              <a:rPr lang="en-US" sz="3000" dirty="0">
                <a:solidFill>
                  <a:schemeClr val="bg1"/>
                </a:solidFill>
              </a:rPr>
            </a:br>
            <a:r>
              <a:rPr lang="en-US" sz="3000" dirty="0">
                <a:solidFill>
                  <a:schemeClr val="bg1"/>
                </a:solidFill>
              </a:rPr>
              <a:t>Every DISTRICT AND Post should have a membership chair and team</a:t>
            </a:r>
          </a:p>
        </p:txBody>
      </p:sp>
    </p:spTree>
    <p:extLst>
      <p:ext uri="{BB962C8B-B14F-4D97-AF65-F5344CB8AC3E}">
        <p14:creationId xmlns:p14="http://schemas.microsoft.com/office/powerpoint/2010/main" val="4125206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9EE70-8CDF-6CBA-9590-C80A9EEAA4CE}"/>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3800"/>
              <a:t>Just like </a:t>
            </a:r>
            <a:r>
              <a:rPr lang="en-US" sz="3800" u="sng"/>
              <a:t>everyone</a:t>
            </a:r>
            <a:r>
              <a:rPr lang="en-US" sz="3800"/>
              <a:t> should “Be the One” to prevent veteran suicide, </a:t>
            </a:r>
            <a:r>
              <a:rPr lang="en-US" sz="3800" u="sng"/>
              <a:t>everyone</a:t>
            </a:r>
            <a:r>
              <a:rPr lang="en-US" sz="3800"/>
              <a:t> should “Be the One” for membership</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rrows pointing up and arrows&#10;&#10;Description automatically generated">
            <a:extLst>
              <a:ext uri="{FF2B5EF4-FFF2-40B4-BE49-F238E27FC236}">
                <a16:creationId xmlns:a16="http://schemas.microsoft.com/office/drawing/2014/main" id="{60E38076-8C69-E2AC-57F3-499E56EC7994}"/>
              </a:ext>
            </a:extLst>
          </p:cNvPr>
          <p:cNvPicPr>
            <a:picLocks noChangeAspect="1"/>
          </p:cNvPicPr>
          <p:nvPr/>
        </p:nvPicPr>
        <p:blipFill rotWithShape="1">
          <a:blip r:embed="rId2"/>
          <a:srcRect l="22516"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520951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74A68-60D0-8A49-7B29-A5D368E13C37}"/>
              </a:ext>
            </a:extLst>
          </p:cNvPr>
          <p:cNvSpPr>
            <a:spLocks noGrp="1"/>
          </p:cNvSpPr>
          <p:nvPr>
            <p:ph type="ctrTitle"/>
          </p:nvPr>
        </p:nvSpPr>
        <p:spPr>
          <a:xfrm>
            <a:off x="5297762" y="329184"/>
            <a:ext cx="6251110" cy="1783080"/>
          </a:xfrm>
        </p:spPr>
        <p:txBody>
          <a:bodyPr vert="horz" lIns="91440" tIns="45720" rIns="91440" bIns="45720" rtlCol="0" anchor="b">
            <a:normAutofit/>
          </a:bodyPr>
          <a:lstStyle/>
          <a:p>
            <a:pPr>
              <a:lnSpc>
                <a:spcPct val="90000"/>
              </a:lnSpc>
            </a:pPr>
            <a:r>
              <a:rPr lang="en-US" sz="6100"/>
              <a:t>Your Department Membership Team</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6A3354A-42FA-28E8-BE3A-44A45E4F5F3A}"/>
              </a:ext>
            </a:extLst>
          </p:cNvPr>
          <p:cNvSpPr>
            <a:spLocks noGrp="1"/>
          </p:cNvSpPr>
          <p:nvPr>
            <p:ph type="subTitle" idx="1"/>
          </p:nvPr>
        </p:nvSpPr>
        <p:spPr>
          <a:xfrm>
            <a:off x="5297762" y="2706624"/>
            <a:ext cx="6251110" cy="3483864"/>
          </a:xfrm>
        </p:spPr>
        <p:txBody>
          <a:bodyPr vert="horz" lIns="91440" tIns="45720" rIns="91440" bIns="45720" rtlCol="0">
            <a:normAutofit/>
          </a:bodyPr>
          <a:lstStyle/>
          <a:p>
            <a:pPr indent="-228600">
              <a:lnSpc>
                <a:spcPct val="100000"/>
              </a:lnSpc>
              <a:buFont typeface="Arial" panose="020B0604020202020204" pitchFamily="34" charset="0"/>
              <a:buChar char="•"/>
            </a:pPr>
            <a:r>
              <a:rPr lang="en-US" sz="2400" b="1" dirty="0"/>
              <a:t>Department Chair – Bruce Carl</a:t>
            </a:r>
          </a:p>
          <a:p>
            <a:pPr indent="-228600">
              <a:lnSpc>
                <a:spcPct val="100000"/>
              </a:lnSpc>
              <a:buFont typeface="Arial" panose="020B0604020202020204" pitchFamily="34" charset="0"/>
              <a:buChar char="•"/>
            </a:pPr>
            <a:r>
              <a:rPr lang="en-US" sz="2400" b="1" dirty="0"/>
              <a:t>Central Area Chair– Ray Perez</a:t>
            </a:r>
          </a:p>
          <a:p>
            <a:pPr indent="-228600">
              <a:lnSpc>
                <a:spcPct val="100000"/>
              </a:lnSpc>
              <a:buFont typeface="Arial" panose="020B0604020202020204" pitchFamily="34" charset="0"/>
              <a:buChar char="•"/>
            </a:pPr>
            <a:r>
              <a:rPr lang="en-US" sz="2400" b="1" dirty="0"/>
              <a:t>Eastern Area Chair – Bruce Thurber</a:t>
            </a:r>
          </a:p>
          <a:p>
            <a:pPr indent="-228600">
              <a:lnSpc>
                <a:spcPct val="100000"/>
              </a:lnSpc>
              <a:buFont typeface="Arial" panose="020B0604020202020204" pitchFamily="34" charset="0"/>
              <a:buChar char="•"/>
            </a:pPr>
            <a:r>
              <a:rPr lang="en-US" sz="2400" b="1" dirty="0"/>
              <a:t>Northern Area Chair – Victoria Ziegler</a:t>
            </a:r>
          </a:p>
          <a:p>
            <a:pPr indent="-228600">
              <a:lnSpc>
                <a:spcPct val="100000"/>
              </a:lnSpc>
              <a:buFont typeface="Arial" panose="020B0604020202020204" pitchFamily="34" charset="0"/>
              <a:buChar char="•"/>
            </a:pPr>
            <a:r>
              <a:rPr lang="en-US" sz="2400" b="1" dirty="0"/>
              <a:t>Southern Area Chair – Johnny Castro</a:t>
            </a:r>
          </a:p>
          <a:p>
            <a:pPr indent="-228600">
              <a:lnSpc>
                <a:spcPct val="100000"/>
              </a:lnSpc>
              <a:buFont typeface="Arial" panose="020B0604020202020204" pitchFamily="34" charset="0"/>
              <a:buChar char="•"/>
            </a:pPr>
            <a:r>
              <a:rPr lang="en-US" sz="2400" b="1" dirty="0"/>
              <a:t>Southwestern Area Chair – John      Dollinger</a:t>
            </a:r>
          </a:p>
          <a:p>
            <a:pPr indent="-228600">
              <a:lnSpc>
                <a:spcPct val="100000"/>
              </a:lnSpc>
              <a:buFont typeface="Arial" panose="020B0604020202020204" pitchFamily="34" charset="0"/>
              <a:buChar char="•"/>
            </a:pPr>
            <a:r>
              <a:rPr lang="en-US" sz="2400" b="1" dirty="0"/>
              <a:t>Western Area Chair – Sonny Decker</a:t>
            </a:r>
          </a:p>
          <a:p>
            <a:pPr indent="-228600">
              <a:lnSpc>
                <a:spcPct val="100000"/>
              </a:lnSpc>
              <a:buFont typeface="Arial" panose="020B0604020202020204" pitchFamily="34" charset="0"/>
              <a:buChar char="•"/>
            </a:pPr>
            <a:endParaRPr lang="en-US" sz="2400" dirty="0"/>
          </a:p>
          <a:p>
            <a:pPr indent="-228600">
              <a:lnSpc>
                <a:spcPct val="100000"/>
              </a:lnSpc>
              <a:buFont typeface="Arial" panose="020B0604020202020204" pitchFamily="34" charset="0"/>
              <a:buChar char="•"/>
            </a:pPr>
            <a:endParaRPr lang="en-US" sz="2400" dirty="0"/>
          </a:p>
        </p:txBody>
      </p:sp>
      <p:pic>
        <p:nvPicPr>
          <p:cNvPr id="5" name="Picture 4" descr="Colourful carved figures of humans">
            <a:extLst>
              <a:ext uri="{FF2B5EF4-FFF2-40B4-BE49-F238E27FC236}">
                <a16:creationId xmlns:a16="http://schemas.microsoft.com/office/drawing/2014/main" id="{55C46399-120E-9892-1C31-84D7D67D5141}"/>
              </a:ext>
            </a:extLst>
          </p:cNvPr>
          <p:cNvPicPr>
            <a:picLocks noChangeAspect="1"/>
          </p:cNvPicPr>
          <p:nvPr/>
        </p:nvPicPr>
        <p:blipFill rotWithShape="1">
          <a:blip r:embed="rId2"/>
          <a:srcRect l="26052" r="2556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9217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E325-39AC-C1BD-F0FD-AC88A873309D}"/>
              </a:ext>
            </a:extLst>
          </p:cNvPr>
          <p:cNvSpPr>
            <a:spLocks noGrp="1"/>
          </p:cNvSpPr>
          <p:nvPr>
            <p:ph type="title"/>
          </p:nvPr>
        </p:nvSpPr>
        <p:spPr>
          <a:xfrm>
            <a:off x="838200" y="365125"/>
            <a:ext cx="10515600" cy="1325563"/>
          </a:xfrm>
        </p:spPr>
        <p:txBody>
          <a:bodyPr>
            <a:normAutofit/>
          </a:bodyPr>
          <a:lstStyle/>
          <a:p>
            <a:r>
              <a:rPr lang="en-US" dirty="0"/>
              <a:t>Department Goals for 2023-2024</a:t>
            </a:r>
          </a:p>
        </p:txBody>
      </p:sp>
      <p:graphicFrame>
        <p:nvGraphicFramePr>
          <p:cNvPr id="5" name="Table 5">
            <a:extLst>
              <a:ext uri="{FF2B5EF4-FFF2-40B4-BE49-F238E27FC236}">
                <a16:creationId xmlns:a16="http://schemas.microsoft.com/office/drawing/2014/main" id="{C36BFA08-6E1E-CC36-7C24-AE60E6CE47E4}"/>
              </a:ext>
            </a:extLst>
          </p:cNvPr>
          <p:cNvGraphicFramePr>
            <a:graphicFrameLocks noGrp="1"/>
          </p:cNvGraphicFramePr>
          <p:nvPr>
            <p:ph idx="1"/>
          </p:nvPr>
        </p:nvGraphicFramePr>
        <p:xfrm>
          <a:off x="851029" y="2011729"/>
          <a:ext cx="10489944" cy="4160838"/>
        </p:xfrm>
        <a:graphic>
          <a:graphicData uri="http://schemas.openxmlformats.org/drawingml/2006/table">
            <a:tbl>
              <a:tblPr firstRow="1" bandRow="1">
                <a:tableStyleId>{5C22544A-7EE6-4342-B048-85BDC9FD1C3A}</a:tableStyleId>
              </a:tblPr>
              <a:tblGrid>
                <a:gridCol w="4033098">
                  <a:extLst>
                    <a:ext uri="{9D8B030D-6E8A-4147-A177-3AD203B41FA5}">
                      <a16:colId xmlns:a16="http://schemas.microsoft.com/office/drawing/2014/main" val="4195122932"/>
                    </a:ext>
                  </a:extLst>
                </a:gridCol>
                <a:gridCol w="4037721">
                  <a:extLst>
                    <a:ext uri="{9D8B030D-6E8A-4147-A177-3AD203B41FA5}">
                      <a16:colId xmlns:a16="http://schemas.microsoft.com/office/drawing/2014/main" val="991338715"/>
                    </a:ext>
                  </a:extLst>
                </a:gridCol>
                <a:gridCol w="2419125">
                  <a:extLst>
                    <a:ext uri="{9D8B030D-6E8A-4147-A177-3AD203B41FA5}">
                      <a16:colId xmlns:a16="http://schemas.microsoft.com/office/drawing/2014/main" val="3334641789"/>
                    </a:ext>
                  </a:extLst>
                </a:gridCol>
              </a:tblGrid>
              <a:tr h="378258">
                <a:tc>
                  <a:txBody>
                    <a:bodyPr/>
                    <a:lstStyle/>
                    <a:p>
                      <a:pPr algn="ctr"/>
                      <a:r>
                        <a:rPr lang="en-US" sz="1700"/>
                        <a:t>Target Date</a:t>
                      </a:r>
                    </a:p>
                  </a:txBody>
                  <a:tcPr marL="85968" marR="85968" marT="42984" marB="42984"/>
                </a:tc>
                <a:tc>
                  <a:txBody>
                    <a:bodyPr/>
                    <a:lstStyle/>
                    <a:p>
                      <a:pPr algn="ctr"/>
                      <a:r>
                        <a:rPr lang="en-US" sz="1700"/>
                        <a:t>Designation</a:t>
                      </a:r>
                    </a:p>
                  </a:txBody>
                  <a:tcPr marL="85968" marR="85968" marT="42984" marB="42984"/>
                </a:tc>
                <a:tc>
                  <a:txBody>
                    <a:bodyPr/>
                    <a:lstStyle/>
                    <a:p>
                      <a:pPr algn="ctr"/>
                      <a:r>
                        <a:rPr lang="en-US" sz="1700"/>
                        <a:t>Required%</a:t>
                      </a:r>
                    </a:p>
                  </a:txBody>
                  <a:tcPr marL="85968" marR="85968" marT="42984" marB="42984"/>
                </a:tc>
                <a:extLst>
                  <a:ext uri="{0D108BD9-81ED-4DB2-BD59-A6C34878D82A}">
                    <a16:rowId xmlns:a16="http://schemas.microsoft.com/office/drawing/2014/main" val="514851807"/>
                  </a:ext>
                </a:extLst>
              </a:tr>
              <a:tr h="378258">
                <a:tc>
                  <a:txBody>
                    <a:bodyPr/>
                    <a:lstStyle/>
                    <a:p>
                      <a:r>
                        <a:rPr lang="en-US" sz="1700"/>
                        <a:t>September 7, 2023</a:t>
                      </a:r>
                    </a:p>
                  </a:txBody>
                  <a:tcPr marL="85968" marR="85968" marT="42984" marB="42984"/>
                </a:tc>
                <a:tc>
                  <a:txBody>
                    <a:bodyPr/>
                    <a:lstStyle/>
                    <a:p>
                      <a:r>
                        <a:rPr lang="en-US" sz="1700"/>
                        <a:t>Early bird kickoff</a:t>
                      </a:r>
                    </a:p>
                  </a:txBody>
                  <a:tcPr marL="85968" marR="85968" marT="42984" marB="42984"/>
                </a:tc>
                <a:tc>
                  <a:txBody>
                    <a:bodyPr/>
                    <a:lstStyle/>
                    <a:p>
                      <a:r>
                        <a:rPr lang="en-US" sz="1700"/>
                        <a:t>50%</a:t>
                      </a:r>
                    </a:p>
                  </a:txBody>
                  <a:tcPr marL="85968" marR="85968" marT="42984" marB="42984"/>
                </a:tc>
                <a:extLst>
                  <a:ext uri="{0D108BD9-81ED-4DB2-BD59-A6C34878D82A}">
                    <a16:rowId xmlns:a16="http://schemas.microsoft.com/office/drawing/2014/main" val="3224895849"/>
                  </a:ext>
                </a:extLst>
              </a:tr>
              <a:tr h="378258">
                <a:tc>
                  <a:txBody>
                    <a:bodyPr/>
                    <a:lstStyle/>
                    <a:p>
                      <a:r>
                        <a:rPr lang="en-US" sz="1700"/>
                        <a:t>October 4, 2023</a:t>
                      </a:r>
                    </a:p>
                  </a:txBody>
                  <a:tcPr marL="85968" marR="85968" marT="42984" marB="42984"/>
                </a:tc>
                <a:tc>
                  <a:txBody>
                    <a:bodyPr/>
                    <a:lstStyle/>
                    <a:p>
                      <a:r>
                        <a:rPr lang="en-US" sz="1700"/>
                        <a:t>Fall Meetings</a:t>
                      </a:r>
                    </a:p>
                  </a:txBody>
                  <a:tcPr marL="85968" marR="85968" marT="42984" marB="42984"/>
                </a:tc>
                <a:tc>
                  <a:txBody>
                    <a:bodyPr/>
                    <a:lstStyle/>
                    <a:p>
                      <a:r>
                        <a:rPr lang="en-US" sz="1700"/>
                        <a:t>55%</a:t>
                      </a:r>
                    </a:p>
                  </a:txBody>
                  <a:tcPr marL="85968" marR="85968" marT="42984" marB="42984"/>
                </a:tc>
                <a:extLst>
                  <a:ext uri="{0D108BD9-81ED-4DB2-BD59-A6C34878D82A}">
                    <a16:rowId xmlns:a16="http://schemas.microsoft.com/office/drawing/2014/main" val="2235128306"/>
                  </a:ext>
                </a:extLst>
              </a:tr>
              <a:tr h="378258">
                <a:tc>
                  <a:txBody>
                    <a:bodyPr/>
                    <a:lstStyle/>
                    <a:p>
                      <a:r>
                        <a:rPr lang="en-US" sz="1700"/>
                        <a:t>November 1, 2023</a:t>
                      </a:r>
                    </a:p>
                  </a:txBody>
                  <a:tcPr marL="85968" marR="85968" marT="42984" marB="42984"/>
                </a:tc>
                <a:tc>
                  <a:txBody>
                    <a:bodyPr/>
                    <a:lstStyle/>
                    <a:p>
                      <a:r>
                        <a:rPr lang="en-US" sz="1700"/>
                        <a:t>Veteran’s Day</a:t>
                      </a:r>
                    </a:p>
                  </a:txBody>
                  <a:tcPr marL="85968" marR="85968" marT="42984" marB="42984"/>
                </a:tc>
                <a:tc>
                  <a:txBody>
                    <a:bodyPr/>
                    <a:lstStyle/>
                    <a:p>
                      <a:r>
                        <a:rPr lang="en-US" sz="1700"/>
                        <a:t>65%</a:t>
                      </a:r>
                    </a:p>
                  </a:txBody>
                  <a:tcPr marL="85968" marR="85968" marT="42984" marB="42984"/>
                </a:tc>
                <a:extLst>
                  <a:ext uri="{0D108BD9-81ED-4DB2-BD59-A6C34878D82A}">
                    <a16:rowId xmlns:a16="http://schemas.microsoft.com/office/drawing/2014/main" val="4277171780"/>
                  </a:ext>
                </a:extLst>
              </a:tr>
              <a:tr h="378258">
                <a:tc>
                  <a:txBody>
                    <a:bodyPr/>
                    <a:lstStyle/>
                    <a:p>
                      <a:r>
                        <a:rPr lang="en-US" sz="1700"/>
                        <a:t>December 6, 2023</a:t>
                      </a:r>
                    </a:p>
                  </a:txBody>
                  <a:tcPr marL="85968" marR="85968" marT="42984" marB="42984"/>
                </a:tc>
                <a:tc>
                  <a:txBody>
                    <a:bodyPr/>
                    <a:lstStyle/>
                    <a:p>
                      <a:r>
                        <a:rPr lang="en-US" sz="1700"/>
                        <a:t>Pearl Harbor Day</a:t>
                      </a:r>
                    </a:p>
                  </a:txBody>
                  <a:tcPr marL="85968" marR="85968" marT="42984" marB="42984"/>
                </a:tc>
                <a:tc>
                  <a:txBody>
                    <a:bodyPr/>
                    <a:lstStyle/>
                    <a:p>
                      <a:r>
                        <a:rPr lang="en-US" sz="1700"/>
                        <a:t>75%</a:t>
                      </a:r>
                    </a:p>
                  </a:txBody>
                  <a:tcPr marL="85968" marR="85968" marT="42984" marB="42984"/>
                </a:tc>
                <a:extLst>
                  <a:ext uri="{0D108BD9-81ED-4DB2-BD59-A6C34878D82A}">
                    <a16:rowId xmlns:a16="http://schemas.microsoft.com/office/drawing/2014/main" val="239320671"/>
                  </a:ext>
                </a:extLst>
              </a:tr>
              <a:tr h="378258">
                <a:tc>
                  <a:txBody>
                    <a:bodyPr/>
                    <a:lstStyle/>
                    <a:p>
                      <a:r>
                        <a:rPr lang="en-US" sz="1700"/>
                        <a:t>January 10, 2024</a:t>
                      </a:r>
                    </a:p>
                  </a:txBody>
                  <a:tcPr marL="85968" marR="85968" marT="42984" marB="42984"/>
                </a:tc>
                <a:tc>
                  <a:txBody>
                    <a:bodyPr/>
                    <a:lstStyle/>
                    <a:p>
                      <a:r>
                        <a:rPr lang="en-US" sz="1700"/>
                        <a:t>Mid-Winter</a:t>
                      </a:r>
                    </a:p>
                  </a:txBody>
                  <a:tcPr marL="85968" marR="85968" marT="42984" marB="42984"/>
                </a:tc>
                <a:tc>
                  <a:txBody>
                    <a:bodyPr/>
                    <a:lstStyle/>
                    <a:p>
                      <a:r>
                        <a:rPr lang="en-US" sz="1700"/>
                        <a:t>80%</a:t>
                      </a:r>
                    </a:p>
                  </a:txBody>
                  <a:tcPr marL="85968" marR="85968" marT="42984" marB="42984"/>
                </a:tc>
                <a:extLst>
                  <a:ext uri="{0D108BD9-81ED-4DB2-BD59-A6C34878D82A}">
                    <a16:rowId xmlns:a16="http://schemas.microsoft.com/office/drawing/2014/main" val="2474182688"/>
                  </a:ext>
                </a:extLst>
              </a:tr>
              <a:tr h="378258">
                <a:tc>
                  <a:txBody>
                    <a:bodyPr/>
                    <a:lstStyle/>
                    <a:p>
                      <a:r>
                        <a:rPr lang="en-US" sz="1700"/>
                        <a:t>February 7, 2024</a:t>
                      </a:r>
                    </a:p>
                  </a:txBody>
                  <a:tcPr marL="85968" marR="85968" marT="42984" marB="42984"/>
                </a:tc>
                <a:tc>
                  <a:txBody>
                    <a:bodyPr/>
                    <a:lstStyle/>
                    <a:p>
                      <a:r>
                        <a:rPr lang="en-US" sz="1700"/>
                        <a:t>Presidents Day</a:t>
                      </a:r>
                    </a:p>
                  </a:txBody>
                  <a:tcPr marL="85968" marR="85968" marT="42984" marB="42984"/>
                </a:tc>
                <a:tc>
                  <a:txBody>
                    <a:bodyPr/>
                    <a:lstStyle/>
                    <a:p>
                      <a:r>
                        <a:rPr lang="en-US" sz="1700"/>
                        <a:t>85%</a:t>
                      </a:r>
                    </a:p>
                  </a:txBody>
                  <a:tcPr marL="85968" marR="85968" marT="42984" marB="42984"/>
                </a:tc>
                <a:extLst>
                  <a:ext uri="{0D108BD9-81ED-4DB2-BD59-A6C34878D82A}">
                    <a16:rowId xmlns:a16="http://schemas.microsoft.com/office/drawing/2014/main" val="879646243"/>
                  </a:ext>
                </a:extLst>
              </a:tr>
              <a:tr h="378258">
                <a:tc>
                  <a:txBody>
                    <a:bodyPr/>
                    <a:lstStyle/>
                    <a:p>
                      <a:r>
                        <a:rPr lang="en-US" sz="1700"/>
                        <a:t>March 6, 2024</a:t>
                      </a:r>
                    </a:p>
                  </a:txBody>
                  <a:tcPr marL="85968" marR="85968" marT="42984" marB="42984"/>
                </a:tc>
                <a:tc>
                  <a:txBody>
                    <a:bodyPr/>
                    <a:lstStyle/>
                    <a:p>
                      <a:r>
                        <a:rPr lang="en-US" sz="1700"/>
                        <a:t>Legion Birthday</a:t>
                      </a:r>
                    </a:p>
                  </a:txBody>
                  <a:tcPr marL="85968" marR="85968" marT="42984" marB="42984"/>
                </a:tc>
                <a:tc>
                  <a:txBody>
                    <a:bodyPr/>
                    <a:lstStyle/>
                    <a:p>
                      <a:r>
                        <a:rPr lang="en-US" sz="1700"/>
                        <a:t>90%</a:t>
                      </a:r>
                    </a:p>
                  </a:txBody>
                  <a:tcPr marL="85968" marR="85968" marT="42984" marB="42984"/>
                </a:tc>
                <a:extLst>
                  <a:ext uri="{0D108BD9-81ED-4DB2-BD59-A6C34878D82A}">
                    <a16:rowId xmlns:a16="http://schemas.microsoft.com/office/drawing/2014/main" val="1965861438"/>
                  </a:ext>
                </a:extLst>
              </a:tr>
              <a:tr h="378258">
                <a:tc>
                  <a:txBody>
                    <a:bodyPr/>
                    <a:lstStyle/>
                    <a:p>
                      <a:r>
                        <a:rPr lang="en-US" sz="1700"/>
                        <a:t>April 3, 2024</a:t>
                      </a:r>
                    </a:p>
                  </a:txBody>
                  <a:tcPr marL="85968" marR="85968" marT="42984" marB="42984"/>
                </a:tc>
                <a:tc>
                  <a:txBody>
                    <a:bodyPr/>
                    <a:lstStyle/>
                    <a:p>
                      <a:r>
                        <a:rPr lang="en-US" sz="1700"/>
                        <a:t>Children and Youth</a:t>
                      </a:r>
                    </a:p>
                  </a:txBody>
                  <a:tcPr marL="85968" marR="85968" marT="42984" marB="42984"/>
                </a:tc>
                <a:tc>
                  <a:txBody>
                    <a:bodyPr/>
                    <a:lstStyle/>
                    <a:p>
                      <a:r>
                        <a:rPr lang="en-US" sz="1700"/>
                        <a:t>95%</a:t>
                      </a:r>
                    </a:p>
                  </a:txBody>
                  <a:tcPr marL="85968" marR="85968" marT="42984" marB="42984"/>
                </a:tc>
                <a:extLst>
                  <a:ext uri="{0D108BD9-81ED-4DB2-BD59-A6C34878D82A}">
                    <a16:rowId xmlns:a16="http://schemas.microsoft.com/office/drawing/2014/main" val="1858190317"/>
                  </a:ext>
                </a:extLst>
              </a:tr>
              <a:tr h="378258">
                <a:tc>
                  <a:txBody>
                    <a:bodyPr/>
                    <a:lstStyle/>
                    <a:p>
                      <a:r>
                        <a:rPr lang="en-US" sz="1700"/>
                        <a:t>May 8, 2024</a:t>
                      </a:r>
                    </a:p>
                  </a:txBody>
                  <a:tcPr marL="85968" marR="85968" marT="42984" marB="42984"/>
                </a:tc>
                <a:tc>
                  <a:txBody>
                    <a:bodyPr/>
                    <a:lstStyle/>
                    <a:p>
                      <a:r>
                        <a:rPr lang="en-US" sz="1700"/>
                        <a:t>Armed Forces Day</a:t>
                      </a:r>
                    </a:p>
                  </a:txBody>
                  <a:tcPr marL="85968" marR="85968" marT="42984" marB="42984"/>
                </a:tc>
                <a:tc>
                  <a:txBody>
                    <a:bodyPr/>
                    <a:lstStyle/>
                    <a:p>
                      <a:r>
                        <a:rPr lang="en-US" sz="1700"/>
                        <a:t>100%</a:t>
                      </a:r>
                    </a:p>
                  </a:txBody>
                  <a:tcPr marL="85968" marR="85968" marT="42984" marB="42984"/>
                </a:tc>
                <a:extLst>
                  <a:ext uri="{0D108BD9-81ED-4DB2-BD59-A6C34878D82A}">
                    <a16:rowId xmlns:a16="http://schemas.microsoft.com/office/drawing/2014/main" val="3834204801"/>
                  </a:ext>
                </a:extLst>
              </a:tr>
              <a:tr h="378258">
                <a:tc>
                  <a:txBody>
                    <a:bodyPr/>
                    <a:lstStyle/>
                    <a:p>
                      <a:r>
                        <a:rPr lang="en-US" sz="1700"/>
                        <a:t>May 31, 2024</a:t>
                      </a:r>
                    </a:p>
                  </a:txBody>
                  <a:tcPr marL="85968" marR="85968" marT="42984" marB="42984"/>
                </a:tc>
                <a:tc>
                  <a:txBody>
                    <a:bodyPr/>
                    <a:lstStyle/>
                    <a:p>
                      <a:endParaRPr lang="en-US" sz="1700"/>
                    </a:p>
                  </a:txBody>
                  <a:tcPr marL="85968" marR="85968" marT="42984" marB="42984"/>
                </a:tc>
                <a:tc>
                  <a:txBody>
                    <a:bodyPr/>
                    <a:lstStyle/>
                    <a:p>
                      <a:r>
                        <a:rPr lang="en-US" sz="1700"/>
                        <a:t>100+1 mbr%</a:t>
                      </a:r>
                    </a:p>
                  </a:txBody>
                  <a:tcPr marL="85968" marR="85968" marT="42984" marB="42984"/>
                </a:tc>
                <a:extLst>
                  <a:ext uri="{0D108BD9-81ED-4DB2-BD59-A6C34878D82A}">
                    <a16:rowId xmlns:a16="http://schemas.microsoft.com/office/drawing/2014/main" val="1918559310"/>
                  </a:ext>
                </a:extLst>
              </a:tr>
            </a:tbl>
          </a:graphicData>
        </a:graphic>
      </p:graphicFrame>
    </p:spTree>
    <p:extLst>
      <p:ext uri="{BB962C8B-B14F-4D97-AF65-F5344CB8AC3E}">
        <p14:creationId xmlns:p14="http://schemas.microsoft.com/office/powerpoint/2010/main" val="2776592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DB1E-5D03-2FBE-A1D8-D311BAB17676}"/>
              </a:ext>
            </a:extLst>
          </p:cNvPr>
          <p:cNvSpPr>
            <a:spLocks noGrp="1"/>
          </p:cNvSpPr>
          <p:nvPr>
            <p:ph type="title"/>
          </p:nvPr>
        </p:nvSpPr>
        <p:spPr>
          <a:xfrm>
            <a:off x="838200" y="365125"/>
            <a:ext cx="10515600" cy="1325563"/>
          </a:xfrm>
        </p:spPr>
        <p:txBody>
          <a:bodyPr>
            <a:normAutofit/>
          </a:bodyPr>
          <a:lstStyle/>
          <a:p>
            <a:r>
              <a:rPr lang="en-US"/>
              <a:t>National Goals for 2023-2024</a:t>
            </a:r>
            <a:endParaRPr lang="en-US" dirty="0"/>
          </a:p>
        </p:txBody>
      </p:sp>
      <p:graphicFrame>
        <p:nvGraphicFramePr>
          <p:cNvPr id="4" name="Table 4">
            <a:extLst>
              <a:ext uri="{FF2B5EF4-FFF2-40B4-BE49-F238E27FC236}">
                <a16:creationId xmlns:a16="http://schemas.microsoft.com/office/drawing/2014/main" id="{14E4240D-0905-5EDC-7E3F-80A3926AAA0A}"/>
              </a:ext>
            </a:extLst>
          </p:cNvPr>
          <p:cNvGraphicFramePr>
            <a:graphicFrameLocks noGrp="1"/>
          </p:cNvGraphicFramePr>
          <p:nvPr>
            <p:ph idx="1"/>
          </p:nvPr>
        </p:nvGraphicFramePr>
        <p:xfrm>
          <a:off x="838200" y="2027714"/>
          <a:ext cx="10515600" cy="4128869"/>
        </p:xfrm>
        <a:graphic>
          <a:graphicData uri="http://schemas.openxmlformats.org/drawingml/2006/table">
            <a:tbl>
              <a:tblPr firstRow="1" bandRow="1">
                <a:tableStyleId>{8EC20E35-A176-4012-BC5E-935CFFF8708E}</a:tableStyleId>
              </a:tblPr>
              <a:tblGrid>
                <a:gridCol w="3505200">
                  <a:extLst>
                    <a:ext uri="{9D8B030D-6E8A-4147-A177-3AD203B41FA5}">
                      <a16:colId xmlns:a16="http://schemas.microsoft.com/office/drawing/2014/main" val="1242717576"/>
                    </a:ext>
                  </a:extLst>
                </a:gridCol>
                <a:gridCol w="3505200">
                  <a:extLst>
                    <a:ext uri="{9D8B030D-6E8A-4147-A177-3AD203B41FA5}">
                      <a16:colId xmlns:a16="http://schemas.microsoft.com/office/drawing/2014/main" val="845066746"/>
                    </a:ext>
                  </a:extLst>
                </a:gridCol>
                <a:gridCol w="3505200">
                  <a:extLst>
                    <a:ext uri="{9D8B030D-6E8A-4147-A177-3AD203B41FA5}">
                      <a16:colId xmlns:a16="http://schemas.microsoft.com/office/drawing/2014/main" val="3043983282"/>
                    </a:ext>
                  </a:extLst>
                </a:gridCol>
              </a:tblGrid>
              <a:tr h="594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Target Date</a:t>
                      </a:r>
                    </a:p>
                    <a:p>
                      <a:pPr algn="ctr"/>
                      <a:endParaRPr lang="en-US" sz="1600"/>
                    </a:p>
                  </a:txBody>
                  <a:tcPr marL="80328" marR="80328" marT="40164" marB="4016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Designation</a:t>
                      </a:r>
                    </a:p>
                    <a:p>
                      <a:pPr algn="ctr"/>
                      <a:endParaRPr lang="en-US" sz="1600"/>
                    </a:p>
                  </a:txBody>
                  <a:tcPr marL="80328" marR="80328" marT="40164" marB="4016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Required%</a:t>
                      </a:r>
                    </a:p>
                    <a:p>
                      <a:pPr algn="ctr"/>
                      <a:endParaRPr lang="en-US" sz="1600"/>
                    </a:p>
                  </a:txBody>
                  <a:tcPr marL="80328" marR="80328" marT="40164" marB="40164"/>
                </a:tc>
                <a:extLst>
                  <a:ext uri="{0D108BD9-81ED-4DB2-BD59-A6C34878D82A}">
                    <a16:rowId xmlns:a16="http://schemas.microsoft.com/office/drawing/2014/main" val="214361316"/>
                  </a:ext>
                </a:extLst>
              </a:tr>
              <a:tr h="353444">
                <a:tc>
                  <a:txBody>
                    <a:bodyPr/>
                    <a:lstStyle/>
                    <a:p>
                      <a:r>
                        <a:rPr lang="en-US" sz="1600"/>
                        <a:t>September 13, 2023</a:t>
                      </a:r>
                    </a:p>
                  </a:txBody>
                  <a:tcPr marL="80328" marR="80328" marT="40164" marB="40164"/>
                </a:tc>
                <a:tc>
                  <a:txBody>
                    <a:bodyPr/>
                    <a:lstStyle/>
                    <a:p>
                      <a:r>
                        <a:rPr lang="en-US" sz="1600"/>
                        <a:t>Early bird kickoff</a:t>
                      </a:r>
                    </a:p>
                  </a:txBody>
                  <a:tcPr marL="80328" marR="80328" marT="40164" marB="40164"/>
                </a:tc>
                <a:tc>
                  <a:txBody>
                    <a:bodyPr/>
                    <a:lstStyle/>
                    <a:p>
                      <a:r>
                        <a:rPr lang="en-US" sz="1600"/>
                        <a:t>50%</a:t>
                      </a:r>
                    </a:p>
                  </a:txBody>
                  <a:tcPr marL="80328" marR="80328" marT="40164" marB="40164"/>
                </a:tc>
                <a:extLst>
                  <a:ext uri="{0D108BD9-81ED-4DB2-BD59-A6C34878D82A}">
                    <a16:rowId xmlns:a16="http://schemas.microsoft.com/office/drawing/2014/main" val="1704485637"/>
                  </a:ext>
                </a:extLst>
              </a:tr>
              <a:tr h="353444">
                <a:tc>
                  <a:txBody>
                    <a:bodyPr/>
                    <a:lstStyle/>
                    <a:p>
                      <a:r>
                        <a:rPr lang="en-US" sz="1600"/>
                        <a:t>October 12, 2023</a:t>
                      </a:r>
                    </a:p>
                  </a:txBody>
                  <a:tcPr marL="80328" marR="80328" marT="40164" marB="40164"/>
                </a:tc>
                <a:tc>
                  <a:txBody>
                    <a:bodyPr/>
                    <a:lstStyle/>
                    <a:p>
                      <a:r>
                        <a:rPr lang="en-US" sz="1600"/>
                        <a:t>Fall Meetings</a:t>
                      </a:r>
                    </a:p>
                  </a:txBody>
                  <a:tcPr marL="80328" marR="80328" marT="40164" marB="40164"/>
                </a:tc>
                <a:tc>
                  <a:txBody>
                    <a:bodyPr/>
                    <a:lstStyle/>
                    <a:p>
                      <a:r>
                        <a:rPr lang="en-US" sz="1600"/>
                        <a:t>55%</a:t>
                      </a:r>
                    </a:p>
                  </a:txBody>
                  <a:tcPr marL="80328" marR="80328" marT="40164" marB="40164"/>
                </a:tc>
                <a:extLst>
                  <a:ext uri="{0D108BD9-81ED-4DB2-BD59-A6C34878D82A}">
                    <a16:rowId xmlns:a16="http://schemas.microsoft.com/office/drawing/2014/main" val="2236011898"/>
                  </a:ext>
                </a:extLst>
              </a:tr>
              <a:tr h="353444">
                <a:tc>
                  <a:txBody>
                    <a:bodyPr/>
                    <a:lstStyle/>
                    <a:p>
                      <a:r>
                        <a:rPr lang="en-US" sz="1600"/>
                        <a:t>November 8, 2023</a:t>
                      </a:r>
                    </a:p>
                  </a:txBody>
                  <a:tcPr marL="80328" marR="80328" marT="40164" marB="40164"/>
                </a:tc>
                <a:tc>
                  <a:txBody>
                    <a:bodyPr/>
                    <a:lstStyle/>
                    <a:p>
                      <a:r>
                        <a:rPr lang="en-US" sz="1600"/>
                        <a:t>Veteran’s Day</a:t>
                      </a:r>
                    </a:p>
                  </a:txBody>
                  <a:tcPr marL="80328" marR="80328" marT="40164" marB="40164"/>
                </a:tc>
                <a:tc>
                  <a:txBody>
                    <a:bodyPr/>
                    <a:lstStyle/>
                    <a:p>
                      <a:r>
                        <a:rPr lang="en-US" sz="1600"/>
                        <a:t>65%</a:t>
                      </a:r>
                    </a:p>
                  </a:txBody>
                  <a:tcPr marL="80328" marR="80328" marT="40164" marB="40164"/>
                </a:tc>
                <a:extLst>
                  <a:ext uri="{0D108BD9-81ED-4DB2-BD59-A6C34878D82A}">
                    <a16:rowId xmlns:a16="http://schemas.microsoft.com/office/drawing/2014/main" val="3179239069"/>
                  </a:ext>
                </a:extLst>
              </a:tr>
              <a:tr h="353444">
                <a:tc>
                  <a:txBody>
                    <a:bodyPr/>
                    <a:lstStyle/>
                    <a:p>
                      <a:r>
                        <a:rPr lang="en-US" sz="1600"/>
                        <a:t>December 13, 2023</a:t>
                      </a:r>
                    </a:p>
                  </a:txBody>
                  <a:tcPr marL="80328" marR="80328" marT="40164" marB="40164"/>
                </a:tc>
                <a:tc>
                  <a:txBody>
                    <a:bodyPr/>
                    <a:lstStyle/>
                    <a:p>
                      <a:r>
                        <a:rPr lang="en-US" sz="1600"/>
                        <a:t>Pearl Harbor Day</a:t>
                      </a:r>
                    </a:p>
                  </a:txBody>
                  <a:tcPr marL="80328" marR="80328" marT="40164" marB="40164"/>
                </a:tc>
                <a:tc>
                  <a:txBody>
                    <a:bodyPr/>
                    <a:lstStyle/>
                    <a:p>
                      <a:r>
                        <a:rPr lang="en-US" sz="1600"/>
                        <a:t>75%</a:t>
                      </a:r>
                    </a:p>
                  </a:txBody>
                  <a:tcPr marL="80328" marR="80328" marT="40164" marB="40164"/>
                </a:tc>
                <a:extLst>
                  <a:ext uri="{0D108BD9-81ED-4DB2-BD59-A6C34878D82A}">
                    <a16:rowId xmlns:a16="http://schemas.microsoft.com/office/drawing/2014/main" val="4071957946"/>
                  </a:ext>
                </a:extLst>
              </a:tr>
              <a:tr h="353444">
                <a:tc>
                  <a:txBody>
                    <a:bodyPr/>
                    <a:lstStyle/>
                    <a:p>
                      <a:r>
                        <a:rPr lang="en-US" sz="1600"/>
                        <a:t>January 18, 2024</a:t>
                      </a:r>
                    </a:p>
                  </a:txBody>
                  <a:tcPr marL="80328" marR="80328" marT="40164" marB="40164"/>
                </a:tc>
                <a:tc>
                  <a:txBody>
                    <a:bodyPr/>
                    <a:lstStyle/>
                    <a:p>
                      <a:r>
                        <a:rPr lang="en-US" sz="1600"/>
                        <a:t>Mid-Winter</a:t>
                      </a:r>
                    </a:p>
                  </a:txBody>
                  <a:tcPr marL="80328" marR="80328" marT="40164" marB="40164"/>
                </a:tc>
                <a:tc>
                  <a:txBody>
                    <a:bodyPr/>
                    <a:lstStyle/>
                    <a:p>
                      <a:r>
                        <a:rPr lang="en-US" sz="1600"/>
                        <a:t>80%</a:t>
                      </a:r>
                    </a:p>
                  </a:txBody>
                  <a:tcPr marL="80328" marR="80328" marT="40164" marB="40164"/>
                </a:tc>
                <a:extLst>
                  <a:ext uri="{0D108BD9-81ED-4DB2-BD59-A6C34878D82A}">
                    <a16:rowId xmlns:a16="http://schemas.microsoft.com/office/drawing/2014/main" val="2688791014"/>
                  </a:ext>
                </a:extLst>
              </a:tr>
              <a:tr h="353444">
                <a:tc>
                  <a:txBody>
                    <a:bodyPr/>
                    <a:lstStyle/>
                    <a:p>
                      <a:r>
                        <a:rPr lang="en-US" sz="1600"/>
                        <a:t>February 14, 2024</a:t>
                      </a:r>
                    </a:p>
                  </a:txBody>
                  <a:tcPr marL="80328" marR="80328" marT="40164" marB="40164"/>
                </a:tc>
                <a:tc>
                  <a:txBody>
                    <a:bodyPr/>
                    <a:lstStyle/>
                    <a:p>
                      <a:r>
                        <a:rPr lang="en-US" sz="1600"/>
                        <a:t>Presidents Day</a:t>
                      </a:r>
                    </a:p>
                  </a:txBody>
                  <a:tcPr marL="80328" marR="80328" marT="40164" marB="40164"/>
                </a:tc>
                <a:tc>
                  <a:txBody>
                    <a:bodyPr/>
                    <a:lstStyle/>
                    <a:p>
                      <a:r>
                        <a:rPr lang="en-US" sz="1600"/>
                        <a:t>85%</a:t>
                      </a:r>
                    </a:p>
                  </a:txBody>
                  <a:tcPr marL="80328" marR="80328" marT="40164" marB="40164"/>
                </a:tc>
                <a:extLst>
                  <a:ext uri="{0D108BD9-81ED-4DB2-BD59-A6C34878D82A}">
                    <a16:rowId xmlns:a16="http://schemas.microsoft.com/office/drawing/2014/main" val="3536152193"/>
                  </a:ext>
                </a:extLst>
              </a:tr>
              <a:tr h="353444">
                <a:tc>
                  <a:txBody>
                    <a:bodyPr/>
                    <a:lstStyle/>
                    <a:p>
                      <a:r>
                        <a:rPr lang="en-US" sz="1600"/>
                        <a:t>March 13, 2024</a:t>
                      </a:r>
                    </a:p>
                  </a:txBody>
                  <a:tcPr marL="80328" marR="80328" marT="40164" marB="40164"/>
                </a:tc>
                <a:tc>
                  <a:txBody>
                    <a:bodyPr/>
                    <a:lstStyle/>
                    <a:p>
                      <a:r>
                        <a:rPr lang="en-US" sz="1600"/>
                        <a:t>Legion Birthday</a:t>
                      </a:r>
                    </a:p>
                  </a:txBody>
                  <a:tcPr marL="80328" marR="80328" marT="40164" marB="40164"/>
                </a:tc>
                <a:tc>
                  <a:txBody>
                    <a:bodyPr/>
                    <a:lstStyle/>
                    <a:p>
                      <a:r>
                        <a:rPr lang="en-US" sz="1600"/>
                        <a:t>90%</a:t>
                      </a:r>
                    </a:p>
                  </a:txBody>
                  <a:tcPr marL="80328" marR="80328" marT="40164" marB="40164"/>
                </a:tc>
                <a:extLst>
                  <a:ext uri="{0D108BD9-81ED-4DB2-BD59-A6C34878D82A}">
                    <a16:rowId xmlns:a16="http://schemas.microsoft.com/office/drawing/2014/main" val="450904056"/>
                  </a:ext>
                </a:extLst>
              </a:tr>
              <a:tr h="353444">
                <a:tc>
                  <a:txBody>
                    <a:bodyPr/>
                    <a:lstStyle/>
                    <a:p>
                      <a:r>
                        <a:rPr lang="en-US" sz="1600"/>
                        <a:t>April 10, 2024</a:t>
                      </a:r>
                    </a:p>
                  </a:txBody>
                  <a:tcPr marL="80328" marR="80328" marT="40164" marB="40164"/>
                </a:tc>
                <a:tc>
                  <a:txBody>
                    <a:bodyPr/>
                    <a:lstStyle/>
                    <a:p>
                      <a:r>
                        <a:rPr lang="en-US" sz="1600"/>
                        <a:t>Children and Youth</a:t>
                      </a:r>
                    </a:p>
                  </a:txBody>
                  <a:tcPr marL="80328" marR="80328" marT="40164" marB="40164"/>
                </a:tc>
                <a:tc>
                  <a:txBody>
                    <a:bodyPr/>
                    <a:lstStyle/>
                    <a:p>
                      <a:r>
                        <a:rPr lang="en-US" sz="1600"/>
                        <a:t>95%</a:t>
                      </a:r>
                    </a:p>
                  </a:txBody>
                  <a:tcPr marL="80328" marR="80328" marT="40164" marB="40164"/>
                </a:tc>
                <a:extLst>
                  <a:ext uri="{0D108BD9-81ED-4DB2-BD59-A6C34878D82A}">
                    <a16:rowId xmlns:a16="http://schemas.microsoft.com/office/drawing/2014/main" val="4111182418"/>
                  </a:ext>
                </a:extLst>
              </a:tr>
              <a:tr h="353444">
                <a:tc>
                  <a:txBody>
                    <a:bodyPr/>
                    <a:lstStyle/>
                    <a:p>
                      <a:r>
                        <a:rPr lang="en-US" sz="1600"/>
                        <a:t>May 15, 2024</a:t>
                      </a:r>
                    </a:p>
                  </a:txBody>
                  <a:tcPr marL="80328" marR="80328" marT="40164" marB="40164"/>
                </a:tc>
                <a:tc>
                  <a:txBody>
                    <a:bodyPr/>
                    <a:lstStyle/>
                    <a:p>
                      <a:r>
                        <a:rPr lang="en-US" sz="1600"/>
                        <a:t>Armed Forces Day</a:t>
                      </a:r>
                    </a:p>
                  </a:txBody>
                  <a:tcPr marL="80328" marR="80328" marT="40164" marB="40164"/>
                </a:tc>
                <a:tc>
                  <a:txBody>
                    <a:bodyPr/>
                    <a:lstStyle/>
                    <a:p>
                      <a:r>
                        <a:rPr lang="en-US" sz="1600"/>
                        <a:t>100%</a:t>
                      </a:r>
                    </a:p>
                  </a:txBody>
                  <a:tcPr marL="80328" marR="80328" marT="40164" marB="40164"/>
                </a:tc>
                <a:extLst>
                  <a:ext uri="{0D108BD9-81ED-4DB2-BD59-A6C34878D82A}">
                    <a16:rowId xmlns:a16="http://schemas.microsoft.com/office/drawing/2014/main" val="2114276573"/>
                  </a:ext>
                </a:extLst>
              </a:tr>
              <a:tr h="353444">
                <a:tc>
                  <a:txBody>
                    <a:bodyPr/>
                    <a:lstStyle/>
                    <a:p>
                      <a:r>
                        <a:rPr lang="en-US" sz="1600"/>
                        <a:t>Delegate Strength</a:t>
                      </a:r>
                    </a:p>
                  </a:txBody>
                  <a:tcPr marL="80328" marR="80328" marT="40164" marB="40164"/>
                </a:tc>
                <a:tc>
                  <a:txBody>
                    <a:bodyPr/>
                    <a:lstStyle/>
                    <a:p>
                      <a:endParaRPr lang="en-US" sz="1600"/>
                    </a:p>
                  </a:txBody>
                  <a:tcPr marL="80328" marR="80328" marT="40164" marB="40164"/>
                </a:tc>
                <a:tc>
                  <a:txBody>
                    <a:bodyPr/>
                    <a:lstStyle/>
                    <a:p>
                      <a:r>
                        <a:rPr lang="en-US" sz="1600"/>
                        <a:t>30 days prior to convention</a:t>
                      </a:r>
                    </a:p>
                  </a:txBody>
                  <a:tcPr marL="80328" marR="80328" marT="40164" marB="40164"/>
                </a:tc>
                <a:extLst>
                  <a:ext uri="{0D108BD9-81ED-4DB2-BD59-A6C34878D82A}">
                    <a16:rowId xmlns:a16="http://schemas.microsoft.com/office/drawing/2014/main" val="1003936944"/>
                  </a:ext>
                </a:extLst>
              </a:tr>
            </a:tbl>
          </a:graphicData>
        </a:graphic>
      </p:graphicFrame>
    </p:spTree>
    <p:extLst>
      <p:ext uri="{BB962C8B-B14F-4D97-AF65-F5344CB8AC3E}">
        <p14:creationId xmlns:p14="http://schemas.microsoft.com/office/powerpoint/2010/main" val="1798337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23057-8797-32F5-11F9-073D502F2EFC}"/>
              </a:ext>
            </a:extLst>
          </p:cNvPr>
          <p:cNvSpPr>
            <a:spLocks noGrp="1"/>
          </p:cNvSpPr>
          <p:nvPr>
            <p:ph type="title"/>
          </p:nvPr>
        </p:nvSpPr>
        <p:spPr>
          <a:xfrm>
            <a:off x="4654296" y="640080"/>
            <a:ext cx="6894576" cy="3566160"/>
          </a:xfrm>
        </p:spPr>
        <p:txBody>
          <a:bodyPr vert="horz" lIns="91440" tIns="45720" rIns="91440" bIns="45720" rtlCol="0" anchor="b">
            <a:normAutofit/>
          </a:bodyPr>
          <a:lstStyle/>
          <a:p>
            <a:pPr algn="l"/>
            <a:r>
              <a:rPr lang="en-US" sz="9600"/>
              <a:t>AWARDS </a:t>
            </a:r>
          </a:p>
        </p:txBody>
      </p:sp>
      <p:pic>
        <p:nvPicPr>
          <p:cNvPr id="4" name="Picture 3" descr="Gold medal">
            <a:extLst>
              <a:ext uri="{FF2B5EF4-FFF2-40B4-BE49-F238E27FC236}">
                <a16:creationId xmlns:a16="http://schemas.microsoft.com/office/drawing/2014/main" id="{98C5D5DF-49F4-E967-611D-F63E485F7F5E}"/>
              </a:ext>
            </a:extLst>
          </p:cNvPr>
          <p:cNvPicPr>
            <a:picLocks noChangeAspect="1"/>
          </p:cNvPicPr>
          <p:nvPr/>
        </p:nvPicPr>
        <p:blipFill rotWithShape="1">
          <a:blip r:embed="rId2"/>
          <a:srcRect l="13961" r="46621"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77E5"/>
          </a:solidFill>
          <a:ln w="38100" cap="rnd">
            <a:solidFill>
              <a:srgbClr val="8A77E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356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ketchyVTI">
  <a:themeElements>
    <a:clrScheme name="AnalogousFromLightSeedRightStep">
      <a:dk1>
        <a:srgbClr val="000000"/>
      </a:dk1>
      <a:lt1>
        <a:srgbClr val="FFFFFF"/>
      </a:lt1>
      <a:dk2>
        <a:srgbClr val="412427"/>
      </a:dk2>
      <a:lt2>
        <a:srgbClr val="E7E8E2"/>
      </a:lt2>
      <a:accent1>
        <a:srgbClr val="8A77E5"/>
      </a:accent1>
      <a:accent2>
        <a:srgbClr val="A859DF"/>
      </a:accent2>
      <a:accent3>
        <a:srgbClr val="E577E4"/>
      </a:accent3>
      <a:accent4>
        <a:srgbClr val="DF59A7"/>
      </a:accent4>
      <a:accent5>
        <a:srgbClr val="E57789"/>
      </a:accent5>
      <a:accent6>
        <a:srgbClr val="DF7C59"/>
      </a:accent6>
      <a:hlink>
        <a:srgbClr val="7E8752"/>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58</TotalTime>
  <Words>913</Words>
  <Application>Microsoft Office PowerPoint</Application>
  <PresentationFormat>Widescreen</PresentationFormat>
  <Paragraphs>113</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The Hand Bold</vt:lpstr>
      <vt:lpstr>The Serif Hand Black</vt:lpstr>
      <vt:lpstr>SketchyVTI</vt:lpstr>
      <vt:lpstr>                       MEMBERSHIP</vt:lpstr>
      <vt:lpstr>WHY IS IT IMPORTANT</vt:lpstr>
      <vt:lpstr>WHO IS MEMBERSHIP</vt:lpstr>
      <vt:lpstr>Membership is everyone’s responsibility Every DISTRICT AND Post should have a membership chair and team</vt:lpstr>
      <vt:lpstr>Just like everyone should “Be the One” to prevent veteran suicide, everyone should “Be the One” for membership</vt:lpstr>
      <vt:lpstr>Your Department Membership Team</vt:lpstr>
      <vt:lpstr>Department Goals for 2023-2024</vt:lpstr>
      <vt:lpstr>National Goals for 2023-2024</vt:lpstr>
      <vt:lpstr>AWARDS </vt:lpstr>
      <vt:lpstr>District Commander Race to the Top</vt:lpstr>
      <vt:lpstr>Post 100% Membership by May 8th</vt:lpstr>
      <vt:lpstr>Awards Tracking for 100% pins and coins 103% National Commander Award</vt:lpstr>
      <vt:lpstr>Post Awards   Post Highest Percentage of Membership Award The Post with the highest percentage of membership in each of the 5 categories by May 31, 2024, receives $200. No forms are needed. Department verified.   All Posts achieving 100%+ 1 by May 31, 2024, will receive a plaque.  </vt:lpstr>
      <vt:lpstr> District/Area Commander Awards  100%+1 &amp; Highest Percentage of Membership District/Area Commander Achievement Award  The District Commanders who achieve 100% +1 by May 31, 2024, will receive a check for $125.00. The District Commander with the highest percentage will also receive 2 tickets to the Commander’s Banquet.   The Area Commanders who achieve 100% +1 by May 31, 2024, will receive a check for $125.00. The Area Commander with the highest percentage will also receive 2 tickets to the Commander’s Banquet. </vt:lpstr>
      <vt:lpstr>New Post, Revitalization, Pioneer Awards</vt:lpstr>
      <vt:lpstr>NATIONAL AWARDS</vt:lpstr>
      <vt:lpstr>How are we going to get there?</vt:lpstr>
      <vt:lpstr>Buddy Checks</vt:lpstr>
      <vt:lpstr>Be involved with the community(clubs, youth athletics, fraternal organizations, schools) College campuses Chamber of Commerce</vt:lpstr>
      <vt:lpstr>Ask your relatives and neighbors</vt:lpstr>
      <vt:lpstr>Set up an American Legion booth at local community events, festivals, fairs or in shopping malls and store fronts. </vt:lpstr>
      <vt:lpstr>Keep working the DMS list.  It is updated periodically.</vt:lpstr>
      <vt:lpstr>Talk to Active Duty and Guard Reserve Units</vt:lpstr>
      <vt:lpstr>Have an "Open House"</vt:lpstr>
      <vt:lpstr>Post Revitalizations</vt:lpstr>
      <vt:lpstr>Training(at least 2-3 per District/Area) Individual Posts</vt:lpstr>
      <vt:lpstr> Membership drives</vt:lpstr>
      <vt:lpstr>Work together as a family Find out what your members want Keep your members informed Not all Posts are the same</vt:lpstr>
      <vt:lpstr>If your Post is within 5 or 10 members or less to reach 100%, see if the Post can pay for them.  Work with your District team to bring in DMS400 AD members to reach goals</vt:lpstr>
      <vt:lpstr>Mylegion.org</vt:lpstr>
      <vt:lpstr>Working together as a team, we should be able to accomplish our goals</vt:lpstr>
      <vt:lpstr>Maintain an open line of communication.  Remember no question is dumb </vt:lpstr>
      <vt:lpstr>Remember to “Be the One for Veteran Suicide Prevention”         and  “Be the One For Membership.”</vt:lpstr>
      <vt:lpstr>Your Membership Team is here to assist in anyway we can to help you be successful in reaching your 100% goal.  We are there for you and all you need to do is ask.  As your Department Membership Chair, as well as the Membership team, We would love to see as many Posts, Districts, and Areas achieve 100%.  Let’s all put Florida back on the top at National! </vt:lpstr>
      <vt:lpstr>$5.00 National Dues Increase July 1st Per Capita will be $34.00 per member</vt:lpstr>
      <vt:lpstr>Common Issues this year  Not having a mylegion.org account Not using the correct email to create an account Duplicate accounts(more than 1 member number) </vt:lpstr>
      <vt:lpstr>When processing memberships or renewing online, make sure you are hitting the correct items (year, one year renewal or auto-renewal)  Three-year renewal </vt:lpstr>
      <vt:lpstr>mENTORING</vt:lpstr>
      <vt:lpstr>Best of luck to everyone. Let’s all hit 100%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dc:title>
  <dc:creator>Bruce Carl</dc:creator>
  <cp:lastModifiedBy>Lena Herediaperez</cp:lastModifiedBy>
  <cp:revision>3</cp:revision>
  <dcterms:created xsi:type="dcterms:W3CDTF">2023-11-30T19:21:15Z</dcterms:created>
  <dcterms:modified xsi:type="dcterms:W3CDTF">2023-12-12T00:43:30Z</dcterms:modified>
</cp:coreProperties>
</file>