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84" r:id="rId4"/>
  </p:sldMasterIdLst>
  <p:notesMasterIdLst>
    <p:notesMasterId r:id="rId32"/>
  </p:notesMasterIdLst>
  <p:handoutMasterIdLst>
    <p:handoutMasterId r:id="rId33"/>
  </p:handoutMasterIdLst>
  <p:sldIdLst>
    <p:sldId id="265" r:id="rId5"/>
    <p:sldId id="371" r:id="rId6"/>
    <p:sldId id="372" r:id="rId7"/>
    <p:sldId id="374" r:id="rId8"/>
    <p:sldId id="375" r:id="rId9"/>
    <p:sldId id="370" r:id="rId10"/>
    <p:sldId id="367" r:id="rId11"/>
    <p:sldId id="376" r:id="rId12"/>
    <p:sldId id="297" r:id="rId13"/>
    <p:sldId id="369" r:id="rId14"/>
    <p:sldId id="356" r:id="rId15"/>
    <p:sldId id="365" r:id="rId16"/>
    <p:sldId id="366" r:id="rId17"/>
    <p:sldId id="357" r:id="rId18"/>
    <p:sldId id="364" r:id="rId19"/>
    <p:sldId id="378" r:id="rId20"/>
    <p:sldId id="379" r:id="rId21"/>
    <p:sldId id="289" r:id="rId22"/>
    <p:sldId id="336" r:id="rId23"/>
    <p:sldId id="298" r:id="rId24"/>
    <p:sldId id="358" r:id="rId25"/>
    <p:sldId id="362" r:id="rId26"/>
    <p:sldId id="349" r:id="rId27"/>
    <p:sldId id="363" r:id="rId28"/>
    <p:sldId id="348" r:id="rId29"/>
    <p:sldId id="377" r:id="rId30"/>
    <p:sldId id="305" r:id="rId3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66491-60AD-413E-A4B2-84729396C954}" v="13" dt="2023-12-09T16:55:34.946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 autoAdjust="0"/>
  </p:normalViewPr>
  <p:slideViewPr>
    <p:cSldViewPr snapToGrid="0" showGuides="1">
      <p:cViewPr varScale="1">
        <p:scale>
          <a:sx n="79" d="100"/>
          <a:sy n="79" d="100"/>
        </p:scale>
        <p:origin x="7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3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427817493,&quot;Placement&quot;:&quot;Footer&quot;,&quot;Top&quot;:522.0343,&quot;Left&quot;:431.8811,&quot;SlideWidth&quot;:960,&quot;SlideHeight&quot;:540}">
            <a:extLst>
              <a:ext uri="{FF2B5EF4-FFF2-40B4-BE49-F238E27FC236}">
                <a16:creationId xmlns:a16="http://schemas.microsoft.com/office/drawing/2014/main" id="{E1F9BCD7-F807-49E4-906B-C3660CB5DC6C}"/>
              </a:ext>
            </a:extLst>
          </p:cNvPr>
          <p:cNvSpPr txBox="1"/>
          <p:nvPr userDrawn="1"/>
        </p:nvSpPr>
        <p:spPr>
          <a:xfrm>
            <a:off x="5484890" y="6629836"/>
            <a:ext cx="1222219" cy="2281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chemeClr val="bg2"/>
                </a:solidFill>
              </a14:hiddenLine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mailto:ALR8thDistrict@legionmail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loridalegion.org/programs-services/legion-rid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65124"/>
            <a:ext cx="10363200" cy="585534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                  </a:t>
            </a:r>
            <a:r>
              <a:rPr lang="en-US" sz="6000" b="1" dirty="0"/>
              <a:t>LEGION COLLEGE </a:t>
            </a:r>
            <a:br>
              <a:rPr lang="en-US" sz="4900" dirty="0"/>
            </a:br>
            <a:r>
              <a:rPr lang="en-US" sz="4900" dirty="0"/>
              <a:t>                       December 16, 2023</a:t>
            </a:r>
            <a:br>
              <a:rPr lang="en-US" sz="4900" dirty="0"/>
            </a:br>
            <a:br>
              <a:rPr lang="en-US" sz="4900" dirty="0"/>
            </a:br>
            <a:br>
              <a:rPr lang="en-US" sz="1600" dirty="0"/>
            </a:br>
            <a:br>
              <a:rPr lang="en-US" sz="2200" dirty="0"/>
            </a:br>
            <a:r>
              <a:rPr lang="en-US" sz="3100" dirty="0"/>
              <a:t>Jim Wineland, ALR Chair</a:t>
            </a:r>
            <a:br>
              <a:rPr lang="en-US" sz="16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08" y="5420358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0490" y="5420359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2615" y="5697195"/>
            <a:ext cx="489861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134CA-8F5F-4020-B2C3-2D2A5D2879DE}"/>
              </a:ext>
            </a:extLst>
          </p:cNvPr>
          <p:cNvSpPr/>
          <p:nvPr/>
        </p:nvSpPr>
        <p:spPr>
          <a:xfrm>
            <a:off x="704850" y="938253"/>
            <a:ext cx="11363325" cy="11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AMERICAN LEGION RIDERS</a:t>
            </a: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DA8EF-55D6-4245-A48D-65BD701B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111760"/>
            <a:ext cx="9925050" cy="682597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</a:t>
            </a:r>
            <a:r>
              <a:rPr lang="en-US" b="1" dirty="0"/>
              <a:t> ALR Web Links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768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5487" y="5603752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A24C1F-2134-477C-8D73-576DF4BCD6A9}"/>
              </a:ext>
            </a:extLst>
          </p:cNvPr>
          <p:cNvSpPr txBox="1"/>
          <p:nvPr/>
        </p:nvSpPr>
        <p:spPr>
          <a:xfrm>
            <a:off x="5390000" y="1215705"/>
            <a:ext cx="551497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/>
              <a:t>The proposal is to create links to each </a:t>
            </a:r>
          </a:p>
          <a:p>
            <a:r>
              <a:rPr lang="en-US" sz="2400" dirty="0"/>
              <a:t>Districts Web space or Facebook Groups</a:t>
            </a:r>
          </a:p>
          <a:p>
            <a:r>
              <a:rPr lang="en-US" sz="2400" dirty="0"/>
              <a:t>beside the Districts officers Email addresses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1A7AFF-E731-4B6B-8FAC-33D97071A650}"/>
              </a:ext>
            </a:extLst>
          </p:cNvPr>
          <p:cNvSpPr txBox="1"/>
          <p:nvPr/>
        </p:nvSpPr>
        <p:spPr>
          <a:xfrm>
            <a:off x="5390001" y="2739289"/>
            <a:ext cx="551497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/>
              <a:t>This will allow for more accessibility between the Districts and Chapters for information and events. Once implemented all the contact information per district will be available in one place.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B9CCB-5F2D-03B8-32AF-2EEEEF4F4099}"/>
              </a:ext>
            </a:extLst>
          </p:cNvPr>
          <p:cNvGrpSpPr/>
          <p:nvPr/>
        </p:nvGrpSpPr>
        <p:grpSpPr>
          <a:xfrm>
            <a:off x="646279" y="453058"/>
            <a:ext cx="4304579" cy="5828857"/>
            <a:chOff x="925883" y="794357"/>
            <a:chExt cx="4304579" cy="5828857"/>
          </a:xfrm>
        </p:grpSpPr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246EFB17-BF2E-4226-B55F-CBBD788EA40A}"/>
                </a:ext>
              </a:extLst>
            </p:cNvPr>
            <p:cNvSpPr/>
            <p:nvPr/>
          </p:nvSpPr>
          <p:spPr>
            <a:xfrm flipV="1">
              <a:off x="3903377" y="1786792"/>
              <a:ext cx="1327085" cy="304801"/>
            </a:xfrm>
            <a:prstGeom prst="leftArrow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3271EF-0569-5A7A-89F8-DA28A95B7381}"/>
                </a:ext>
              </a:extLst>
            </p:cNvPr>
            <p:cNvGrpSpPr/>
            <p:nvPr/>
          </p:nvGrpSpPr>
          <p:grpSpPr>
            <a:xfrm>
              <a:off x="925883" y="794357"/>
              <a:ext cx="2977494" cy="5828857"/>
              <a:chOff x="925883" y="794357"/>
              <a:chExt cx="2977494" cy="58288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BA95249-C00E-773A-AF6E-63261EEC1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5883" y="794357"/>
                <a:ext cx="2977494" cy="5828857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7EFFC70-F271-0729-31E8-ADC31AB0B65D}"/>
                  </a:ext>
                </a:extLst>
              </p:cNvPr>
              <p:cNvGrpSpPr/>
              <p:nvPr/>
            </p:nvGrpSpPr>
            <p:grpSpPr>
              <a:xfrm>
                <a:off x="3040700" y="1774018"/>
                <a:ext cx="531109" cy="4326285"/>
                <a:chOff x="3040700" y="1774018"/>
                <a:chExt cx="531109" cy="4326285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CEF72A6-285E-B9BB-32F7-6B4E3331C64F}"/>
                    </a:ext>
                  </a:extLst>
                </p:cNvPr>
                <p:cNvGrpSpPr/>
                <p:nvPr/>
              </p:nvGrpSpPr>
              <p:grpSpPr>
                <a:xfrm>
                  <a:off x="3040700" y="1774018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5627E002-56D4-4961-7A71-6A6A4E99B9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415FB24F-05AC-F06A-8CA7-A5E49D958B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588A418-FF7B-1DA7-FD1D-CBEED1BCC84F}"/>
                    </a:ext>
                  </a:extLst>
                </p:cNvPr>
                <p:cNvGrpSpPr/>
                <p:nvPr/>
              </p:nvGrpSpPr>
              <p:grpSpPr>
                <a:xfrm>
                  <a:off x="3040700" y="2585549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F6FEEB1E-61C2-C7F5-EDE4-132C038800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F7DB9B87-1301-3B49-2968-AA104B35D2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AC3F3284-A38C-637B-C1F6-8610716C496F}"/>
                    </a:ext>
                  </a:extLst>
                </p:cNvPr>
                <p:cNvGrpSpPr/>
                <p:nvPr/>
              </p:nvGrpSpPr>
              <p:grpSpPr>
                <a:xfrm>
                  <a:off x="3040700" y="3262896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939A0343-1046-37C1-7936-C7E39D06B3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EABD66D2-84DB-A663-3788-43668344AF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0295F6E6-FE8F-5C66-1716-8F23E271062A}"/>
                    </a:ext>
                  </a:extLst>
                </p:cNvPr>
                <p:cNvGrpSpPr/>
                <p:nvPr/>
              </p:nvGrpSpPr>
              <p:grpSpPr>
                <a:xfrm>
                  <a:off x="3040700" y="3946493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73B864E6-07D2-E519-457D-299FBDC797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0E0296B7-ABF7-C84B-9B69-6FEE8C8222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8A2EB8B-9B0B-397D-E34A-AE72584C298F}"/>
                    </a:ext>
                  </a:extLst>
                </p:cNvPr>
                <p:cNvGrpSpPr/>
                <p:nvPr/>
              </p:nvGrpSpPr>
              <p:grpSpPr>
                <a:xfrm>
                  <a:off x="3040700" y="4569991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A3F17D22-6F7E-C850-3313-A319E6F1BC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1CBD5F5E-983F-7247-4416-826BF295EA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036ABEA-D966-05EC-608C-0ADF0E3881C1}"/>
                    </a:ext>
                  </a:extLst>
                </p:cNvPr>
                <p:cNvGrpSpPr/>
                <p:nvPr/>
              </p:nvGrpSpPr>
              <p:grpSpPr>
                <a:xfrm>
                  <a:off x="3040700" y="5252588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033C441A-DD01-95CD-01FC-E4BD8F812A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D2C4B29B-681A-C5E2-D743-81DE82F980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05E5FC9-980D-FFD2-D57E-585BCEC16CBE}"/>
                    </a:ext>
                  </a:extLst>
                </p:cNvPr>
                <p:cNvGrpSpPr/>
                <p:nvPr/>
              </p:nvGrpSpPr>
              <p:grpSpPr>
                <a:xfrm>
                  <a:off x="3040700" y="5843307"/>
                  <a:ext cx="531109" cy="256996"/>
                  <a:chOff x="2884490" y="1778001"/>
                  <a:chExt cx="531109" cy="256996"/>
                </a:xfrm>
              </p:grpSpPr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0CE72BD6-511D-0FB0-48A9-FBFAD83F65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84490" y="1793031"/>
                    <a:ext cx="220376" cy="220376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BD5A88BA-1C74-C03A-1534-B9F33593D8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3158603" y="1778001"/>
                    <a:ext cx="256996" cy="256996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52162D-91CA-7230-5203-D6FE8C3A05EC}"/>
              </a:ext>
            </a:extLst>
          </p:cNvPr>
          <p:cNvSpPr txBox="1"/>
          <p:nvPr/>
        </p:nvSpPr>
        <p:spPr>
          <a:xfrm>
            <a:off x="5531137" y="4957212"/>
            <a:ext cx="551497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i="1" dirty="0"/>
              <a:t>If your District has a Website, or FB page, submit the links to </a:t>
            </a:r>
            <a:r>
              <a:rPr lang="en-US" i="1" dirty="0">
                <a:hlinkClick r:id="rId7"/>
              </a:rPr>
              <a:t>ALR8thDistrict@legionmail.org</a:t>
            </a:r>
            <a:r>
              <a:rPr lang="en-US" i="1" dirty="0"/>
              <a:t> and we will initiate the process of adding it to the Department site</a:t>
            </a:r>
          </a:p>
        </p:txBody>
      </p:sp>
    </p:spTree>
    <p:extLst>
      <p:ext uri="{BB962C8B-B14F-4D97-AF65-F5344CB8AC3E}">
        <p14:creationId xmlns:p14="http://schemas.microsoft.com/office/powerpoint/2010/main" val="41402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9865" y="562811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8649" y="562811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01732-29FF-4B62-9682-3A2ABBE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09" y="263919"/>
            <a:ext cx="5279367" cy="58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90525"/>
            <a:ext cx="10515600" cy="8597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Motorcycle Safety Education Fund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9795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9475" y="567022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68A-CD04-443C-AD9A-6003BFD0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852" y="1299538"/>
            <a:ext cx="9005977" cy="5446701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/>
              <a:t>The Motorcycle Safety Education Bill (SB 838) was signed on May 23, 2023, by Governor Ron DeSantis.</a:t>
            </a:r>
          </a:p>
          <a:p>
            <a:r>
              <a:rPr lang="en-US" sz="4400" dirty="0"/>
              <a:t>Went into effect on July 1, 2023. </a:t>
            </a:r>
          </a:p>
          <a:p>
            <a:r>
              <a:rPr lang="en-US" sz="4400" dirty="0"/>
              <a:t>ALR is one of 3 non-profits motorcycle organizations selected. Paperwork          submitted and approved.</a:t>
            </a:r>
          </a:p>
          <a:p>
            <a:r>
              <a:rPr lang="en-US" sz="4400" dirty="0"/>
              <a:t>Promote motorcycle safety by utilizing pamphlets, advertisements, public       service announcements, digital media, social media, and websites, and   participate in grassroots motorcycle events.</a:t>
            </a:r>
          </a:p>
          <a:p>
            <a:r>
              <a:rPr lang="en-US" sz="4400" dirty="0"/>
              <a:t>Quarterly Meetings</a:t>
            </a:r>
          </a:p>
          <a:p>
            <a:r>
              <a:rPr lang="en-US" sz="4400" dirty="0"/>
              <a:t>Phased Approach</a:t>
            </a:r>
          </a:p>
          <a:p>
            <a:pPr lvl="1"/>
            <a:r>
              <a:rPr lang="en-US" sz="4400" dirty="0"/>
              <a:t>Phase I – Establish a Baseline – Research &amp; Goals</a:t>
            </a:r>
          </a:p>
          <a:p>
            <a:pPr lvl="1"/>
            <a:r>
              <a:rPr lang="en-US" sz="4400" dirty="0"/>
              <a:t>Phase 2 –Identify/Develop Deliverables</a:t>
            </a:r>
          </a:p>
          <a:p>
            <a:pPr lvl="1"/>
            <a:r>
              <a:rPr lang="en-US" sz="4400" dirty="0"/>
              <a:t>Phase 3 – Execution in Q2-Q3</a:t>
            </a:r>
          </a:p>
          <a:p>
            <a:pPr lvl="1"/>
            <a:r>
              <a:rPr lang="en-US" sz="4400" dirty="0"/>
              <a:t>Phase 4 – Evaluate – Ongoing</a:t>
            </a:r>
          </a:p>
          <a:p>
            <a:endParaRPr lang="en-US" sz="3400" dirty="0"/>
          </a:p>
          <a:p>
            <a:pPr lvl="1"/>
            <a:endParaRPr lang="en-US" sz="34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365125"/>
            <a:ext cx="973455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       </a:t>
            </a:r>
            <a:r>
              <a:rPr lang="en-US" sz="4900" b="1" dirty="0"/>
              <a:t>PROGRAM GOALS</a:t>
            </a:r>
            <a:br>
              <a:rPr lang="en-US" sz="4900" b="1" dirty="0"/>
            </a:br>
            <a:endParaRPr lang="en-US" sz="49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CBD6-0225-4CAB-9EE4-DA15C317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199072"/>
            <a:ext cx="9734551" cy="4580625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SAVE LIVES  </a:t>
            </a:r>
          </a:p>
          <a:p>
            <a:r>
              <a:rPr lang="en-US" sz="2100" dirty="0"/>
              <a:t>Prevent as many Injuries as Possible to Florida Motorcyclists</a:t>
            </a:r>
          </a:p>
          <a:p>
            <a:r>
              <a:rPr lang="en-US" sz="2100" dirty="0"/>
              <a:t>Create Programs that Benefit All Florida Motorcyclists</a:t>
            </a:r>
          </a:p>
          <a:p>
            <a:r>
              <a:rPr lang="en-US" sz="2100" dirty="0"/>
              <a:t>Collaborate with other Program Administrators</a:t>
            </a:r>
          </a:p>
          <a:p>
            <a:r>
              <a:rPr lang="en-US" sz="2100" dirty="0"/>
              <a:t>Increase Safety Awareness</a:t>
            </a:r>
          </a:p>
          <a:p>
            <a:endParaRPr lang="en-US" sz="2100" dirty="0"/>
          </a:p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How We Accomplish these Goals</a:t>
            </a:r>
          </a:p>
          <a:p>
            <a:pPr marL="0" indent="0">
              <a:buNone/>
            </a:pP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/>
              <a:t>Conduct &amp; Participate Motorcycle Safety Skills, Training &amp; Education</a:t>
            </a:r>
          </a:p>
          <a:p>
            <a:r>
              <a:rPr lang="en-US" sz="2400" dirty="0"/>
              <a:t>Digital &amp; Social Media Communication</a:t>
            </a:r>
          </a:p>
          <a:p>
            <a:r>
              <a:rPr lang="en-US" sz="2400" dirty="0"/>
              <a:t>Webinars</a:t>
            </a:r>
          </a:p>
          <a:p>
            <a:r>
              <a:rPr lang="en-US" sz="2400" dirty="0"/>
              <a:t>Community Engagement</a:t>
            </a:r>
          </a:p>
          <a:p>
            <a:r>
              <a:rPr lang="en-US" sz="2400" dirty="0"/>
              <a:t>Motorcycle Safety-Themed Events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88569-8DA5-747D-F18B-65F917BB638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9795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F85509-2510-30F9-2726-628B1993AC5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9475" y="567022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58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7118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71944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89681-2FC3-C07E-C1A6-F5E57143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47" y="276045"/>
            <a:ext cx="10456653" cy="6814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3 Motorcycle Organizations Selected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D5CC47-2CA9-7667-BC83-BBAC72681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8901" y="961845"/>
            <a:ext cx="7641130" cy="4934309"/>
          </a:xfrm>
        </p:spPr>
      </p:pic>
    </p:spTree>
    <p:extLst>
      <p:ext uri="{BB962C8B-B14F-4D97-AF65-F5344CB8AC3E}">
        <p14:creationId xmlns:p14="http://schemas.microsoft.com/office/powerpoint/2010/main" val="38308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7F33-1FFF-6D27-521C-864AD2B7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7" y="1"/>
            <a:ext cx="11930332" cy="16906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Fatality &amp; Motorcycle Types in Crashes Statistics  Provided by: University of South Florida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F7172-A677-75C2-814B-07A052FF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544039"/>
            <a:ext cx="11439525" cy="50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E7C0-1C54-0C15-5412-15298FE9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65125"/>
            <a:ext cx="106870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Fatality &amp; Motorcycle Types in Crashes Statistics  Provided by: University of South Florida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D1CD3C-CF23-DA7D-37C5-FAD5DB284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388600" cy="48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EFA3-1C85-6C95-50EF-0D88C7B8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1"/>
            <a:ext cx="10677525" cy="1733549"/>
          </a:xfrm>
        </p:spPr>
        <p:txBody>
          <a:bodyPr>
            <a:normAutofit fontScale="90000"/>
          </a:bodyPr>
          <a:lstStyle/>
          <a:p>
            <a:r>
              <a:rPr lang="en-US" dirty="0"/>
              <a:t>Fatality &amp; Motorcycle Types in Crashes Statistics  Provided by: University of South Florida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065FC-0911-3541-737E-7B147A601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681" y="1554481"/>
            <a:ext cx="10320020" cy="508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974" y="-319177"/>
            <a:ext cx="9069137" cy="6505567"/>
          </a:xfrm>
        </p:spPr>
        <p:txBody>
          <a:bodyPr>
            <a:normAutofit/>
          </a:bodyPr>
          <a:lstStyle/>
          <a:p>
            <a:pPr algn="ctr"/>
            <a:endParaRPr lang="en-US" sz="2700" dirty="0"/>
          </a:p>
          <a:p>
            <a:pPr marL="457200" lvl="1" indent="0" algn="ctr">
              <a:buNone/>
            </a:pPr>
            <a:r>
              <a:rPr lang="en-US" sz="5400" b="1" dirty="0"/>
              <a:t>AMERICAN LEGION RIDERS</a:t>
            </a:r>
          </a:p>
          <a:p>
            <a:pPr marL="457200" lvl="1" indent="0" algn="ctr">
              <a:buNone/>
            </a:pPr>
            <a:r>
              <a:rPr lang="en-US" sz="5400" b="1" dirty="0"/>
              <a:t>DEPARTMENT OF FLORIDA</a:t>
            </a:r>
            <a:endParaRPr lang="en-US" sz="5400" dirty="0"/>
          </a:p>
          <a:p>
            <a:pPr lvl="1" algn="ctr"/>
            <a:endParaRPr lang="en-US" sz="2300" dirty="0"/>
          </a:p>
          <a:p>
            <a:pPr marL="0" indent="0" algn="ctr">
              <a:buNone/>
            </a:pPr>
            <a:r>
              <a:rPr lang="en-US" sz="4000" dirty="0"/>
              <a:t>EVENTS SUMMARY TO DATE</a:t>
            </a:r>
            <a:endParaRPr lang="en-US" sz="2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3744" y="560768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5497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F8014-8489-F78C-9DD4-01941535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676" y="3279776"/>
            <a:ext cx="4389539" cy="35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DA8EF-55D6-4245-A48D-65BD701B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85" y="529320"/>
            <a:ext cx="9085202" cy="55728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</a:t>
            </a:r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dirty="0"/>
              <a:t> </a:t>
            </a:r>
            <a:r>
              <a:rPr lang="en-US" sz="4000" b="1" dirty="0"/>
              <a:t> ANNUAL</a:t>
            </a:r>
            <a:br>
              <a:rPr lang="en-US" sz="4000" b="1" dirty="0"/>
            </a:br>
            <a:r>
              <a:rPr lang="en-US" sz="4000" b="1" dirty="0"/>
              <a:t> POW/MIA CEREMONY &amp; RIDE</a:t>
            </a:r>
            <a:br>
              <a:rPr lang="en-US" b="1" dirty="0"/>
            </a:br>
            <a:r>
              <a:rPr lang="en-US" b="1" dirty="0"/>
              <a:t>                                  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410" y="2281547"/>
            <a:ext cx="7996688" cy="37534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September 16, 2023 - Jacksonville</a:t>
            </a:r>
          </a:p>
          <a:p>
            <a:r>
              <a:rPr lang="en-US" dirty="0"/>
              <a:t>Ride began @ Adamec Harley Davidson Dealership</a:t>
            </a:r>
          </a:p>
          <a:p>
            <a:r>
              <a:rPr lang="en-US" dirty="0"/>
              <a:t>7 Bridges Ride – 99.3 Miles – 2 hrs. 20 Mins – JSO Police Escort</a:t>
            </a:r>
          </a:p>
          <a:p>
            <a:r>
              <a:rPr lang="en-US" dirty="0"/>
              <a:t>Ride ended @ NATIONAL POW/MIA Memorial Park</a:t>
            </a:r>
          </a:p>
          <a:p>
            <a:pPr lvl="1"/>
            <a:r>
              <a:rPr lang="en-US" dirty="0"/>
              <a:t>Jax University NROTC performed the Parade of Colors &amp; </a:t>
            </a:r>
          </a:p>
          <a:p>
            <a:pPr marL="914400" lvl="2" indent="0">
              <a:buNone/>
            </a:pPr>
            <a:r>
              <a:rPr lang="en-US" sz="2400" dirty="0"/>
              <a:t>Missing Man Table Ceremony</a:t>
            </a:r>
          </a:p>
          <a:p>
            <a:r>
              <a:rPr lang="en-US" dirty="0"/>
              <a:t>263 Bikes/Trikes Participated – 361 Participants</a:t>
            </a:r>
          </a:p>
          <a:p>
            <a:r>
              <a:rPr lang="en-US" dirty="0"/>
              <a:t>Meet &amp; Greet &amp; After Social Event @ Post 283</a:t>
            </a:r>
          </a:p>
          <a:p>
            <a:r>
              <a:rPr lang="en-US" dirty="0"/>
              <a:t>Total Chapel Donations - $5690.00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33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530727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530728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D48-7264-478E-82EE-C7511209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58" y="1086608"/>
            <a:ext cx="1846959" cy="100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2A667-74BA-2089-C11A-BC3FE48E8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6" y="2410329"/>
            <a:ext cx="2897340" cy="2201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8D9AA-D7B7-23A5-5F65-B7957581F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58" y="368022"/>
            <a:ext cx="2850577" cy="1913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33DFA-B196-B482-8AC6-5FE28D906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219" y="128052"/>
            <a:ext cx="2129184" cy="2153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46D8D8-FD51-3534-D5FE-7A98EA89B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9" y="4736064"/>
            <a:ext cx="2940437" cy="19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5846D-5CB7-BDFF-76ED-45DB8003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65125"/>
            <a:ext cx="10448925" cy="1325563"/>
          </a:xfrm>
        </p:spPr>
        <p:txBody>
          <a:bodyPr/>
          <a:lstStyle/>
          <a:p>
            <a:pPr algn="ctr"/>
            <a:r>
              <a:rPr lang="en-US" dirty="0"/>
              <a:t>ALR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136B-CCBF-E104-881F-CC0B5E097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5"/>
            <a:ext cx="10515600" cy="4695825"/>
          </a:xfrm>
        </p:spPr>
        <p:txBody>
          <a:bodyPr>
            <a:normAutofit/>
          </a:bodyPr>
          <a:lstStyle/>
          <a:p>
            <a:pPr marL="76200" marR="118745" indent="22606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6200" marR="118745" indent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American Legion Riders are formed to promote the aims and purposes of The American Legion as a family-oriented motorcycling activity for members of The American Legion Family.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532130" algn="l"/>
                <a:tab pos="532765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To promote motorcycle safety programs and to provide a social</a:t>
            </a:r>
            <a:r>
              <a:rPr lang="en-US" sz="1800" b="1" spc="-1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atmosphere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 members who share the same Interest.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>
                <a:tab pos="532130" algn="l"/>
                <a:tab pos="532765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To</a:t>
            </a:r>
            <a:r>
              <a:rPr lang="en-US" sz="1800" b="1" spc="-11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participate</a:t>
            </a:r>
            <a:r>
              <a:rPr lang="en-US" sz="1800" b="1" spc="-5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1800" b="1" spc="-8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events</a:t>
            </a:r>
            <a:r>
              <a:rPr lang="en-US" sz="1800" b="1" spc="-10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b="1" spc="-10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ceremonies</a:t>
            </a:r>
            <a:r>
              <a:rPr lang="en-US" sz="1800" b="1" spc="-5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which</a:t>
            </a:r>
            <a:r>
              <a:rPr lang="en-US" sz="1800" b="1" spc="-8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b="1" spc="-12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1800" b="1" spc="-6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keeping</a:t>
            </a:r>
            <a:r>
              <a:rPr lang="en-US" sz="1800" b="1" spc="-14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en-US" sz="1800" b="1" spc="-8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b="1" spc="-1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aims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734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 purposes of The American Legion.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795020" lvl="0" indent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None/>
              <a:tabLst>
                <a:tab pos="532130" algn="l"/>
                <a:tab pos="532765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To</a:t>
            </a:r>
            <a:r>
              <a:rPr lang="en-US" sz="1800" b="1" spc="-19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organize</a:t>
            </a:r>
            <a:r>
              <a:rPr lang="en-US" sz="1800" b="1" spc="-16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b="1" spc="-19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participate</a:t>
            </a:r>
            <a:r>
              <a:rPr lang="en-US" sz="1800" b="1" spc="-19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1800" b="1" spc="-19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charity</a:t>
            </a:r>
            <a:r>
              <a:rPr lang="en-US" sz="1800" b="1" spc="-16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events</a:t>
            </a:r>
            <a:r>
              <a:rPr lang="en-US" sz="1800" b="1" spc="-1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helping</a:t>
            </a:r>
            <a:r>
              <a:rPr lang="en-US" sz="1800" b="1" spc="-2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our</a:t>
            </a:r>
            <a:r>
              <a:rPr lang="en-US" sz="1800" b="1" spc="-18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veterans,</a:t>
            </a:r>
            <a:r>
              <a:rPr lang="en-US" sz="1800" b="1" spc="-1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their families, and the local</a:t>
            </a:r>
            <a:r>
              <a:rPr lang="en-US" sz="1800" b="1" spc="-2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	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community.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None/>
              <a:tabLst>
                <a:tab pos="532130" algn="l"/>
                <a:tab pos="532765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To use our association to promote and support the programs of</a:t>
            </a:r>
            <a:r>
              <a:rPr lang="en-US" sz="1800" b="1" spc="-2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6705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American Legion.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835" marR="123825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ALR is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motorcycle club (M/C) and does not practice M/C rules or regulations. There is no patching or pledging permitted. An ALR Chapter Member is not permitted to join the "Council of Clubs."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632791"/>
          </a:xfrm>
        </p:spPr>
        <p:txBody>
          <a:bodyPr>
            <a:normAutofit fontScale="90000"/>
          </a:bodyPr>
          <a:lstStyle/>
          <a:p>
            <a:r>
              <a:rPr lang="en-US" b="1"/>
              <a:t>2023-2024 </a:t>
            </a:r>
            <a:r>
              <a:rPr lang="en-US" b="1" dirty="0"/>
              <a:t>SCHEDULE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CBD6-0225-4CAB-9EE4-DA15C317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817" y="2114550"/>
            <a:ext cx="10143123" cy="3133725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Summit, Meet &amp; Greet, January 31, 2024, Classes February 1-3, 2024.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“Round Robin,” Month of April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Children and Youth Picnic, TBD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In-State Unity Ride – Meet &amp; Greet, April 21</a:t>
            </a:r>
            <a:r>
              <a:rPr lang="en-US" sz="24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Ride April 22-26.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Rally April 27</a:t>
            </a:r>
            <a:r>
              <a:rPr lang="en-US" sz="24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Location OCC Clearwater, Fl.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1694" y="550734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866" y="5507342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40E8393-44C8-A16C-7E50-9F32A4428D9B}"/>
              </a:ext>
            </a:extLst>
          </p:cNvPr>
          <p:cNvSpPr/>
          <p:nvPr/>
        </p:nvSpPr>
        <p:spPr>
          <a:xfrm>
            <a:off x="96253" y="3676849"/>
            <a:ext cx="989597" cy="43313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4D86-EC15-4553-915A-075E6469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7" y="1"/>
            <a:ext cx="12215004" cy="1690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ALR Summit – </a:t>
            </a:r>
            <a:r>
              <a:rPr lang="en-US" b="1" dirty="0"/>
              <a:t>January 31</a:t>
            </a:r>
            <a:r>
              <a:rPr lang="en-US" b="1" baseline="30000" dirty="0"/>
              <a:t>st</a:t>
            </a:r>
            <a:r>
              <a:rPr lang="en-US" b="1" dirty="0"/>
              <a:t> – </a:t>
            </a:r>
            <a:r>
              <a:rPr lang="en-US" b="1" kern="1200" dirty="0">
                <a:latin typeface="+mj-lt"/>
                <a:ea typeface="+mj-ea"/>
                <a:cs typeface="+mj-cs"/>
              </a:rPr>
              <a:t>February 3, 2024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61C435D-579F-4B58-ADCC-E9C8FD41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08" y="1825625"/>
            <a:ext cx="6814869" cy="4351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Hotel Information: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R="0" lv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NOW BOOKING !!!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Holiday Inn Resort – Lake Buena Vista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13351 State Rd 535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Orlando, FL 32821</a:t>
            </a:r>
          </a:p>
          <a:p>
            <a:pPr marL="457200" marR="0" lvl="0" indent="-45720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Group Code: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American Legion Riders 2024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Cut-Off Date: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January 1,</a:t>
            </a:r>
            <a:r>
              <a:rPr lang="en-US" altLang="en-US" sz="2800" dirty="0">
                <a:latin typeface="+mn-lt"/>
              </a:rPr>
              <a:t> 2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024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PT Sans" panose="020B0503020203020204" pitchFamily="34" charset="0"/>
              </a:rPr>
              <a:t>1-877-666-3243</a:t>
            </a:r>
          </a:p>
          <a:p>
            <a:pPr marL="457200" marR="0" lvl="0" indent="-45720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4C73C9-EB55-4ED3-B263-A901BCE5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084" y="1825625"/>
            <a:ext cx="3955983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537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A224E1-D7A3-BAE1-27BB-C093711E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5" y="1"/>
            <a:ext cx="10429775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In-State Unity Ride</a:t>
            </a:r>
            <a:br>
              <a:rPr lang="en-US" b="1" dirty="0"/>
            </a:br>
            <a:r>
              <a:rPr lang="en-US" b="1" dirty="0"/>
              <a:t>April 22-26, 2024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6721A-53D1-4198-8A42-F21F11A2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62" r="21593" b="1"/>
          <a:stretch/>
        </p:blipFill>
        <p:spPr>
          <a:xfrm>
            <a:off x="1819175" y="1690689"/>
            <a:ext cx="9168865" cy="4074556"/>
          </a:xfr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50A4C5-098B-4ED5-8F74-9DEAEE140FB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5207" y="5736998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95D65-5256-4FC1-AD26-CDEF958E68E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74412" y="568641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31993-B609-4DCF-B5CE-429554DA87FB}"/>
              </a:ext>
            </a:extLst>
          </p:cNvPr>
          <p:cNvSpPr txBox="1"/>
          <p:nvPr/>
        </p:nvSpPr>
        <p:spPr>
          <a:xfrm>
            <a:off x="2327710" y="5994081"/>
            <a:ext cx="7286324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/>
              <a:t>3 Routes – West Coast, Central, East Coast</a:t>
            </a:r>
          </a:p>
        </p:txBody>
      </p:sp>
    </p:spTree>
    <p:extLst>
      <p:ext uri="{BB962C8B-B14F-4D97-AF65-F5344CB8AC3E}">
        <p14:creationId xmlns:p14="http://schemas.microsoft.com/office/powerpoint/2010/main" val="39694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B9D568-CA69-8E30-5FB5-D4E59056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92" y="-285135"/>
            <a:ext cx="9723408" cy="1975823"/>
          </a:xfrm>
        </p:spPr>
        <p:txBody>
          <a:bodyPr/>
          <a:lstStyle/>
          <a:p>
            <a:r>
              <a:rPr lang="en-US" b="1" dirty="0"/>
              <a:t>   ALR IN-STATE UNITY RIDE</a:t>
            </a:r>
            <a:br>
              <a:rPr lang="en-US" b="1" dirty="0"/>
            </a:br>
            <a:r>
              <a:rPr lang="en-US" sz="2800" b="1" dirty="0">
                <a:solidFill>
                  <a:srgbClr val="FF0000"/>
                </a:solidFill>
              </a:rPr>
              <a:t>Routes Subject to Change – Still in planning stage</a:t>
            </a:r>
          </a:p>
        </p:txBody>
      </p:sp>
      <p:pic>
        <p:nvPicPr>
          <p:cNvPr id="9" name="Picture 8" descr="A map of florida with a route&#10;&#10;Description automatically generated">
            <a:extLst>
              <a:ext uri="{FF2B5EF4-FFF2-40B4-BE49-F238E27FC236}">
                <a16:creationId xmlns:a16="http://schemas.microsoft.com/office/drawing/2014/main" id="{17E22934-031C-CD50-F0BA-DBE9115E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875" y="1797151"/>
            <a:ext cx="4484564" cy="3381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B73A5-0C33-66A6-3FEC-CDB5DBDB8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30" y="1797151"/>
            <a:ext cx="3656546" cy="31684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207D77-57BE-CE94-DC5E-6276FAF9200D}"/>
              </a:ext>
            </a:extLst>
          </p:cNvPr>
          <p:cNvSpPr txBox="1"/>
          <p:nvPr/>
        </p:nvSpPr>
        <p:spPr>
          <a:xfrm>
            <a:off x="5585604" y="2829464"/>
            <a:ext cx="914400" cy="9144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5B617B-0D58-0069-3EF8-861632230C10}"/>
              </a:ext>
            </a:extLst>
          </p:cNvPr>
          <p:cNvSpPr txBox="1"/>
          <p:nvPr/>
        </p:nvSpPr>
        <p:spPr>
          <a:xfrm>
            <a:off x="0" y="5883215"/>
            <a:ext cx="3234906" cy="40544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B3B8A-509D-2FB6-A114-8FC0421A00EA}"/>
              </a:ext>
            </a:extLst>
          </p:cNvPr>
          <p:cNvSpPr txBox="1"/>
          <p:nvPr/>
        </p:nvSpPr>
        <p:spPr>
          <a:xfrm>
            <a:off x="-101194" y="5720594"/>
            <a:ext cx="327676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    Central Route – 1027 Miles</a:t>
            </a:r>
            <a:r>
              <a:rPr lang="en-US" dirty="0"/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CBBBC4-C294-95D3-5631-5DE60808584B}"/>
              </a:ext>
            </a:extLst>
          </p:cNvPr>
          <p:cNvSpPr txBox="1"/>
          <p:nvPr/>
        </p:nvSpPr>
        <p:spPr>
          <a:xfrm>
            <a:off x="3614468" y="5724357"/>
            <a:ext cx="440809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East Coast Route – 1026 Miles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9783E4-BE20-90A2-71C8-91A41D78F7BC}"/>
              </a:ext>
            </a:extLst>
          </p:cNvPr>
          <p:cNvSpPr txBox="1"/>
          <p:nvPr/>
        </p:nvSpPr>
        <p:spPr>
          <a:xfrm>
            <a:off x="8322230" y="5678416"/>
            <a:ext cx="365654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West Coast Route – 765 Miles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D70CB-CA1F-F4A2-D696-F5F1C07F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1797151"/>
            <a:ext cx="3276768" cy="35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C8B0-4498-40BB-BBF7-B6350B32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49" y="152335"/>
            <a:ext cx="11207151" cy="1538353"/>
          </a:xfrm>
        </p:spPr>
        <p:txBody>
          <a:bodyPr>
            <a:normAutofit/>
          </a:bodyPr>
          <a:lstStyle/>
          <a:p>
            <a:r>
              <a:rPr lang="en-US" b="1" dirty="0"/>
              <a:t>     ALR State Rally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BE1E-5469-40D9-92A7-469A069C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22" y="2260122"/>
            <a:ext cx="10465278" cy="3928922"/>
          </a:xfrm>
        </p:spPr>
        <p:txBody>
          <a:bodyPr>
            <a:normAutofit/>
          </a:bodyPr>
          <a:lstStyle/>
          <a:p>
            <a:r>
              <a:rPr lang="en-US" sz="3600" dirty="0"/>
              <a:t>OCC </a:t>
            </a:r>
            <a:r>
              <a:rPr lang="en-US" sz="3600" dirty="0" err="1"/>
              <a:t>RoadHouse</a:t>
            </a:r>
            <a:r>
              <a:rPr lang="en-US" sz="3600" dirty="0"/>
              <a:t> &amp; Museum</a:t>
            </a:r>
          </a:p>
          <a:p>
            <a:r>
              <a:rPr lang="en-US" sz="3600" dirty="0"/>
              <a:t>Date &amp; Time – April 27</a:t>
            </a:r>
            <a:r>
              <a:rPr lang="en-US" sz="3600" baseline="30000" dirty="0"/>
              <a:t>th</a:t>
            </a:r>
            <a:r>
              <a:rPr lang="en-US" sz="3600" dirty="0"/>
              <a:t> , 2023 - 12-5pm</a:t>
            </a:r>
          </a:p>
          <a:p>
            <a:r>
              <a:rPr lang="en-US" sz="3600" dirty="0"/>
              <a:t>Raffles – Chapter/District Donations</a:t>
            </a:r>
          </a:p>
          <a:p>
            <a:r>
              <a:rPr lang="en-US" sz="3600" dirty="0"/>
              <a:t>Food – Order from the Menu</a:t>
            </a:r>
          </a:p>
          <a:p>
            <a:r>
              <a:rPr lang="en-US" sz="3600" dirty="0"/>
              <a:t>Entertainment – Band</a:t>
            </a:r>
          </a:p>
          <a:p>
            <a:r>
              <a:rPr lang="en-US" sz="3600" dirty="0"/>
              <a:t>Vendors – OCC to book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A3AFF30-ABEB-4924-9359-E426F32B327B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8070" y="5561358"/>
            <a:ext cx="1259439" cy="11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B2B26-08E8-4AA2-ADB7-29C1D3E2C7A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7509" y="5561358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85B72-F1BC-4517-8DFA-13D327F4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183" y="3711622"/>
            <a:ext cx="2540301" cy="1651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2A162D-5607-1ECB-9A83-05DB3943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709" y="208250"/>
            <a:ext cx="3344775" cy="154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904A5-1ACE-A2F1-F055-221E7FD8F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206" y="1987090"/>
            <a:ext cx="3045278" cy="13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52AF58-1DA9-5A83-A043-2EF0B7AB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87" y="827773"/>
            <a:ext cx="9072613" cy="52350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RAFFLE – 2024 STREET GLIDE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sz="3600" b="1" dirty="0"/>
              <a:t>Online Ticket Sales</a:t>
            </a:r>
            <a:br>
              <a:rPr lang="en-US" sz="3600" b="1" dirty="0"/>
            </a:br>
            <a:r>
              <a:rPr lang="en-US" sz="3600" b="1" dirty="0"/>
              <a:t>      $20 Per Ticket or 6 for $100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41B6D-96A7-49D8-971E-8B4BABA4A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641" y="1584960"/>
            <a:ext cx="9194800" cy="490791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918EF-3605-42F8-A7E2-367B9288D390}"/>
              </a:ext>
            </a:extLst>
          </p:cNvPr>
          <p:cNvSpPr txBox="1"/>
          <p:nvPr/>
        </p:nvSpPr>
        <p:spPr>
          <a:xfrm rot="21078174">
            <a:off x="9334790" y="789724"/>
            <a:ext cx="2629069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/>
              <a:t>Drawing @ 5pm</a:t>
            </a:r>
          </a:p>
        </p:txBody>
      </p:sp>
    </p:spTree>
    <p:extLst>
      <p:ext uri="{BB962C8B-B14F-4D97-AF65-F5344CB8AC3E}">
        <p14:creationId xmlns:p14="http://schemas.microsoft.com/office/powerpoint/2010/main" val="39828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52AF58-1DA9-5A83-A043-2EF0B7AB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173" y="569343"/>
            <a:ext cx="9533627" cy="13284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PROJECT VET RELIEF/SUICIDE PREVENTION INIATITIVE 2024 GOAL</a:t>
            </a:r>
            <a:br>
              <a:rPr lang="en-US" b="1" dirty="0"/>
            </a:br>
            <a:r>
              <a:rPr lang="en-US" b="1" dirty="0"/>
              <a:t>               INCREASE BY 10%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8DE121-C465-EA37-999C-A440349AF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714" y="2032024"/>
            <a:ext cx="4917056" cy="482597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AF5A4-60C7-DDE4-42A8-7932E1CE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0316">
            <a:off x="266909" y="2993368"/>
            <a:ext cx="2449630" cy="1004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2993A-B689-DE96-28AB-44636C31E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9972">
            <a:off x="8915063" y="4216487"/>
            <a:ext cx="2751424" cy="1128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DFA83E-DFFA-CEEB-504A-951F69B5D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7543">
            <a:off x="9300603" y="2333515"/>
            <a:ext cx="2176788" cy="1140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34B1AC-3622-0097-7414-DC7E86D27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2765">
            <a:off x="478393" y="5113563"/>
            <a:ext cx="2237214" cy="11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212103"/>
            <a:ext cx="11249025" cy="79754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GOD BLESS THE UNITED STATES OF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5CCD4-FB86-444A-9307-7EFEAB66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1109081"/>
            <a:ext cx="6591300" cy="50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E8372-A55C-8DCF-0302-3DA5E806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95300"/>
            <a:ext cx="10325100" cy="876300"/>
          </a:xfrm>
        </p:spPr>
        <p:txBody>
          <a:bodyPr/>
          <a:lstStyle/>
          <a:p>
            <a:pPr algn="ctr"/>
            <a:r>
              <a:rPr lang="en-US" dirty="0"/>
              <a:t>New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CE1FE-D4A5-A659-F286-19B80AB3F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825625"/>
            <a:ext cx="10325100" cy="4351338"/>
          </a:xfrm>
        </p:spPr>
        <p:txBody>
          <a:bodyPr>
            <a:normAutofit/>
          </a:bodyPr>
          <a:lstStyle/>
          <a:p>
            <a:r>
              <a:rPr lang="en-US" dirty="0"/>
              <a:t>The Post has the interest and commitment of at least Six (6) individuals who are members in good standing of the American Legion Family.</a:t>
            </a:r>
          </a:p>
          <a:p>
            <a:pPr lvl="1"/>
            <a:r>
              <a:rPr lang="en-US" dirty="0"/>
              <a:t>Director</a:t>
            </a:r>
          </a:p>
          <a:p>
            <a:pPr lvl="1"/>
            <a:r>
              <a:rPr lang="en-US" dirty="0"/>
              <a:t>Assistant Director</a:t>
            </a:r>
          </a:p>
          <a:p>
            <a:pPr lvl="1"/>
            <a:r>
              <a:rPr lang="en-US" dirty="0"/>
              <a:t>Adjutant/Finance Officer</a:t>
            </a:r>
          </a:p>
          <a:p>
            <a:pPr lvl="1"/>
            <a:r>
              <a:rPr lang="en-US" dirty="0"/>
              <a:t>Sgt-at-Arms</a:t>
            </a:r>
          </a:p>
          <a:p>
            <a:pPr lvl="1"/>
            <a:r>
              <a:rPr lang="en-US" dirty="0"/>
              <a:t>Road Captain</a:t>
            </a:r>
          </a:p>
          <a:p>
            <a:pPr lvl="1"/>
            <a:r>
              <a:rPr lang="en-US" dirty="0"/>
              <a:t>Chaplain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6262-13EC-0D5E-0614-0BD25835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365125"/>
            <a:ext cx="10277475" cy="1325563"/>
          </a:xfrm>
        </p:spPr>
        <p:txBody>
          <a:bodyPr/>
          <a:lstStyle/>
          <a:p>
            <a:pPr algn="ctr"/>
            <a:r>
              <a:rPr lang="en-US" dirty="0"/>
              <a:t>Developing a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2DEE-8FCF-4413-EE76-45FF4388E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325" y="1825625"/>
            <a:ext cx="1027747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Start-Up Officers and other committed Start-Up Members are                   to adopt the ALR SOP as posted on the ALR Website.</a:t>
            </a:r>
          </a:p>
          <a:p>
            <a:pPr marL="0" indent="0">
              <a:buNone/>
            </a:pPr>
            <a:r>
              <a:rPr lang="en-US" dirty="0"/>
              <a:t>Develop their “Standing Rules”, template on the website. </a:t>
            </a:r>
          </a:p>
          <a:p>
            <a:pPr marL="0" lvl="0" indent="0">
              <a:buNone/>
            </a:pPr>
            <a:r>
              <a:rPr lang="en-US" dirty="0"/>
              <a:t>Send a Copy of the following documents to the ALR Department Adjutant.</a:t>
            </a:r>
          </a:p>
          <a:p>
            <a:pPr marL="457200" lvl="1" indent="0">
              <a:buNone/>
            </a:pPr>
            <a:r>
              <a:rPr lang="en-US" dirty="0"/>
              <a:t>Copy of Start-Up Letter, requesting an ALR Chapter, on Post’s letterhead, signed by the Post Commander</a:t>
            </a:r>
          </a:p>
          <a:p>
            <a:pPr marL="457200" lvl="1" indent="0">
              <a:buNone/>
            </a:pPr>
            <a:r>
              <a:rPr lang="en-US" dirty="0"/>
              <a:t>Copy of the Post Legionnaire meeting minutes, voting in a new Chapter</a:t>
            </a:r>
          </a:p>
          <a:p>
            <a:pPr marL="457200" lvl="1" indent="0">
              <a:buNone/>
            </a:pPr>
            <a:r>
              <a:rPr lang="en-US" dirty="0"/>
              <a:t>Copy of the Chapter’s Standing Rules. </a:t>
            </a:r>
          </a:p>
          <a:p>
            <a:pPr marL="457200" lvl="1" indent="0">
              <a:buNone/>
            </a:pPr>
            <a:r>
              <a:rPr lang="en-US" dirty="0"/>
              <a:t>A list of Chapter members to be placed on the Chapter’s Charter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72FE-8AA0-EBCD-C73E-568883FA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365125"/>
            <a:ext cx="10125074" cy="1325563"/>
          </a:xfrm>
        </p:spPr>
        <p:txBody>
          <a:bodyPr/>
          <a:lstStyle/>
          <a:p>
            <a:pPr algn="ctr"/>
            <a:r>
              <a:rPr lang="en-US" dirty="0"/>
              <a:t>Developing a Chapter –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6C978-EFFD-8E54-A3C4-122B2981A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49" y="1758950"/>
            <a:ext cx="10125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Upon final approval and receipt of the Department signed Charter, have the Post Commander and Adjutant sign the Charter</a:t>
            </a:r>
          </a:p>
          <a:p>
            <a:pPr marL="457200" lvl="1" indent="0">
              <a:buNone/>
            </a:pPr>
            <a:r>
              <a:rPr lang="en-US" dirty="0"/>
              <a:t>Membership applications will include a liability waiver</a:t>
            </a:r>
          </a:p>
          <a:p>
            <a:pPr marL="0" indent="0">
              <a:buNone/>
            </a:pPr>
            <a:r>
              <a:rPr lang="en-US" dirty="0"/>
              <a:t>Post general membership approve a checking account for your chapter under the EIN issue to the Post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Please Contact our New Chapter Service Officer for assistance</a:t>
            </a:r>
          </a:p>
        </p:txBody>
      </p:sp>
    </p:spTree>
    <p:extLst>
      <p:ext uri="{BB962C8B-B14F-4D97-AF65-F5344CB8AC3E}">
        <p14:creationId xmlns:p14="http://schemas.microsoft.com/office/powerpoint/2010/main" val="30362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A03A-8E8B-A611-D07B-5384DD83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38" y="0"/>
            <a:ext cx="11242307" cy="1690688"/>
          </a:xfrm>
        </p:spPr>
        <p:txBody>
          <a:bodyPr>
            <a:normAutofit/>
          </a:bodyPr>
          <a:lstStyle/>
          <a:p>
            <a:r>
              <a:rPr lang="en-US" b="1" dirty="0"/>
              <a:t>	  SOP ACKNOWLEDGEMENT &amp; </a:t>
            </a:r>
            <a:br>
              <a:rPr lang="en-US" b="1" dirty="0"/>
            </a:br>
            <a:r>
              <a:rPr lang="en-US" b="1" dirty="0"/>
              <a:t>			STANDING RULES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CEF1F3-CE03-1355-6E2B-5A5287225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440" y="1690688"/>
            <a:ext cx="3635800" cy="46805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D636-5D05-6405-F2FD-10AB7F2A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74" y="1702915"/>
            <a:ext cx="3734602" cy="46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5588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4792" y="571944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E6FC6-C2D9-4C26-945E-B759B33E4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883" y="298490"/>
            <a:ext cx="2112897" cy="2743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0C4C7-4BE9-4984-BD43-7F962971BF4E}"/>
              </a:ext>
            </a:extLst>
          </p:cNvPr>
          <p:cNvSpPr txBox="1"/>
          <p:nvPr/>
        </p:nvSpPr>
        <p:spPr>
          <a:xfrm>
            <a:off x="2107933" y="606266"/>
            <a:ext cx="7113067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</a:t>
            </a:r>
            <a:r>
              <a:rPr lang="en-US" sz="3600" b="1" dirty="0"/>
              <a:t>FUTURE RIDER PROGRAM</a:t>
            </a:r>
          </a:p>
          <a:p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52167-B390-E4E0-56B6-6BA9AC8B691F}"/>
              </a:ext>
            </a:extLst>
          </p:cNvPr>
          <p:cNvSpPr txBox="1"/>
          <p:nvPr/>
        </p:nvSpPr>
        <p:spPr>
          <a:xfrm>
            <a:off x="2284391" y="1541888"/>
            <a:ext cx="6676729" cy="67197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742315" marR="955040" algn="ctr">
              <a:spcBef>
                <a:spcPts val="445"/>
              </a:spcBef>
              <a:spcAft>
                <a:spcPts val="0"/>
              </a:spcAft>
            </a:pPr>
            <a:r>
              <a:rPr lang="en-US" sz="1800" b="1" spc="-5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ARTICLE</a:t>
            </a:r>
            <a:r>
              <a:rPr lang="en-US" sz="1800" b="1" spc="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endParaRPr lang="en-US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39775" marR="955040" algn="ctr">
              <a:spcBef>
                <a:spcPts val="165"/>
              </a:spcBef>
              <a:spcAft>
                <a:spcPts val="0"/>
              </a:spcAft>
            </a:pPr>
            <a:r>
              <a:rPr lang="en-US" sz="18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AMERICAN</a:t>
            </a:r>
            <a:r>
              <a:rPr lang="en-US" sz="1800" b="1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LEGION</a:t>
            </a:r>
            <a:r>
              <a:rPr lang="en-US" sz="18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RIDER</a:t>
            </a:r>
            <a:r>
              <a:rPr lang="en-US" sz="1800" b="1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</a:t>
            </a:r>
            <a:endParaRPr lang="en-US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D1EE8-090D-E1C6-009D-02E7C780D325}"/>
              </a:ext>
            </a:extLst>
          </p:cNvPr>
          <p:cNvSpPr txBox="1"/>
          <p:nvPr/>
        </p:nvSpPr>
        <p:spPr>
          <a:xfrm>
            <a:off x="2850154" y="2225891"/>
            <a:ext cx="6236093" cy="13388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342900" marR="339725" lvl="0" indent="-342900">
              <a:spcBef>
                <a:spcPts val="40"/>
              </a:spcBef>
              <a:spcAft>
                <a:spcPts val="0"/>
              </a:spcAft>
              <a:buSzPts val="1350"/>
              <a:buFont typeface="Times New Roman" panose="02020603050405020304" pitchFamily="18" charset="0"/>
              <a:buAutoNum type="arabicPeriod"/>
              <a:tabLst>
                <a:tab pos="995680" algn="l"/>
              </a:tabLst>
            </a:pPr>
            <a:r>
              <a:rPr lang="en-US" sz="135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Future Rider Members: </a:t>
            </a:r>
            <a:r>
              <a:rPr lang="en-US" sz="135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Chapters may accept future rider members, but at a minimum they must:</a:t>
            </a:r>
            <a:endParaRPr lang="en-US" sz="1100" spc="-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39725" lvl="1" indent="-285750">
              <a:spcBef>
                <a:spcPts val="40"/>
              </a:spcBef>
              <a:spcAft>
                <a:spcPts val="0"/>
              </a:spcAft>
              <a:buSzPts val="1350"/>
              <a:buFont typeface="Times New Roman" panose="02020603050405020304" pitchFamily="18" charset="0"/>
              <a:buAutoNum type="alphaLcPeriod"/>
              <a:tabLst>
                <a:tab pos="995680" algn="l"/>
              </a:tabLst>
            </a:pPr>
            <a:r>
              <a:rPr lang="en-US" sz="135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 a Junior member of The American Legion Auxiliary or Sons of the American Legion and identified by a “Future Rider” patch.</a:t>
            </a:r>
            <a:endParaRPr lang="en-US" sz="1100" spc="-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39725" lvl="1" indent="-285750">
              <a:spcBef>
                <a:spcPts val="40"/>
              </a:spcBef>
              <a:spcAft>
                <a:spcPts val="0"/>
              </a:spcAft>
              <a:buSzPts val="1350"/>
              <a:buFont typeface="Times New Roman" panose="02020603050405020304" pitchFamily="18" charset="0"/>
              <a:buAutoNum type="alphaLcPeriod"/>
              <a:tabLst>
                <a:tab pos="995680" algn="l"/>
              </a:tabLst>
            </a:pPr>
            <a:r>
              <a:rPr lang="en-US" sz="135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Parent or Legal Guardian must sign the Participant Accident Waiver/Release of Liability form. </a:t>
            </a:r>
            <a:endParaRPr lang="en-US" sz="1100" spc="-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916720-875F-8CBC-2B59-EDDF5BB0F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880" y="4020177"/>
            <a:ext cx="7113066" cy="715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0A883E-8106-BA0C-22BA-80D2A7E8B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047" y="5275628"/>
            <a:ext cx="8074539" cy="814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6268A1-CC0D-138E-B419-90F0EE353399}"/>
              </a:ext>
            </a:extLst>
          </p:cNvPr>
          <p:cNvSpPr txBox="1"/>
          <p:nvPr/>
        </p:nvSpPr>
        <p:spPr>
          <a:xfrm>
            <a:off x="3734602" y="3645709"/>
            <a:ext cx="3590222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Standing Rules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87428-CA39-9898-5EE8-733E7C5F5169}"/>
              </a:ext>
            </a:extLst>
          </p:cNvPr>
          <p:cNvSpPr txBox="1"/>
          <p:nvPr/>
        </p:nvSpPr>
        <p:spPr>
          <a:xfrm>
            <a:off x="2971001" y="4912443"/>
            <a:ext cx="543185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Participant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Waiver/Release of Liability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2121CA-BA24-B818-54E8-148DE1FC4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94" y="298489"/>
            <a:ext cx="2112897" cy="27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686-2F7B-515C-5E5D-D38875B5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365125"/>
            <a:ext cx="10125075" cy="1325563"/>
          </a:xfrm>
        </p:spPr>
        <p:txBody>
          <a:bodyPr/>
          <a:lstStyle/>
          <a:p>
            <a:pPr algn="ctr"/>
            <a:r>
              <a:rPr lang="en-US" dirty="0"/>
              <a:t>Current ALR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753E9-FA4E-8609-6222-D2B50441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5" y="2343149"/>
            <a:ext cx="10125075" cy="3833813"/>
          </a:xfrm>
        </p:spPr>
        <p:txBody>
          <a:bodyPr/>
          <a:lstStyle/>
          <a:p>
            <a:pPr algn="ctr"/>
            <a:r>
              <a:rPr lang="en-US" dirty="0"/>
              <a:t>Total number of Chapters 			       135</a:t>
            </a:r>
          </a:p>
          <a:p>
            <a:pPr algn="ctr"/>
            <a:r>
              <a:rPr lang="en-US" dirty="0"/>
              <a:t>Estimated total number of Riders	               6,000</a:t>
            </a:r>
          </a:p>
          <a:p>
            <a:pPr algn="ctr"/>
            <a:r>
              <a:rPr lang="en-US" dirty="0"/>
              <a:t>Total Money Donated yr. 2022 - 2023     $1,183,488</a:t>
            </a:r>
          </a:p>
          <a:p>
            <a:pPr algn="ctr"/>
            <a:r>
              <a:rPr lang="en-US" dirty="0"/>
              <a:t>Total miles reported yr. 2022 - 2023	       2,659,219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B62-577C-4169-91D4-74B86C1F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9" y="365125"/>
            <a:ext cx="922373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WEBSITE CONTENT</a:t>
            </a:r>
            <a:br>
              <a:rPr lang="en-US" dirty="0"/>
            </a:br>
            <a:r>
              <a:rPr lang="en-US" dirty="0">
                <a:hlinkClick r:id="rId2"/>
              </a:rPr>
              <a:t>https://www.floridalegion.org/programs-services/legion-riders/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34BD2-185E-4FC8-8451-8DC080109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2352675"/>
            <a:ext cx="7781925" cy="3824287"/>
          </a:xfrm>
        </p:spPr>
        <p:txBody>
          <a:bodyPr/>
          <a:lstStyle/>
          <a:p>
            <a:pPr lvl="1"/>
            <a:r>
              <a:rPr lang="en-US" dirty="0"/>
              <a:t>Drive Chapters Directors/Riders to the website for Updates, General Information</a:t>
            </a:r>
          </a:p>
          <a:p>
            <a:pPr lvl="1"/>
            <a:r>
              <a:rPr lang="en-US" dirty="0"/>
              <a:t>From the Chairman Article – Monthly</a:t>
            </a:r>
          </a:p>
          <a:p>
            <a:pPr lvl="1"/>
            <a:r>
              <a:rPr lang="en-US" dirty="0"/>
              <a:t>Updated Content &amp; Forms</a:t>
            </a:r>
          </a:p>
          <a:p>
            <a:pPr lvl="1"/>
            <a:r>
              <a:rPr lang="en-US" dirty="0"/>
              <a:t>Chapter of the Year </a:t>
            </a:r>
          </a:p>
          <a:p>
            <a:pPr lvl="1"/>
            <a:r>
              <a:rPr lang="en-US" dirty="0"/>
              <a:t>Capture the Plaque</a:t>
            </a:r>
          </a:p>
          <a:p>
            <a:pPr lvl="1"/>
            <a:r>
              <a:rPr lang="en-US" dirty="0"/>
              <a:t>Presentations/Documents from Summit online for reference</a:t>
            </a:r>
          </a:p>
          <a:p>
            <a:pPr lvl="1"/>
            <a:r>
              <a:rPr lang="en-US" dirty="0"/>
              <a:t>Pictures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1D22A-076D-43C8-8423-22DE9296653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0695" y="550734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2AD59-F904-4591-9DB6-A7054304029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88866" y="5507342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52009-E28C-57AB-B585-4B29F8DE5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388" y="1414913"/>
            <a:ext cx="2438560" cy="53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E8493412-85DD-4641-9E8A-937B29FD6AA2}" vid="{77E91E09-5010-404D-ADF4-B79FA46D72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DD01B8-816B-49B7-8C81-03AB51D87C54}">
  <ds:schemaRefs>
    <ds:schemaRef ds:uri="40262f94-9f35-4ac3-9a90-690165a166b7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4f35948-e619-41b3-aa29-22878b09cfd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6582</TotalTime>
  <Words>1232</Words>
  <Application>Microsoft Office PowerPoint</Application>
  <PresentationFormat>Widescreen</PresentationFormat>
  <Paragraphs>154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</vt:lpstr>
      <vt:lpstr>Courier New</vt:lpstr>
      <vt:lpstr>PT Sans</vt:lpstr>
      <vt:lpstr>Times New Roman</vt:lpstr>
      <vt:lpstr>Cloud skipper design template</vt:lpstr>
      <vt:lpstr>                        LEGION COLLEGE                         December 16, 2023    Jim Wineland, ALR Chair    </vt:lpstr>
      <vt:lpstr>ALR Mission</vt:lpstr>
      <vt:lpstr>New Chapter</vt:lpstr>
      <vt:lpstr>Developing a Chapter</vt:lpstr>
      <vt:lpstr>Developing a Chapter – Cont.</vt:lpstr>
      <vt:lpstr>   SOP ACKNOWLEDGEMENT &amp;     STANDING RULES</vt:lpstr>
      <vt:lpstr>PowerPoint Presentation</vt:lpstr>
      <vt:lpstr>Current ALR Status</vt:lpstr>
      <vt:lpstr>WEBSITE CONTENT https://www.floridalegion.org/programs-services/legion-riders/</vt:lpstr>
      <vt:lpstr>                          ALR Web Links</vt:lpstr>
      <vt:lpstr>PowerPoint Presentation</vt:lpstr>
      <vt:lpstr>Motorcycle Safety Education Fund </vt:lpstr>
      <vt:lpstr>                PROGRAM GOALS </vt:lpstr>
      <vt:lpstr>     3 Motorcycle Organizations Selected</vt:lpstr>
      <vt:lpstr>Fatality &amp; Motorcycle Types in Crashes Statistics  Provided by: University of South Florida</vt:lpstr>
      <vt:lpstr>Fatality &amp; Motorcycle Types in Crashes Statistics  Provided by: University of South Florida</vt:lpstr>
      <vt:lpstr>Fatality &amp; Motorcycle Types in Crashes Statistics  Provided by: University of South Florida</vt:lpstr>
      <vt:lpstr>PowerPoint Presentation</vt:lpstr>
      <vt:lpstr>                  3rd  ANNUAL  POW/MIA CEREMONY &amp; RIDE                                    </vt:lpstr>
      <vt:lpstr>2023-2024 SCHEDULE OF EVENTS</vt:lpstr>
      <vt:lpstr>ALR Summit – January 31st – February 3, 2024</vt:lpstr>
      <vt:lpstr>In-State Unity Ride April 22-26, 2024</vt:lpstr>
      <vt:lpstr>   ALR IN-STATE UNITY RIDE Routes Subject to Change – Still in planning stage</vt:lpstr>
      <vt:lpstr>     ALR State Rally Update</vt:lpstr>
      <vt:lpstr>RAFFLE – 2024 STREET GLIDE               Online Ticket Sales       $20 Per Ticket or 6 for $100 </vt:lpstr>
      <vt:lpstr>     PROJECT VET RELIEF/SUICIDE PREVENTION INIATITIVE 2024 GOAL                INCREASE BY 10%  </vt:lpstr>
      <vt:lpstr>   GOD BLESS THE UNITED STATES OF AMERICA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Legion Riders      ALR General Meeting Protocol</dc:title>
  <dc:creator>Teresa Wineland</dc:creator>
  <cp:lastModifiedBy>Lena Herediaperez</cp:lastModifiedBy>
  <cp:revision>203</cp:revision>
  <cp:lastPrinted>2023-11-30T21:36:49Z</cp:lastPrinted>
  <dcterms:created xsi:type="dcterms:W3CDTF">2017-01-19T02:01:10Z</dcterms:created>
  <dcterms:modified xsi:type="dcterms:W3CDTF">2023-12-13T01:10:47Z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FATIntVersion">
    <vt:i4>15</vt:i4>
  </property>
  <property fmtid="{D5CDD505-2E9C-101B-9397-08002B2CF9AE}" pid="13" name="FILEGUID">
    <vt:lpwstr>5961593f-b4ad-4ec9-bfff-3dc315a1f74c</vt:lpwstr>
  </property>
  <property fmtid="{D5CDD505-2E9C-101B-9397-08002B2CF9AE}" pid="14" name="MODFILEGUID">
    <vt:lpwstr>c4be06ee-98b6-402b-818b-5cb7ae9feaff</vt:lpwstr>
  </property>
  <property fmtid="{D5CDD505-2E9C-101B-9397-08002B2CF9AE}" pid="15" name="FILEOWNER">
    <vt:lpwstr>Teresa Wineland</vt:lpwstr>
  </property>
  <property fmtid="{D5CDD505-2E9C-101B-9397-08002B2CF9AE}" pid="16" name="MODFILEOWNER">
    <vt:lpwstr>E50507</vt:lpwstr>
  </property>
  <property fmtid="{D5CDD505-2E9C-101B-9397-08002B2CF9AE}" pid="17" name="IPPCLASS">
    <vt:i4>1</vt:i4>
  </property>
  <property fmtid="{D5CDD505-2E9C-101B-9397-08002B2CF9AE}" pid="18" name="MODIPPCLASS">
    <vt:i4>1</vt:i4>
  </property>
  <property fmtid="{D5CDD505-2E9C-101B-9397-08002B2CF9AE}" pid="19" name="MACHINEID">
    <vt:lpwstr>TPSL302339</vt:lpwstr>
  </property>
  <property fmtid="{D5CDD505-2E9C-101B-9397-08002B2CF9AE}" pid="20" name="MODMACHINEID">
    <vt:lpwstr>TPSL-PC0H7BZ1</vt:lpwstr>
  </property>
  <property fmtid="{D5CDD505-2E9C-101B-9397-08002B2CF9AE}" pid="21" name="CURRENTCLASS">
    <vt:lpwstr>Classified - No Category</vt:lpwstr>
  </property>
  <property fmtid="{D5CDD505-2E9C-101B-9397-08002B2CF9AE}" pid="22" name="MSIP_Label_618cf4b8-afc8-4a2b-882d-e7a9617ab28d_Enabled">
    <vt:lpwstr>true</vt:lpwstr>
  </property>
  <property fmtid="{D5CDD505-2E9C-101B-9397-08002B2CF9AE}" pid="23" name="MSIP_Label_618cf4b8-afc8-4a2b-882d-e7a9617ab28d_SetDate">
    <vt:lpwstr>2023-02-16T22:11:55Z</vt:lpwstr>
  </property>
  <property fmtid="{D5CDD505-2E9C-101B-9397-08002B2CF9AE}" pid="24" name="MSIP_Label_618cf4b8-afc8-4a2b-882d-e7a9617ab28d_Method">
    <vt:lpwstr>Standard</vt:lpwstr>
  </property>
  <property fmtid="{D5CDD505-2E9C-101B-9397-08002B2CF9AE}" pid="25" name="MSIP_Label_618cf4b8-afc8-4a2b-882d-e7a9617ab28d_Name">
    <vt:lpwstr>618cf4b8-afc8-4a2b-882d-e7a9617ab28d</vt:lpwstr>
  </property>
  <property fmtid="{D5CDD505-2E9C-101B-9397-08002B2CF9AE}" pid="26" name="MSIP_Label_618cf4b8-afc8-4a2b-882d-e7a9617ab28d_SiteId">
    <vt:lpwstr>690a1cb7-2120-4eec-a75d-2354e32bbf6f</vt:lpwstr>
  </property>
  <property fmtid="{D5CDD505-2E9C-101B-9397-08002B2CF9AE}" pid="27" name="MSIP_Label_618cf4b8-afc8-4a2b-882d-e7a9617ab28d_ActionId">
    <vt:lpwstr>fd8ebd1f-a1ec-4df5-a923-fbae0bee46e9</vt:lpwstr>
  </property>
  <property fmtid="{D5CDD505-2E9C-101B-9397-08002B2CF9AE}" pid="28" name="MSIP_Label_618cf4b8-afc8-4a2b-882d-e7a9617ab28d_ContentBits">
    <vt:lpwstr>2</vt:lpwstr>
  </property>
</Properties>
</file>