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43"/>
  </p:notesMasterIdLst>
  <p:handoutMasterIdLst>
    <p:handoutMasterId r:id="rId44"/>
  </p:handoutMasterIdLst>
  <p:sldIdLst>
    <p:sldId id="256" r:id="rId3"/>
    <p:sldId id="267" r:id="rId4"/>
    <p:sldId id="413" r:id="rId5"/>
    <p:sldId id="410" r:id="rId6"/>
    <p:sldId id="431" r:id="rId7"/>
    <p:sldId id="432" r:id="rId8"/>
    <p:sldId id="434" r:id="rId9"/>
    <p:sldId id="433" r:id="rId10"/>
    <p:sldId id="435" r:id="rId11"/>
    <p:sldId id="436" r:id="rId12"/>
    <p:sldId id="438" r:id="rId13"/>
    <p:sldId id="439" r:id="rId14"/>
    <p:sldId id="440" r:id="rId15"/>
    <p:sldId id="456" r:id="rId16"/>
    <p:sldId id="441" r:id="rId17"/>
    <p:sldId id="442" r:id="rId18"/>
    <p:sldId id="437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25" r:id="rId32"/>
    <p:sldId id="258" r:id="rId33"/>
    <p:sldId id="259" r:id="rId34"/>
    <p:sldId id="264" r:id="rId35"/>
    <p:sldId id="426" r:id="rId36"/>
    <p:sldId id="260" r:id="rId37"/>
    <p:sldId id="263" r:id="rId38"/>
    <p:sldId id="430" r:id="rId39"/>
    <p:sldId id="266" r:id="rId40"/>
    <p:sldId id="429" r:id="rId41"/>
    <p:sldId id="455" r:id="rId42"/>
  </p:sldIdLst>
  <p:sldSz cx="12192000" cy="6858000"/>
  <p:notesSz cx="9290050" cy="7004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95E"/>
    <a:srgbClr val="D72131"/>
    <a:srgbClr val="14477E"/>
    <a:srgbClr val="FFCD00"/>
    <a:srgbClr val="E3E2CE"/>
    <a:srgbClr val="114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4" autoAdjust="0"/>
    <p:restoredTop sz="82491" autoAdjust="0"/>
  </p:normalViewPr>
  <p:slideViewPr>
    <p:cSldViewPr snapToGrid="0">
      <p:cViewPr varScale="1">
        <p:scale>
          <a:sx n="64" d="100"/>
          <a:sy n="64" d="100"/>
        </p:scale>
        <p:origin x="11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03B2E9-8A9D-4D0B-9F98-14AA4450A1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4025688" cy="351418"/>
          </a:xfrm>
          <a:prstGeom prst="rect">
            <a:avLst/>
          </a:prstGeom>
        </p:spPr>
        <p:txBody>
          <a:bodyPr vert="horz" lIns="93102" tIns="46552" rIns="93102" bIns="4655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0B537-DA4C-495F-ADA4-476E77C291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2212" y="3"/>
            <a:ext cx="4025688" cy="351418"/>
          </a:xfrm>
          <a:prstGeom prst="rect">
            <a:avLst/>
          </a:prstGeom>
        </p:spPr>
        <p:txBody>
          <a:bodyPr vert="horz" lIns="93102" tIns="46552" rIns="93102" bIns="46552" rtlCol="0"/>
          <a:lstStyle>
            <a:lvl1pPr algn="r">
              <a:defRPr sz="1200"/>
            </a:lvl1pPr>
          </a:lstStyle>
          <a:p>
            <a:fld id="{53DCD556-6318-4509-B56B-DF285062A1A4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5913B-DC12-4790-807F-9770D21482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2633"/>
            <a:ext cx="4025688" cy="351417"/>
          </a:xfrm>
          <a:prstGeom prst="rect">
            <a:avLst/>
          </a:prstGeom>
        </p:spPr>
        <p:txBody>
          <a:bodyPr vert="horz" lIns="93102" tIns="46552" rIns="93102" bIns="4655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588D8-3FF1-4295-92CF-3B872BCC84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2212" y="6652633"/>
            <a:ext cx="4025688" cy="351417"/>
          </a:xfrm>
          <a:prstGeom prst="rect">
            <a:avLst/>
          </a:prstGeom>
        </p:spPr>
        <p:txBody>
          <a:bodyPr vert="horz" lIns="93102" tIns="46552" rIns="93102" bIns="46552" rtlCol="0" anchor="b"/>
          <a:lstStyle>
            <a:lvl1pPr algn="r">
              <a:defRPr sz="1200"/>
            </a:lvl1pPr>
          </a:lstStyle>
          <a:p>
            <a:fld id="{C42FFB1A-ED22-4212-BCF4-015FBA8F28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79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025688" cy="351418"/>
          </a:xfrm>
          <a:prstGeom prst="rect">
            <a:avLst/>
          </a:prstGeom>
        </p:spPr>
        <p:txBody>
          <a:bodyPr vert="horz" lIns="93102" tIns="46552" rIns="93102" bIns="4655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2212" y="3"/>
            <a:ext cx="4025688" cy="351418"/>
          </a:xfrm>
          <a:prstGeom prst="rect">
            <a:avLst/>
          </a:prstGeom>
        </p:spPr>
        <p:txBody>
          <a:bodyPr vert="horz" lIns="93102" tIns="46552" rIns="93102" bIns="46552" rtlCol="0"/>
          <a:lstStyle>
            <a:lvl1pPr algn="r">
              <a:defRPr sz="1200"/>
            </a:lvl1pPr>
          </a:lstStyle>
          <a:p>
            <a:fld id="{25FB4228-50D2-489B-A72B-1D054CBCD4AA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0525" cy="236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2" tIns="46552" rIns="93102" bIns="4655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005" y="3370698"/>
            <a:ext cx="7432040" cy="2757846"/>
          </a:xfrm>
          <a:prstGeom prst="rect">
            <a:avLst/>
          </a:prstGeom>
        </p:spPr>
        <p:txBody>
          <a:bodyPr vert="horz" lIns="93102" tIns="46552" rIns="93102" bIns="4655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2633"/>
            <a:ext cx="4025688" cy="351417"/>
          </a:xfrm>
          <a:prstGeom prst="rect">
            <a:avLst/>
          </a:prstGeom>
        </p:spPr>
        <p:txBody>
          <a:bodyPr vert="horz" lIns="93102" tIns="46552" rIns="93102" bIns="4655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2212" y="6652633"/>
            <a:ext cx="4025688" cy="351417"/>
          </a:xfrm>
          <a:prstGeom prst="rect">
            <a:avLst/>
          </a:prstGeom>
        </p:spPr>
        <p:txBody>
          <a:bodyPr vert="horz" lIns="93102" tIns="46552" rIns="93102" bIns="46552" rtlCol="0" anchor="b"/>
          <a:lstStyle>
            <a:lvl1pPr algn="r">
              <a:defRPr sz="1200"/>
            </a:lvl1pPr>
          </a:lstStyle>
          <a:p>
            <a:fld id="{CCCA3B24-CE73-47BC-A124-8F192E0739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5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5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  <a:buFont typeface="+mj-lt"/>
              <a:buNone/>
            </a:pPr>
            <a:r>
              <a:rPr lang="en-US" dirty="0"/>
              <a:t>Different types of fundraisers – most common = EVENTS, raffles, direct solicitation/mailings</a:t>
            </a:r>
          </a:p>
          <a:p>
            <a:pPr>
              <a:buClr>
                <a:schemeClr val="tx1"/>
              </a:buClr>
              <a:buSzPct val="100000"/>
              <a:buFont typeface="+mj-lt"/>
              <a:buNone/>
            </a:pPr>
            <a:r>
              <a:rPr lang="en-US" dirty="0"/>
              <a:t>What would they attend or what are their interests?</a:t>
            </a:r>
          </a:p>
          <a:p>
            <a:pPr>
              <a:buClr>
                <a:schemeClr val="tx1"/>
              </a:buClr>
              <a:buSzPct val="100000"/>
              <a:buFont typeface="+mj-lt"/>
              <a:buNone/>
            </a:pPr>
            <a:r>
              <a:rPr lang="en-US" b="0" i="0" dirty="0">
                <a:solidFill>
                  <a:srgbClr val="494949"/>
                </a:solidFill>
                <a:effectLst/>
                <a:latin typeface="Abrade-Book"/>
              </a:rPr>
              <a:t>If your community is already into cornhole, then a </a:t>
            </a:r>
            <a:r>
              <a:rPr lang="en-US" b="1" i="0" dirty="0">
                <a:solidFill>
                  <a:srgbClr val="494949"/>
                </a:solidFill>
                <a:effectLst/>
                <a:latin typeface="Abrade-Book"/>
              </a:rPr>
              <a:t>Cornhole Tournament </a:t>
            </a:r>
            <a:r>
              <a:rPr lang="en-US" b="0" i="0" dirty="0">
                <a:solidFill>
                  <a:srgbClr val="494949"/>
                </a:solidFill>
                <a:effectLst/>
                <a:latin typeface="Abrade-Book"/>
              </a:rPr>
              <a:t>might make sense. But if no one has ever heard of cornhole … that’s not the right fundraiser for you.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18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43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00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38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TRICK</a:t>
            </a:r>
            <a:r>
              <a:rPr lang="en-US" baseline="0" dirty="0"/>
              <a:t> QUESTION </a:t>
            </a:r>
            <a:r>
              <a:rPr lang="mr-IN" baseline="0" dirty="0"/>
              <a:t>–</a:t>
            </a:r>
            <a:r>
              <a:rPr lang="en-US" baseline="0" dirty="0"/>
              <a:t> maybe! Depends on what your goals are for the event. INVESTMENT?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97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62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it worth having this event?</a:t>
            </a:r>
            <a:r>
              <a:rPr lang="en-US" baseline="0" dirty="0"/>
              <a:t> TRICK QUESTION </a:t>
            </a:r>
            <a:r>
              <a:rPr lang="mr-IN" baseline="0" dirty="0"/>
              <a:t>–</a:t>
            </a:r>
            <a:r>
              <a:rPr lang="en-US" baseline="0" dirty="0"/>
              <a:t> depends on what goals you set to accomplish.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39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6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40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6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668">
              <a:defRPr/>
            </a:pPr>
            <a:r>
              <a:rPr lang="en-US" dirty="0"/>
              <a:t>Inspired by materials received at Rollins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41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98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10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37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45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we just have to adhere to certain rules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76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1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42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literature</a:t>
            </a:r>
            <a:r>
              <a:rPr lang="en-US" baseline="0" dirty="0"/>
              <a:t> or advertisement may be misleading, false, or deceptive.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153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668">
              <a:defRPr/>
            </a:pPr>
            <a:r>
              <a:rPr lang="en-US" dirty="0"/>
              <a:t>Can’t require X number of tickets to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3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5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21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B841D0D7-628E-F2EA-FC60-FDB04C4B6B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4ECB44E2-06A8-F315-ED11-C18E34CBEF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54E07A1-143D-DAB3-DEC8-CB3A1B7416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76871EB-9E3A-CDCE-1490-941CBA31D6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10% off the top.. Then 50% of net proceeds.. And Dept/Post share the remaining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A0AB2E4-BAF1-A9DA-51A6-33835616E8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CB8D7CE-2FD4-160B-3574-4C521F3B91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10% of gross revenue, not net</a:t>
            </a:r>
          </a:p>
          <a:p>
            <a:pPr>
              <a:spcBef>
                <a:spcPct val="0"/>
              </a:spcBef>
            </a:pPr>
            <a:r>
              <a:rPr lang="en-US" altLang="en-US"/>
              <a:t>Proceeds given on a quarterly basis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57B5DC34-FD54-BB4F-F4FE-3802984FB8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EF427B6-9A72-200D-566A-C14091D180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0B9C41E-5E62-D50C-A1A2-696FAC9C9C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815521FA-FAFC-5323-A2B1-5D2D6201C9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Sought legal advice and are legally compliant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A42CA53-D7BC-37E8-42C7-DEFDAD9E36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EEAD2DA-8E5B-7B90-8301-24A5E57B74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25ED012-E145-6438-B317-31B7E1A4D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D829DA7-CB20-CC39-58DD-0554676FC9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Table tops, restrooms, events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25ED012-E145-6438-B317-31B7E1A4D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D829DA7-CB20-CC39-58DD-0554676FC9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7733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6435B1-DD8A-A213-B40D-998BBA1551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2341413-27F2-B7D0-DA1B-DA81AF6CE1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6435B1-DD8A-A213-B40D-998BBA1551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2341413-27F2-B7D0-DA1B-DA81AF6CE1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58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Teams lighten the load and distribute duties among several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603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7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3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09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83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We all know dues</a:t>
            </a:r>
            <a:r>
              <a:rPr lang="en-US" baseline="0" dirty="0"/>
              <a:t> does not fund everything</a:t>
            </a:r>
          </a:p>
          <a:p>
            <a:r>
              <a:rPr lang="en-US" baseline="0" dirty="0"/>
              <a:t>3. something you’re passionate about, or fill a need of the Post (i.e. a member’s house burned down)</a:t>
            </a:r>
          </a:p>
          <a:p>
            <a:pPr defTabSz="913668">
              <a:defRPr/>
            </a:pPr>
            <a:r>
              <a:rPr lang="en-US" baseline="0" dirty="0"/>
              <a:t>4. Know the ins and outs of the charity. What is their mission or how they help the community. Take a tour of the organization or talk to someone.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85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9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81388F-6D01-4763-9497-2C5F78AF5477}"/>
              </a:ext>
            </a:extLst>
          </p:cNvPr>
          <p:cNvSpPr/>
          <p:nvPr/>
        </p:nvSpPr>
        <p:spPr>
          <a:xfrm>
            <a:off x="0" y="4818185"/>
            <a:ext cx="12192000" cy="203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 6"/>
          <p:cNvSpPr/>
          <p:nvPr/>
        </p:nvSpPr>
        <p:spPr bwMode="ltGray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</p:spPr>
        <p:txBody>
          <a:bodyPr/>
          <a:lstStyle>
            <a:lvl1pPr algn="ctr">
              <a:defRPr sz="54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B99B50-4971-48A5-8202-4CC55C7F9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404916 w 6526400"/>
              <a:gd name="connsiteY0" fmla="*/ 0 h 6857999"/>
              <a:gd name="connsiteX1" fmla="*/ 1425163 w 6526400"/>
              <a:gd name="connsiteY1" fmla="*/ 0 h 6857999"/>
              <a:gd name="connsiteX2" fmla="*/ 2955534 w 6526400"/>
              <a:gd name="connsiteY2" fmla="*/ 0 h 6857999"/>
              <a:gd name="connsiteX3" fmla="*/ 6526400 w 6526400"/>
              <a:gd name="connsiteY3" fmla="*/ 0 h 6857999"/>
              <a:gd name="connsiteX4" fmla="*/ 6526400 w 6526400"/>
              <a:gd name="connsiteY4" fmla="*/ 6857999 h 6857999"/>
              <a:gd name="connsiteX5" fmla="*/ 404916 w 6526400"/>
              <a:gd name="connsiteY5" fmla="*/ 6857999 h 6857999"/>
              <a:gd name="connsiteX6" fmla="*/ 377830 w 6526400"/>
              <a:gd name="connsiteY6" fmla="*/ 2463800 h 6857999"/>
              <a:gd name="connsiteX7" fmla="*/ 0 w 6526400"/>
              <a:gd name="connsiteY7" fmla="*/ 2203407 h 6857999"/>
              <a:gd name="connsiteX8" fmla="*/ 391373 w 6526400"/>
              <a:gd name="connsiteY8" fmla="*/ 1854200 h 6857999"/>
              <a:gd name="connsiteX9" fmla="*/ 404916 w 6526400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6400" h="6857999">
                <a:moveTo>
                  <a:pt x="404916" y="0"/>
                </a:moveTo>
                <a:lnTo>
                  <a:pt x="1425163" y="0"/>
                </a:lnTo>
                <a:lnTo>
                  <a:pt x="2955534" y="0"/>
                </a:lnTo>
                <a:lnTo>
                  <a:pt x="6526400" y="0"/>
                </a:lnTo>
                <a:lnTo>
                  <a:pt x="6526400" y="6857999"/>
                </a:lnTo>
                <a:lnTo>
                  <a:pt x="404916" y="6857999"/>
                </a:lnTo>
                <a:lnTo>
                  <a:pt x="377830" y="2463800"/>
                </a:lnTo>
                <a:lnTo>
                  <a:pt x="0" y="2203407"/>
                </a:lnTo>
                <a:lnTo>
                  <a:pt x="391373" y="1854200"/>
                </a:lnTo>
                <a:cubicBezTo>
                  <a:pt x="395887" y="1282700"/>
                  <a:pt x="400402" y="571500"/>
                  <a:pt x="404916" y="0"/>
                </a:cubicBez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396" y="311813"/>
            <a:ext cx="5334448" cy="1453488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>
              <a:defRPr sz="4000" b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B4FB892-38DF-40F9-B034-BC1E61FC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396" y="2057400"/>
            <a:ext cx="5334448" cy="38115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9ED24-3C5F-4326-A304-DBDBA6CE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32AEE-3AAE-4FBF-969F-8A364CE8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17C1A8-7DBE-4E24-BCA1-D820D780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0001" y="2222287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466CE2-DFEE-46B8-AFB2-817272E3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E9A94A-136A-4208-8F98-012BDAC1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459C8B-DA0F-4808-A642-40471D1D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65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89884"/>
            <a:ext cx="10561418" cy="14260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000" b="0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1FEB3F-0898-4AE0-B8C4-970BF80A3766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-5291" y="-57584"/>
            <a:ext cx="12192000" cy="4851400"/>
          </a:xfrm>
          <a:custGeom>
            <a:avLst/>
            <a:gdLst>
              <a:gd name="connsiteX0" fmla="*/ 0 w 10561638"/>
              <a:gd name="connsiteY0" fmla="*/ 0 h 3937000"/>
              <a:gd name="connsiteX1" fmla="*/ 1760273 w 10561638"/>
              <a:gd name="connsiteY1" fmla="*/ 0 h 3937000"/>
              <a:gd name="connsiteX2" fmla="*/ 1760273 w 10561638"/>
              <a:gd name="connsiteY2" fmla="*/ 0 h 3937000"/>
              <a:gd name="connsiteX3" fmla="*/ 4400683 w 10561638"/>
              <a:gd name="connsiteY3" fmla="*/ 0 h 3937000"/>
              <a:gd name="connsiteX4" fmla="*/ 10561638 w 10561638"/>
              <a:gd name="connsiteY4" fmla="*/ 0 h 3937000"/>
              <a:gd name="connsiteX5" fmla="*/ 10561638 w 10561638"/>
              <a:gd name="connsiteY5" fmla="*/ 2296583 h 3937000"/>
              <a:gd name="connsiteX6" fmla="*/ 10561638 w 10561638"/>
              <a:gd name="connsiteY6" fmla="*/ 2296583 h 3937000"/>
              <a:gd name="connsiteX7" fmla="*/ 10561638 w 10561638"/>
              <a:gd name="connsiteY7" fmla="*/ 3280833 h 3937000"/>
              <a:gd name="connsiteX8" fmla="*/ 10561638 w 10561638"/>
              <a:gd name="connsiteY8" fmla="*/ 3937000 h 3937000"/>
              <a:gd name="connsiteX9" fmla="*/ 4400683 w 10561638"/>
              <a:gd name="connsiteY9" fmla="*/ 3937000 h 3937000"/>
              <a:gd name="connsiteX10" fmla="*/ 2077263 w 10561638"/>
              <a:gd name="connsiteY10" fmla="*/ 4251330 h 3937000"/>
              <a:gd name="connsiteX11" fmla="*/ 1760273 w 10561638"/>
              <a:gd name="connsiteY11" fmla="*/ 3937000 h 3937000"/>
              <a:gd name="connsiteX12" fmla="*/ 0 w 10561638"/>
              <a:gd name="connsiteY12" fmla="*/ 3937000 h 3937000"/>
              <a:gd name="connsiteX13" fmla="*/ 0 w 10561638"/>
              <a:gd name="connsiteY13" fmla="*/ 3280833 h 3937000"/>
              <a:gd name="connsiteX14" fmla="*/ 0 w 10561638"/>
              <a:gd name="connsiteY14" fmla="*/ 2296583 h 3937000"/>
              <a:gd name="connsiteX15" fmla="*/ 0 w 10561638"/>
              <a:gd name="connsiteY15" fmla="*/ 2296583 h 3937000"/>
              <a:gd name="connsiteX16" fmla="*/ 0 w 10561638"/>
              <a:gd name="connsiteY16" fmla="*/ 0 h 393700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482983 w 10561638"/>
              <a:gd name="connsiteY9" fmla="*/ 39751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878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624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243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61638" h="4251330">
                <a:moveTo>
                  <a:pt x="0" y="0"/>
                </a:moveTo>
                <a:lnTo>
                  <a:pt x="1760273" y="0"/>
                </a:lnTo>
                <a:lnTo>
                  <a:pt x="1760273" y="0"/>
                </a:lnTo>
                <a:lnTo>
                  <a:pt x="4400683" y="0"/>
                </a:lnTo>
                <a:lnTo>
                  <a:pt x="10561638" y="0"/>
                </a:lnTo>
                <a:lnTo>
                  <a:pt x="10561638" y="2296583"/>
                </a:lnTo>
                <a:lnTo>
                  <a:pt x="10561638" y="2296583"/>
                </a:lnTo>
                <a:lnTo>
                  <a:pt x="10561638" y="3280833"/>
                </a:lnTo>
                <a:lnTo>
                  <a:pt x="10561638" y="3937000"/>
                </a:lnTo>
                <a:lnTo>
                  <a:pt x="2343283" y="3924300"/>
                </a:lnTo>
                <a:lnTo>
                  <a:pt x="2077263" y="4251330"/>
                </a:lnTo>
                <a:lnTo>
                  <a:pt x="1760273" y="3937000"/>
                </a:lnTo>
                <a:lnTo>
                  <a:pt x="0" y="3937000"/>
                </a:lnTo>
                <a:lnTo>
                  <a:pt x="0" y="3280833"/>
                </a:lnTo>
                <a:lnTo>
                  <a:pt x="0" y="2296583"/>
                </a:lnTo>
                <a:lnTo>
                  <a:pt x="0" y="2296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E71A4-2AD7-44A1-9075-3AB1A226C1C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F74D3-28C0-4AA1-8508-75D32DA3C2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D83112-B341-46D2-8B30-46DBC3DAE3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8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3A633-0BBE-491F-94FD-A319FC7D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6FEDE-3F7F-4F2C-A341-BDA56AA7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EE25F-3E3B-45D3-B259-498E69BF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606669"/>
            <a:ext cx="10561418" cy="381352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5D18E-4241-429D-BEDB-6A7415C5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5CFD55-6AD5-4B7E-AC33-483174EF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D43F5-DCFF-4B29-AC19-0BF28605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3473E37-6504-470F-92FA-792C3ACA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523DE74-18E2-4EF3-A1FC-8A32CCFE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1B4AF82-5505-4A7E-AA81-139F2145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AF03C3-E3F3-4845-8D9E-9BD2A676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C7230-29FF-42F2-A662-1BC1D19C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BD02D-5A68-4A14-892F-DE4953F2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money falling&#10;&#10;Description automatically generated">
            <a:extLst>
              <a:ext uri="{FF2B5EF4-FFF2-40B4-BE49-F238E27FC236}">
                <a16:creationId xmlns:a16="http://schemas.microsoft.com/office/drawing/2014/main" id="{748AB72D-037E-83A9-A06A-2532536E7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" y="-217933"/>
            <a:ext cx="12480758" cy="124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1073151" y="446087"/>
            <a:ext cx="3547533" cy="283844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ffectLst>
            <a:innerShdw blurRad="114300">
              <a:prstClr val="black"/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2576512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73151" y="3022600"/>
            <a:ext cx="3547533" cy="2838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F97433-9C09-4B71-A1E0-24F75011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EDA271-FE91-46E6-ABB5-0A3AD244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4DCFF3-B944-4C24-A12C-689D1FF7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ltGray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4F81E-11BA-4BB3-AC2C-0A729DC676E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3A4488-E8DE-4FEB-88F9-B37F95CC838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909D08-1E53-42D5-954B-F61B508364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7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 w="25400">
            <a:gradFill>
              <a:gsLst>
                <a:gs pos="50000">
                  <a:schemeClr val="bg2"/>
                </a:gs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4059F8-A688-4FFE-AA79-3B6D811F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22287"/>
            <a:ext cx="5181600" cy="3638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AB4A3-AE75-4D00-9BE1-AF3996C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471F3C4-BAAF-4391-B574-8E340EDA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8DD71F-FEC6-4AB5-974A-FD2B82A7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3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ltGray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42ECB-4FB1-4B01-80F3-04208C781B1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6F215A-F354-440E-A263-A920F59508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0FC50C-9C02-4BD6-9CBE-6880E12977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04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7669651" y="0"/>
            <a:ext cx="4522349" cy="5861051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3754460" cy="5134798"/>
          </a:xfrm>
          <a:prstGeom prst="rect">
            <a:avLst/>
          </a:prstGeom>
        </p:spPr>
        <p:txBody>
          <a:bodyPr vert="horz" anchor="ctr" anchorCtr="1"/>
          <a:lstStyle>
            <a:lvl1pPr algn="l">
              <a:defRPr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10001" y="446089"/>
            <a:ext cx="6611540" cy="5414962"/>
          </a:xfrm>
          <a:prstGeom prst="rect">
            <a:avLst/>
          </a:prstGeom>
        </p:spPr>
        <p:txBody>
          <a:bodyPr vert="horz" anchor="ctr" anchorCtr="1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128B4-F868-4384-A8AA-473DA351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F940D-9281-4C2A-BA62-E5854A11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1454F-842C-4F51-A7E7-0335B2FB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B21C-C756-4225-8632-7142A1254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18691-F837-4B9F-B6AF-6CC250C9C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053EA-29FB-4CE3-A15E-C4C54FEA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4D435-E7D3-42E1-B32F-0DDB34AB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59A40-ED27-4ABC-9575-0293084B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65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FBE6-6A81-4B4C-A8D9-1787CB89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0239B-1187-43D8-8A35-5FD02F9D0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E58DC-BEED-4C22-B012-366E9E46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1BC68-82B0-42F5-8855-D6AA46BD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B7DD4-F6D5-403C-9819-845EE096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84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F984-2CBF-44C2-AF2F-88C05D24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C13D7-76C9-4F35-A111-9F3302C0A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2D054-41A0-4B86-AE70-3B4476BA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01BA6-FE4A-4767-B48E-60448C45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A0247-DABA-4011-81D0-52955AFB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A120-E5E4-47FA-BDC1-89A734D2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DA2C6-CFAC-44E5-A6EB-0BD890C64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9ADB5-7174-427B-A824-5B877EBE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B71F1-E036-42F5-BFF3-F702AF4D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FBB32-6BDE-44DC-BB4B-20511D8E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CA085-C6B1-48AA-AC7A-1704BED5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6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04AD-9500-4EA3-9EFF-EE38F505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5F610-96C5-4809-8B35-AA1DCBA61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0F351-8C01-44AE-90C0-8379B779B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D2E9B-1823-455A-9B0B-802EABAE9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4756E-1346-4FBB-997B-B89FF90F5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ACCAA-C7BC-4E76-BC19-0746C5E2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F5DAF9-B1C4-479B-935C-7D64F083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552DC-0030-4E82-89D8-1BCC3B58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08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C8D3-3952-4935-97A7-8C6C9A60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41644-4E18-42FA-8993-62BC2BB8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2D77B-A043-49AD-8813-8075A845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9D0F7-6743-4ADF-A593-E6AD7D23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46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EB999-69E9-44C2-988A-B61636C8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CE8AC-D17C-4123-B43B-655932E9D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3A15F-84A6-46C5-BD40-4295E23A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38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4D7C-EB4B-4533-AB79-0882287F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71D71-EDFF-4E26-8518-84BE5390C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138B0-2F60-403B-80D2-3E11FD3BC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7C4E-5C6E-4BBA-9B67-BCE0404F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0F894-2937-4A48-B0A7-1AA563FB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FE6B1-BC03-465B-8B2B-CC44BA21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8A23C8-44FB-F7E4-3104-884D577C667D}"/>
              </a:ext>
            </a:extLst>
          </p:cNvPr>
          <p:cNvGrpSpPr/>
          <p:nvPr userDrawn="1"/>
        </p:nvGrpSpPr>
        <p:grpSpPr>
          <a:xfrm>
            <a:off x="0" y="-49427"/>
            <a:ext cx="12249615" cy="775368"/>
            <a:chOff x="0" y="0"/>
            <a:chExt cx="12249615" cy="775368"/>
          </a:xfrm>
          <a:solidFill>
            <a:srgbClr val="35495E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C29B17-F33D-9F0D-2EE1-985AFCDB36B8}"/>
                </a:ext>
              </a:extLst>
            </p:cNvPr>
            <p:cNvSpPr/>
            <p:nvPr/>
          </p:nvSpPr>
          <p:spPr>
            <a:xfrm>
              <a:off x="39029" y="22304"/>
              <a:ext cx="12210586" cy="713676"/>
            </a:xfrm>
            <a:prstGeom prst="rect">
              <a:avLst/>
            </a:prstGeom>
            <a:grpFill/>
            <a:ln w="825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B8BDE42-000D-7E43-1AA7-3BC99DA08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81817" cy="77536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9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70A5-2220-4DB7-9035-AD827276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CAE8B-204C-4CFF-B3FC-BFA000CF3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93712-BD3E-46A5-AAD7-B309F7FC7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FC32E-CF0B-481C-BA03-29B560B0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0F6AE-75BC-4055-A506-089D389D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18B3C-3CD5-486D-8CEF-FD57313D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2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264C-3396-4F69-9A03-DC7AD2A0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4A13A-1760-4748-9CCE-01F0A8228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41AC3-509E-4476-9548-9760AF98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6F942-B075-4F38-BAC4-FA7E9322A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FA3C3-DD4D-4CE7-8DBF-EF28CA00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62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54CEE-85AF-434D-B318-A1CEE8EB5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9C5B1-4902-400E-8F26-D7909FFD8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18446-932C-48DA-9253-4954AF5B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1E2-A0B6-4F7F-B92F-52D739C9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7B82-D7BB-4F70-B7E4-F9B47886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2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24">
            <a:extLst>
              <a:ext uri="{FF2B5EF4-FFF2-40B4-BE49-F238E27FC236}">
                <a16:creationId xmlns:a16="http://schemas.microsoft.com/office/drawing/2014/main" id="{ACED7A0B-10D4-FA58-C3DF-364EC968A452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alphaModFix/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4477E"/>
            </a:solidFill>
          </a:ln>
          <a:effectLst/>
        </p:spPr>
      </p:pic>
      <p:sp>
        <p:nvSpPr>
          <p:cNvPr id="3" name="Shape 214">
            <a:extLst>
              <a:ext uri="{FF2B5EF4-FFF2-40B4-BE49-F238E27FC236}">
                <a16:creationId xmlns:a16="http://schemas.microsoft.com/office/drawing/2014/main" id="{E87FF68A-8368-B8DA-6CB8-06EB3D0DD31D}"/>
              </a:ext>
            </a:extLst>
          </p:cNvPr>
          <p:cNvSpPr/>
          <p:nvPr userDrawn="1"/>
        </p:nvSpPr>
        <p:spPr>
          <a:xfrm>
            <a:off x="628332" y="423910"/>
            <a:ext cx="11190515" cy="6010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24">
            <a:extLst>
              <a:ext uri="{FF2B5EF4-FFF2-40B4-BE49-F238E27FC236}">
                <a16:creationId xmlns:a16="http://schemas.microsoft.com/office/drawing/2014/main" id="{ACED7A0B-10D4-FA58-C3DF-364EC968A452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alphaModFix/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4477E"/>
            </a:solidFill>
          </a:ln>
          <a:effectLst/>
        </p:spPr>
      </p:pic>
      <p:sp>
        <p:nvSpPr>
          <p:cNvPr id="3" name="Shape 214">
            <a:extLst>
              <a:ext uri="{FF2B5EF4-FFF2-40B4-BE49-F238E27FC236}">
                <a16:creationId xmlns:a16="http://schemas.microsoft.com/office/drawing/2014/main" id="{E87FF68A-8368-B8DA-6CB8-06EB3D0DD31D}"/>
              </a:ext>
            </a:extLst>
          </p:cNvPr>
          <p:cNvSpPr/>
          <p:nvPr userDrawn="1"/>
        </p:nvSpPr>
        <p:spPr>
          <a:xfrm>
            <a:off x="500742" y="423910"/>
            <a:ext cx="11190515" cy="6010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close-up of money falling&#10;&#10;Description automatically generated">
            <a:extLst>
              <a:ext uri="{FF2B5EF4-FFF2-40B4-BE49-F238E27FC236}">
                <a16:creationId xmlns:a16="http://schemas.microsoft.com/office/drawing/2014/main" id="{DADEB595-9CE3-9B12-10F5-6AEA619D0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1844" r="6326" b="50000"/>
          <a:stretch/>
        </p:blipFill>
        <p:spPr>
          <a:xfrm>
            <a:off x="500742" y="423910"/>
            <a:ext cx="11190515" cy="60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24">
            <a:extLst>
              <a:ext uri="{FF2B5EF4-FFF2-40B4-BE49-F238E27FC236}">
                <a16:creationId xmlns:a16="http://schemas.microsoft.com/office/drawing/2014/main" id="{ACED7A0B-10D4-FA58-C3DF-364EC968A452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alphaModFix/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4477E"/>
            </a:solidFill>
          </a:ln>
          <a:effectLst/>
        </p:spPr>
      </p:pic>
      <p:sp>
        <p:nvSpPr>
          <p:cNvPr id="3" name="Shape 214">
            <a:extLst>
              <a:ext uri="{FF2B5EF4-FFF2-40B4-BE49-F238E27FC236}">
                <a16:creationId xmlns:a16="http://schemas.microsoft.com/office/drawing/2014/main" id="{E87FF68A-8368-B8DA-6CB8-06EB3D0DD31D}"/>
              </a:ext>
            </a:extLst>
          </p:cNvPr>
          <p:cNvSpPr/>
          <p:nvPr userDrawn="1"/>
        </p:nvSpPr>
        <p:spPr>
          <a:xfrm>
            <a:off x="500742" y="423910"/>
            <a:ext cx="11190515" cy="6010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7DA11D0-9873-A11A-7FC8-0BFC7BFBC9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3220" y="4760347"/>
            <a:ext cx="4278037" cy="16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Content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625133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451513"/>
            <a:ext cx="11288972" cy="514918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0B6DF-7478-4740-A710-DA5E9EBA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D89951-67E9-4086-AED0-C236A00A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553809-8746-49E3-BCB5-0A9FF406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1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12699" y="0"/>
            <a:ext cx="6004585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375313"/>
            <a:ext cx="5114017" cy="1139895"/>
          </a:xfrm>
          <a:prstGeom prst="rect">
            <a:avLst/>
          </a:prstGeo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514" y="2222287"/>
            <a:ext cx="5553071" cy="3638763"/>
          </a:xfrm>
          <a:prstGeom prst="rect">
            <a:avLst/>
          </a:prstGeom>
          <a:ln w="25400">
            <a:gradFill>
              <a:gsLst>
                <a:gs pos="0">
                  <a:schemeClr val="bg2"/>
                </a:gs>
                <a:gs pos="50000">
                  <a:srgbClr val="4A3030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C95D556F-51D2-4EF4-B60F-D319BF2328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56099" y="375312"/>
            <a:ext cx="5186363" cy="5485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86C4-C3A0-4CA8-8809-1D90DE9E4D4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D26EA8-C9F2-49A7-8F7B-A782D30B82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1DD2E8-07A6-430F-A2FB-E2746C9352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9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6187414" y="0"/>
            <a:ext cx="6004583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696" y="359551"/>
            <a:ext cx="5114017" cy="1139895"/>
          </a:xfrm>
          <a:prstGeom prst="rect">
            <a:avLst/>
          </a:prstGeo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1514" y="451513"/>
            <a:ext cx="5553071" cy="54095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563" y="2222287"/>
            <a:ext cx="5553071" cy="3638764"/>
          </a:xfrm>
          <a:prstGeom prst="rect">
            <a:avLst/>
          </a:prstGeom>
          <a:ln>
            <a:gradFill>
              <a:gsLst>
                <a:gs pos="0">
                  <a:schemeClr val="bg2"/>
                </a:gs>
                <a:gs pos="5000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2940641-87D1-48C5-879E-8A5FBA53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FA68A8-3A7A-430B-9A66-482C28DC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17F98-4E3F-4327-8CCF-D13C3371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4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A225DDE-B497-4517-88BA-77255048E3B3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41786E9-CFCE-459B-9EAF-CB6C761E3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3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91" r:id="rId4"/>
    <p:sldLayoutId id="2147483693" r:id="rId5"/>
    <p:sldLayoutId id="214748369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49F8A-5252-4BFB-B131-A092E92B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77BD5-E296-4A8E-9403-1D5E6C607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9D8CC-332D-4497-9EA9-C485115B0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72E40-99C7-4978-BE2A-A7F78AF1394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4931E-2FC2-42E7-9065-21D5B883F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62B9-DE94-44E9-A398-AAB89C2D0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E95E-D8B4-4240-B3C9-7289BF7C9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8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hyperlink" Target="https://www.florida5050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hyperlink" Target="https://www.florida5050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hyperlink" Target="https://www.florida5050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s://www.florida5050.org/" TargetMode="Externa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lorida5050.org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ticker.rafflebox.ca/s/fllegion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cker.rafflebox.ca/s/fllegion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lorida5050.org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hyperlink" Target="https://www.florida5050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lorida5050.org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CE2CD4-A827-8028-DFA6-288413DBD14A}"/>
              </a:ext>
            </a:extLst>
          </p:cNvPr>
          <p:cNvGrpSpPr/>
          <p:nvPr/>
        </p:nvGrpSpPr>
        <p:grpSpPr>
          <a:xfrm>
            <a:off x="0" y="3963575"/>
            <a:ext cx="12192000" cy="2926080"/>
            <a:chOff x="0" y="3931920"/>
            <a:chExt cx="12192000" cy="2926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B397B1-CC44-0B73-E23B-8CA90B6B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1920"/>
              <a:ext cx="12192000" cy="2926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DDF24-B05F-37D8-178F-1BF39F61287A}"/>
                </a:ext>
              </a:extLst>
            </p:cNvPr>
            <p:cNvSpPr txBox="1"/>
            <p:nvPr/>
          </p:nvSpPr>
          <p:spPr>
            <a:xfrm>
              <a:off x="7983479" y="6074379"/>
              <a:ext cx="3972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spc="140" dirty="0">
                  <a:solidFill>
                    <a:srgbClr val="FAC809"/>
                  </a:solidFill>
                  <a:latin typeface="Sitka Banner" panose="02000505000000020004" pitchFamily="2" charset="0"/>
                </a:rPr>
                <a:t>floridalegion.org</a:t>
              </a:r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E9117ED-00A7-44D8-9E38-727C484835FF}"/>
              </a:ext>
            </a:extLst>
          </p:cNvPr>
          <p:cNvSpPr txBox="1">
            <a:spLocks/>
          </p:cNvSpPr>
          <p:nvPr/>
        </p:nvSpPr>
        <p:spPr>
          <a:xfrm>
            <a:off x="7050452" y="6524530"/>
            <a:ext cx="64670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Inspired by “The 5 Keys to Successful Fundraising” by Sandra Sims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EE4B7-5CD0-FD1D-6C7C-2A9E41F06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92" y="2267609"/>
            <a:ext cx="3059615" cy="2986184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8BA392FB-4FBD-DF84-EB78-8DFF63359167}"/>
              </a:ext>
            </a:extLst>
          </p:cNvPr>
          <p:cNvSpPr txBox="1">
            <a:spLocks/>
          </p:cNvSpPr>
          <p:nvPr/>
        </p:nvSpPr>
        <p:spPr>
          <a:xfrm>
            <a:off x="1524000" y="611847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Fundraising for Nonprofits</a:t>
            </a:r>
          </a:p>
          <a:p>
            <a:pPr marL="0" indent="0" algn="ctr">
              <a:buNone/>
            </a:pP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Jennifer Cooper</a:t>
            </a:r>
          </a:p>
        </p:txBody>
      </p:sp>
    </p:spTree>
    <p:extLst>
      <p:ext uri="{BB962C8B-B14F-4D97-AF65-F5344CB8AC3E}">
        <p14:creationId xmlns:p14="http://schemas.microsoft.com/office/powerpoint/2010/main" val="161397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Choosing the Right Fundraiser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E8CE7-53DA-189F-0E45-17E8AC678214}"/>
              </a:ext>
            </a:extLst>
          </p:cNvPr>
          <p:cNvSpPr txBox="1">
            <a:spLocks/>
          </p:cNvSpPr>
          <p:nvPr/>
        </p:nvSpPr>
        <p:spPr>
          <a:xfrm>
            <a:off x="205562" y="2213722"/>
            <a:ext cx="10571998" cy="417644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Find something unique but familiar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What resources or connections do you have?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Who’s your audience? What are their interests?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Capture the spirit of your Post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40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Stay Organized</a:t>
            </a:r>
          </a:p>
        </p:txBody>
      </p:sp>
    </p:spTree>
    <p:extLst>
      <p:ext uri="{BB962C8B-B14F-4D97-AF65-F5344CB8AC3E}">
        <p14:creationId xmlns:p14="http://schemas.microsoft.com/office/powerpoint/2010/main" val="7714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723AD1-8197-D875-0F44-905455404828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Specific amount of money raised</a:t>
            </a:r>
          </a:p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Bring in new members</a:t>
            </a:r>
          </a:p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Sell a certain number of tickets</a:t>
            </a:r>
          </a:p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Special guests in attendance</a:t>
            </a:r>
          </a:p>
        </p:txBody>
      </p:sp>
    </p:spTree>
    <p:extLst>
      <p:ext uri="{BB962C8B-B14F-4D97-AF65-F5344CB8AC3E}">
        <p14:creationId xmlns:p14="http://schemas.microsoft.com/office/powerpoint/2010/main" val="1085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a Budget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723AD1-8197-D875-0F44-905455404828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Determine if you can support up-front cost</a:t>
            </a:r>
          </a:p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Anticipate how much you could raise</a:t>
            </a:r>
          </a:p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Identify the true cost of the event</a:t>
            </a:r>
          </a:p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See cost-to-profit ratio throughout the planning process</a:t>
            </a:r>
            <a:endParaRPr lang="en-US" sz="62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a Budget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942423-FD14-ED92-951C-2B2B5EE0583A}"/>
              </a:ext>
            </a:extLst>
          </p:cNvPr>
          <p:cNvSpPr txBox="1">
            <a:spLocks/>
          </p:cNvSpPr>
          <p:nvPr/>
        </p:nvSpPr>
        <p:spPr>
          <a:xfrm>
            <a:off x="205562" y="2187094"/>
            <a:ext cx="11102323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Revenue </a:t>
            </a:r>
            <a:r>
              <a:rPr lang="en-US" sz="3600" i="1" dirty="0">
                <a:solidFill>
                  <a:srgbClr val="35495E"/>
                </a:solidFill>
              </a:rPr>
              <a:t>(ticket sales, sponsorship, raffles, etc.)</a:t>
            </a:r>
          </a:p>
          <a:p>
            <a:pPr marL="457200" lvl="1" indent="-457200">
              <a:spcAft>
                <a:spcPts val="1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Expenses </a:t>
            </a:r>
            <a:r>
              <a:rPr lang="en-US" sz="3600" i="1" dirty="0">
                <a:solidFill>
                  <a:srgbClr val="35495E"/>
                </a:solidFill>
              </a:rPr>
              <a:t>(food, location, parking, supplies, etc.)</a:t>
            </a:r>
          </a:p>
          <a:p>
            <a:pPr marL="0" lvl="1" indent="0">
              <a:buClr>
                <a:schemeClr val="tx1"/>
              </a:buClr>
              <a:buFont typeface="Wingdings 2" charset="2"/>
              <a:buNone/>
            </a:pPr>
            <a:r>
              <a:rPr lang="en-US" sz="3600" b="1" dirty="0">
                <a:solidFill>
                  <a:srgbClr val="35495E"/>
                </a:solidFill>
              </a:rPr>
              <a:t>If expenses exceed revenue, is it worth having the event?</a:t>
            </a:r>
            <a:endParaRPr lang="en-US" sz="4000" b="1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Example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FE0F8C-B392-C638-C389-72F77E917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713599"/>
              </p:ext>
            </p:extLst>
          </p:nvPr>
        </p:nvGraphicFramePr>
        <p:xfrm>
          <a:off x="6639384" y="2862877"/>
          <a:ext cx="4583750" cy="348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Item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Amount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Entertainment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Printing Costs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Decorations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Food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TOTAL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$1,050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3A24D6-8433-5D92-6BA1-2B4E4D7A5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6939"/>
              </p:ext>
            </p:extLst>
          </p:nvPr>
        </p:nvGraphicFramePr>
        <p:xfrm>
          <a:off x="968866" y="2874430"/>
          <a:ext cx="4583750" cy="3471447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29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0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Item</a:t>
                      </a:r>
                    </a:p>
                  </a:txBody>
                  <a:tcPr marL="78743" marR="78743" marT="39371" marB="3937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Amount</a:t>
                      </a:r>
                    </a:p>
                  </a:txBody>
                  <a:tcPr marL="78743" marR="78743" marT="39371" marB="3937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dirty="0"/>
                        <a:t>Ticket Sales</a:t>
                      </a:r>
                      <a:endParaRPr lang="en-US" sz="2400" b="1" dirty="0"/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dirty="0"/>
                        <a:t>Sponsorships</a:t>
                      </a:r>
                      <a:endParaRPr lang="en-US" sz="2400" b="1" dirty="0"/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$1,500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b="0" dirty="0"/>
                        <a:t>Auction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dirty="0"/>
                        <a:t>50/50 Raffle</a:t>
                      </a:r>
                      <a:endParaRPr lang="en-US" sz="2400" b="1" dirty="0"/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b="1" dirty="0"/>
                        <a:t>TOTAL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$2,650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63401C0-2E16-236A-87D1-AFB9C8096FB9}"/>
              </a:ext>
            </a:extLst>
          </p:cNvPr>
          <p:cNvSpPr/>
          <p:nvPr/>
        </p:nvSpPr>
        <p:spPr>
          <a:xfrm>
            <a:off x="7948925" y="2268979"/>
            <a:ext cx="2411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5495E"/>
                </a:solidFill>
                <a:latin typeface="Century Gothic" panose="020B0502020202020204" pitchFamily="34" charset="0"/>
              </a:rPr>
              <a:t>Expenses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00DEBE-8025-E795-03CB-469806161B2C}"/>
              </a:ext>
            </a:extLst>
          </p:cNvPr>
          <p:cNvSpPr/>
          <p:nvPr/>
        </p:nvSpPr>
        <p:spPr>
          <a:xfrm>
            <a:off x="2055123" y="2268979"/>
            <a:ext cx="2411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5495E"/>
                </a:solidFill>
                <a:latin typeface="Century Gothic" panose="020B0502020202020204" pitchFamily="34" charset="0"/>
                <a:ea typeface="fourHand_TRIAL regular" charset="0"/>
                <a:cs typeface="fourHand_TRIAL regular" charset="0"/>
              </a:rPr>
              <a:t>Income</a:t>
            </a:r>
            <a:endParaRPr lang="en-US" sz="4000" dirty="0">
              <a:solidFill>
                <a:srgbClr val="35495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B7E8-70FB-BE5F-51D5-47CCE04BAAF7}"/>
              </a:ext>
            </a:extLst>
          </p:cNvPr>
          <p:cNvSpPr txBox="1">
            <a:spLocks/>
          </p:cNvSpPr>
          <p:nvPr/>
        </p:nvSpPr>
        <p:spPr>
          <a:xfrm>
            <a:off x="810000" y="2709769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9600" b="1" dirty="0">
                <a:solidFill>
                  <a:srgbClr val="35495E"/>
                </a:solidFill>
                <a:latin typeface="Myriad Pro" panose="020B0503030403020204" pitchFamily="34" charset="0"/>
              </a:rPr>
              <a:t>NET = $1,600</a:t>
            </a:r>
          </a:p>
          <a:p>
            <a:pPr marL="0" indent="0" algn="ctr">
              <a:buFont typeface="Wingdings 2" charset="2"/>
              <a:buNone/>
            </a:pPr>
            <a:r>
              <a:rPr lang="en-US" sz="4000" b="1" i="1" dirty="0">
                <a:solidFill>
                  <a:srgbClr val="35495E"/>
                </a:solidFill>
                <a:latin typeface="Myriad Pro" panose="020B0503030403020204" pitchFamily="34" charset="0"/>
              </a:rPr>
              <a:t>Cost Profit Ratio – 60%</a:t>
            </a:r>
            <a:endParaRPr lang="en-US" sz="2400" b="1" i="1" dirty="0">
              <a:solidFill>
                <a:srgbClr val="35495E"/>
              </a:solidFill>
              <a:latin typeface="Myriad Pro" panose="020B0503030403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 startAt="4"/>
            </a:pPr>
            <a:endParaRPr lang="en-US" sz="40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/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Sponsors / Donors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8DE2E-86C1-C937-1F33-951BBE817922}"/>
              </a:ext>
            </a:extLst>
          </p:cNvPr>
          <p:cNvSpPr txBox="1">
            <a:spLocks/>
          </p:cNvSpPr>
          <p:nvPr/>
        </p:nvSpPr>
        <p:spPr>
          <a:xfrm>
            <a:off x="298463" y="2380159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Donated items are budget-relieving</a:t>
            </a:r>
          </a:p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Post Vendors are excellent prospects </a:t>
            </a:r>
          </a:p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Reach out to local businesses</a:t>
            </a:r>
          </a:p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Use your sphere of influence</a:t>
            </a:r>
            <a:endParaRPr lang="en-US" sz="42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a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4829-480E-3D7F-2138-B3C44599FE5A}"/>
              </a:ext>
            </a:extLst>
          </p:cNvPr>
          <p:cNvSpPr txBox="1">
            <a:spLocks/>
          </p:cNvSpPr>
          <p:nvPr/>
        </p:nvSpPr>
        <p:spPr>
          <a:xfrm>
            <a:off x="205562" y="2135610"/>
            <a:ext cx="10571998" cy="3638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Start at event date, or deadline and work backwards</a:t>
            </a:r>
          </a:p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Include major and minor details (checklist)</a:t>
            </a:r>
          </a:p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Set deadlines for when things need to be done</a:t>
            </a:r>
          </a:p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Check in periodically to stay on track</a:t>
            </a:r>
            <a:endParaRPr lang="en-US" sz="40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27184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466-76BC-496B-BEE4-CCDD47F61A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7788"/>
            <a:ext cx="7842250" cy="365125"/>
          </a:xfrm>
        </p:spPr>
        <p:txBody>
          <a:bodyPr/>
          <a:lstStyle/>
          <a:p>
            <a:pPr algn="l"/>
            <a:r>
              <a:rPr lang="en-US" sz="1400" i="1" dirty="0">
                <a:solidFill>
                  <a:srgbClr val="35495E"/>
                </a:solidFill>
              </a:rPr>
              <a:t>Inspired by “The 5 Keys to Successful Fundraising” by Sandra Sims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5FD3-E825-420F-8A22-D0B5F329468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2196" y="1760338"/>
            <a:ext cx="10572750" cy="4276725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35495E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Building a Team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Choose the Right Fundraiser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Stay Organized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Follow Through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Raffles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Post Fundraising Opportunity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2196" y="767093"/>
            <a:ext cx="10572750" cy="969962"/>
          </a:xfrm>
        </p:spPr>
        <p:txBody>
          <a:bodyPr/>
          <a:lstStyle/>
          <a:p>
            <a:r>
              <a:rPr lang="en-US" sz="6000" b="1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294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Celebrate!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311094-1144-D7E1-AD2F-2E278BEE1E2D}"/>
              </a:ext>
            </a:extLst>
          </p:cNvPr>
          <p:cNvSpPr txBox="1">
            <a:spLocks/>
          </p:cNvSpPr>
          <p:nvPr/>
        </p:nvSpPr>
        <p:spPr>
          <a:xfrm>
            <a:off x="205562" y="2124978"/>
            <a:ext cx="9591301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Present proceeds to beneficiary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List accomplishments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Share stories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Complete budget with </a:t>
            </a:r>
            <a:r>
              <a:rPr lang="en-US" sz="4000" u="sng" dirty="0">
                <a:solidFill>
                  <a:srgbClr val="35495E"/>
                </a:solidFill>
              </a:rPr>
              <a:t>actual</a:t>
            </a:r>
            <a:r>
              <a:rPr lang="en-US" sz="4000" dirty="0">
                <a:solidFill>
                  <a:srgbClr val="35495E"/>
                </a:solidFill>
              </a:rPr>
              <a:t> expenses &amp; revenue</a:t>
            </a:r>
          </a:p>
        </p:txBody>
      </p:sp>
    </p:spTree>
    <p:extLst>
      <p:ext uri="{BB962C8B-B14F-4D97-AF65-F5344CB8AC3E}">
        <p14:creationId xmlns:p14="http://schemas.microsoft.com/office/powerpoint/2010/main" val="1182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82085-00A4-5C1D-F8B6-3904CEFA1ABE}"/>
              </a:ext>
            </a:extLst>
          </p:cNvPr>
          <p:cNvSpPr txBox="1">
            <a:spLocks/>
          </p:cNvSpPr>
          <p:nvPr/>
        </p:nvSpPr>
        <p:spPr>
          <a:xfrm>
            <a:off x="205562" y="2167507"/>
            <a:ext cx="9591301" cy="36387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Letter / Personal note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Recognize during event, present award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Print on event materials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Meaningful gift or story on their impact</a:t>
            </a:r>
          </a:p>
        </p:txBody>
      </p:sp>
    </p:spTree>
    <p:extLst>
      <p:ext uri="{BB962C8B-B14F-4D97-AF65-F5344CB8AC3E}">
        <p14:creationId xmlns:p14="http://schemas.microsoft.com/office/powerpoint/2010/main" val="7720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EF9279-4D88-7E6E-88E5-9E0909DAC9A1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9591301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What worked?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What needs improvement?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How can you make it better?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Do we have the fundraiser again? </a:t>
            </a:r>
          </a:p>
        </p:txBody>
      </p:sp>
    </p:spTree>
    <p:extLst>
      <p:ext uri="{BB962C8B-B14F-4D97-AF65-F5344CB8AC3E}">
        <p14:creationId xmlns:p14="http://schemas.microsoft.com/office/powerpoint/2010/main" val="11100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Raffles</a:t>
            </a:r>
          </a:p>
        </p:txBody>
      </p:sp>
    </p:spTree>
    <p:extLst>
      <p:ext uri="{BB962C8B-B14F-4D97-AF65-F5344CB8AC3E}">
        <p14:creationId xmlns:p14="http://schemas.microsoft.com/office/powerpoint/2010/main" val="5106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EB6F7-61DA-DC29-5310-1C24D0316D0F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MOST raffles, lotteries, or games of chance are considered </a:t>
            </a:r>
            <a:r>
              <a:rPr lang="en-US" sz="3200" b="1" dirty="0">
                <a:solidFill>
                  <a:srgbClr val="35495E"/>
                </a:solidFill>
              </a:rPr>
              <a:t>gambling and are illegal…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Exception for qualifying nonprofits (</a:t>
            </a:r>
            <a:r>
              <a:rPr lang="en-US" sz="3200" u="sng" dirty="0">
                <a:solidFill>
                  <a:srgbClr val="35495E"/>
                </a:solidFill>
              </a:rPr>
              <a:t>our loop-hole</a:t>
            </a:r>
            <a:r>
              <a:rPr lang="en-US" sz="3200" dirty="0">
                <a:solidFill>
                  <a:srgbClr val="35495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30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 Disclaimer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D06219-DF0A-8310-EAEE-5E0FA597BC1D}"/>
              </a:ext>
            </a:extLst>
          </p:cNvPr>
          <p:cNvSpPr txBox="1">
            <a:spLocks/>
          </p:cNvSpPr>
          <p:nvPr/>
        </p:nvSpPr>
        <p:spPr>
          <a:xfrm>
            <a:off x="810000" y="2512911"/>
            <a:ext cx="10571998" cy="363876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Wingdings 2" charset="2"/>
              <a:buNone/>
            </a:pPr>
            <a:r>
              <a:rPr lang="en-US" sz="9600" b="1" dirty="0">
                <a:solidFill>
                  <a:srgbClr val="35495E"/>
                </a:solidFill>
              </a:rPr>
              <a:t>We are </a:t>
            </a:r>
            <a:r>
              <a:rPr lang="en-US" sz="9600" b="1" u="sng" dirty="0">
                <a:solidFill>
                  <a:srgbClr val="35495E"/>
                </a:solidFill>
              </a:rPr>
              <a:t>NOT</a:t>
            </a:r>
            <a:r>
              <a:rPr lang="en-US" sz="9600" b="1" dirty="0">
                <a:solidFill>
                  <a:srgbClr val="35495E"/>
                </a:solidFill>
              </a:rPr>
              <a:t> attorneys,</a:t>
            </a:r>
          </a:p>
          <a:p>
            <a:pPr marL="0" indent="0" algn="ctr">
              <a:spcAft>
                <a:spcPts val="1200"/>
              </a:spcAft>
              <a:buFont typeface="Wingdings 2" charset="2"/>
              <a:buNone/>
            </a:pPr>
            <a:r>
              <a:rPr lang="en-US" sz="9600" b="1" dirty="0">
                <a:solidFill>
                  <a:srgbClr val="35495E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23900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 – Fees / Pricing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9CFE2F-C3E4-D34F-112C-1DB5073CB826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tx1"/>
              </a:buClr>
              <a:buSzPct val="100000"/>
              <a:buNone/>
            </a:pPr>
            <a:r>
              <a:rPr lang="en-US" sz="3600" b="1" dirty="0">
                <a:solidFill>
                  <a:srgbClr val="35495E"/>
                </a:solidFill>
              </a:rPr>
              <a:t>NO fees = can not say someone is required to pay for a raffle ticket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495E"/>
                </a:solidFill>
              </a:rPr>
              <a:t>Violation </a:t>
            </a:r>
            <a:r>
              <a:rPr lang="mr-IN" sz="3600" dirty="0">
                <a:solidFill>
                  <a:srgbClr val="35495E"/>
                </a:solidFill>
              </a:rPr>
              <a:t>–</a:t>
            </a:r>
            <a:r>
              <a:rPr lang="en-US" sz="3600" dirty="0">
                <a:solidFill>
                  <a:srgbClr val="35495E"/>
                </a:solidFill>
              </a:rPr>
              <a:t> “Tickets cost $100”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495E"/>
                </a:solidFill>
              </a:rPr>
              <a:t>Correct </a:t>
            </a:r>
            <a:r>
              <a:rPr lang="mr-IN" sz="3600" dirty="0">
                <a:solidFill>
                  <a:srgbClr val="35495E"/>
                </a:solidFill>
              </a:rPr>
              <a:t>–</a:t>
            </a:r>
            <a:r>
              <a:rPr lang="en-US" sz="3600" dirty="0">
                <a:solidFill>
                  <a:srgbClr val="35495E"/>
                </a:solidFill>
              </a:rPr>
              <a:t> “a </a:t>
            </a:r>
            <a:r>
              <a:rPr lang="en-US" sz="3600" u="sng" dirty="0">
                <a:solidFill>
                  <a:srgbClr val="35495E"/>
                </a:solidFill>
              </a:rPr>
              <a:t>suggested donation </a:t>
            </a:r>
            <a:r>
              <a:rPr lang="en-US" sz="3600" dirty="0">
                <a:solidFill>
                  <a:srgbClr val="35495E"/>
                </a:solidFill>
              </a:rPr>
              <a:t>for a ticket is $100”</a:t>
            </a:r>
          </a:p>
        </p:txBody>
      </p:sp>
    </p:spTree>
    <p:extLst>
      <p:ext uri="{BB962C8B-B14F-4D97-AF65-F5344CB8AC3E}">
        <p14:creationId xmlns:p14="http://schemas.microsoft.com/office/powerpoint/2010/main" val="36540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 –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857C5-04F0-DCA5-CC7B-13EA46AA6AEC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Wingdings 2" charset="2"/>
              <a:buNone/>
            </a:pPr>
            <a:r>
              <a:rPr lang="en-US" sz="3200" b="1" dirty="0">
                <a:solidFill>
                  <a:srgbClr val="35495E"/>
                </a:solidFill>
              </a:rPr>
              <a:t>Must properly display following information on </a:t>
            </a:r>
            <a:r>
              <a:rPr lang="en-US" sz="3200" b="1" u="sng" dirty="0">
                <a:solidFill>
                  <a:srgbClr val="35495E"/>
                </a:solidFill>
              </a:rPr>
              <a:t>EVERY</a:t>
            </a:r>
            <a:r>
              <a:rPr lang="en-US" sz="3200" b="1" dirty="0">
                <a:solidFill>
                  <a:srgbClr val="35495E"/>
                </a:solidFill>
              </a:rPr>
              <a:t> brochure, advertisement, entry form, etc.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Source of funds used for award prizes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Date, hour and location where the winner is selected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Outline rules and regulations governing contest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Name group/business who will benefit from proceeds</a:t>
            </a:r>
          </a:p>
          <a:p>
            <a:pPr marL="0" indent="0">
              <a:spcAft>
                <a:spcPts val="1200"/>
              </a:spcAft>
              <a:buFont typeface="Wingdings 2" charset="2"/>
              <a:buNone/>
            </a:pPr>
            <a:endParaRPr lang="en-US" sz="3200" b="1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/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 – Winners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5E6672-8004-6E49-9D67-8A8BCFDB6826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Must be selected at random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Illegal to remove, disqualify, reject, or otherwise discriminate based on whether the entrant paid or not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No minimum number of tickets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All prizes must be awarded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Winners must be notified in a timely manner</a:t>
            </a:r>
            <a:endParaRPr lang="en-US" sz="36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Post Opportunity</a:t>
            </a:r>
            <a:b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</a:br>
            <a:r>
              <a:rPr lang="en-US" sz="8000" dirty="0">
                <a:solidFill>
                  <a:srgbClr val="35495E"/>
                </a:solidFill>
              </a:rPr>
              <a:t>Dept. 50/50 Raffles</a:t>
            </a:r>
            <a:endParaRPr lang="en-US" sz="8000" b="1" dirty="0">
              <a:solidFill>
                <a:srgbClr val="35495E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Building A Team</a:t>
            </a:r>
          </a:p>
        </p:txBody>
      </p:sp>
    </p:spTree>
    <p:extLst>
      <p:ext uri="{BB962C8B-B14F-4D97-AF65-F5344CB8AC3E}">
        <p14:creationId xmlns:p14="http://schemas.microsoft.com/office/powerpoint/2010/main" val="16560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phic 14">
            <a:extLst>
              <a:ext uri="{FF2B5EF4-FFF2-40B4-BE49-F238E27FC236}">
                <a16:creationId xmlns:a16="http://schemas.microsoft.com/office/drawing/2014/main" id="{9E0A5DBF-C4CF-2318-4203-CD4E2678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863" y="1028701"/>
            <a:ext cx="7950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17">
            <a:extLst>
              <a:ext uri="{FF2B5EF4-FFF2-40B4-BE49-F238E27FC236}">
                <a16:creationId xmlns:a16="http://schemas.microsoft.com/office/drawing/2014/main" id="{B9CA0C4E-B7D9-E2CD-F00B-E67B00FA6351}"/>
              </a:ext>
            </a:extLst>
          </p:cNvPr>
          <p:cNvGrpSpPr>
            <a:grpSpLocks/>
          </p:cNvGrpSpPr>
          <p:nvPr/>
        </p:nvGrpSpPr>
        <p:grpSpPr bwMode="auto">
          <a:xfrm>
            <a:off x="4550180" y="470820"/>
            <a:ext cx="7102475" cy="2554287"/>
            <a:chOff x="4599081" y="157139"/>
            <a:chExt cx="7101687" cy="25545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473AF1-5BBF-95B7-8CD4-96C2F2482DB5}"/>
                </a:ext>
              </a:extLst>
            </p:cNvPr>
            <p:cNvSpPr txBox="1"/>
            <p:nvPr/>
          </p:nvSpPr>
          <p:spPr>
            <a:xfrm>
              <a:off x="4607241" y="157140"/>
              <a:ext cx="7093527" cy="25545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ln w="762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Futura PT Bold" panose="020B0902020204020203" pitchFamily="34" charset="0"/>
                </a:rPr>
                <a:t>50/50 RAFFLE  FUNDRAISER</a:t>
              </a:r>
            </a:p>
          </p:txBody>
        </p:sp>
        <p:sp>
          <p:nvSpPr>
            <p:cNvPr id="3080" name="TextBox 16">
              <a:extLst>
                <a:ext uri="{FF2B5EF4-FFF2-40B4-BE49-F238E27FC236}">
                  <a16:creationId xmlns:a16="http://schemas.microsoft.com/office/drawing/2014/main" id="{D5F30CC9-4D78-CC89-FC0F-23B9D1FC6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081" y="157139"/>
              <a:ext cx="709352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0" dirty="0">
                  <a:solidFill>
                    <a:schemeClr val="bg1"/>
                  </a:solidFill>
                  <a:latin typeface="Futura PT Bold" panose="020B0902020204020203" pitchFamily="34" charset="0"/>
                </a:rPr>
                <a:t>50/50 RAFFLE  FUNDRAISER</a:t>
              </a:r>
            </a:p>
          </p:txBody>
        </p:sp>
      </p:grpSp>
      <p:pic>
        <p:nvPicPr>
          <p:cNvPr id="3077" name="Graphic 20">
            <a:hlinkClick r:id="rId4"/>
            <a:extLst>
              <a:ext uri="{FF2B5EF4-FFF2-40B4-BE49-F238E27FC236}">
                <a16:creationId xmlns:a16="http://schemas.microsoft.com/office/drawing/2014/main" id="{EEBA6FAC-D3A5-727B-7A8A-1248C5AE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12" y="3240085"/>
            <a:ext cx="6408013" cy="352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784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phic 2">
            <a:extLst>
              <a:ext uri="{FF2B5EF4-FFF2-40B4-BE49-F238E27FC236}">
                <a16:creationId xmlns:a16="http://schemas.microsoft.com/office/drawing/2014/main" id="{0AE5FBDF-4F3B-0C17-8CDE-6E7AAA4B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Graphic 3">
            <a:hlinkClick r:id="rId4"/>
            <a:extLst>
              <a:ext uri="{FF2B5EF4-FFF2-40B4-BE49-F238E27FC236}">
                <a16:creationId xmlns:a16="http://schemas.microsoft.com/office/drawing/2014/main" id="{7383B68E-CCF7-F664-D393-569C95B2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5">
            <a:extLst>
              <a:ext uri="{FF2B5EF4-FFF2-40B4-BE49-F238E27FC236}">
                <a16:creationId xmlns:a16="http://schemas.microsoft.com/office/drawing/2014/main" id="{41F1367C-0881-6255-F8D8-3F2C91079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REVENUE BREAKDOWN</a:t>
            </a:r>
          </a:p>
        </p:txBody>
      </p:sp>
      <p:grpSp>
        <p:nvGrpSpPr>
          <p:cNvPr id="13317" name="Group 3">
            <a:extLst>
              <a:ext uri="{FF2B5EF4-FFF2-40B4-BE49-F238E27FC236}">
                <a16:creationId xmlns:a16="http://schemas.microsoft.com/office/drawing/2014/main" id="{3991E3C8-5165-044D-6758-56F949985139}"/>
              </a:ext>
            </a:extLst>
          </p:cNvPr>
          <p:cNvGrpSpPr>
            <a:grpSpLocks/>
          </p:cNvGrpSpPr>
          <p:nvPr/>
        </p:nvGrpSpPr>
        <p:grpSpPr bwMode="auto">
          <a:xfrm>
            <a:off x="4673600" y="2240756"/>
            <a:ext cx="2428875" cy="1984375"/>
            <a:chOff x="868363" y="2270125"/>
            <a:chExt cx="2428875" cy="1984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DE3A6E-FFB6-E3F1-839E-49CBF238B9B1}"/>
                </a:ext>
              </a:extLst>
            </p:cNvPr>
            <p:cNvSpPr/>
            <p:nvPr/>
          </p:nvSpPr>
          <p:spPr>
            <a:xfrm>
              <a:off x="868363" y="2270125"/>
              <a:ext cx="2428875" cy="80327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3549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solidFill>
                    <a:srgbClr val="35495E"/>
                  </a:solidFill>
                </a:rPr>
                <a:t>50%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7D5FD-65C5-6B5A-460B-8BA4AD564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2800" y="3083128"/>
              <a:ext cx="0" cy="611188"/>
            </a:xfrm>
            <a:prstGeom prst="line">
              <a:avLst/>
            </a:prstGeom>
            <a:ln w="76200">
              <a:solidFill>
                <a:srgbClr val="354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0" name="TextBox 13">
              <a:extLst>
                <a:ext uri="{FF2B5EF4-FFF2-40B4-BE49-F238E27FC236}">
                  <a16:creationId xmlns:a16="http://schemas.microsoft.com/office/drawing/2014/main" id="{974F145A-EF9D-6A1E-7497-91F88EE20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3650" y="3732213"/>
              <a:ext cx="1638300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35495E"/>
                  </a:solidFill>
                  <a:latin typeface="Futura PT Bold" panose="020B0902020204020203" pitchFamily="34" charset="0"/>
                </a:rPr>
                <a:t>WINNER</a:t>
              </a:r>
            </a:p>
          </p:txBody>
        </p:sp>
      </p:grpSp>
      <p:grpSp>
        <p:nvGrpSpPr>
          <p:cNvPr id="13318" name="Group 1">
            <a:extLst>
              <a:ext uri="{FF2B5EF4-FFF2-40B4-BE49-F238E27FC236}">
                <a16:creationId xmlns:a16="http://schemas.microsoft.com/office/drawing/2014/main" id="{F8410608-151E-D03B-6B8B-7E93DA427B2D}"/>
              </a:ext>
            </a:extLst>
          </p:cNvPr>
          <p:cNvGrpSpPr>
            <a:grpSpLocks/>
          </p:cNvGrpSpPr>
          <p:nvPr/>
        </p:nvGrpSpPr>
        <p:grpSpPr bwMode="auto">
          <a:xfrm>
            <a:off x="763587" y="2240756"/>
            <a:ext cx="2428875" cy="2974975"/>
            <a:chOff x="8894763" y="2270125"/>
            <a:chExt cx="2428875" cy="29749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C52D86-9D86-1D5A-54BD-10471FA6E583}"/>
                </a:ext>
              </a:extLst>
            </p:cNvPr>
            <p:cNvSpPr/>
            <p:nvPr/>
          </p:nvSpPr>
          <p:spPr>
            <a:xfrm>
              <a:off x="8894763" y="2270125"/>
              <a:ext cx="2428875" cy="80327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3549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ln>
                    <a:solidFill>
                      <a:srgbClr val="35495E"/>
                    </a:solidFill>
                  </a:ln>
                  <a:solidFill>
                    <a:srgbClr val="35495E"/>
                  </a:solidFill>
                </a:rPr>
                <a:t>10%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D8DA78-156A-6435-C7A8-E8870595692C}"/>
                </a:ext>
              </a:extLst>
            </p:cNvPr>
            <p:cNvCxnSpPr/>
            <p:nvPr/>
          </p:nvCxnSpPr>
          <p:spPr>
            <a:xfrm flipH="1">
              <a:off x="10148888" y="3083128"/>
              <a:ext cx="0" cy="611188"/>
            </a:xfrm>
            <a:prstGeom prst="line">
              <a:avLst/>
            </a:prstGeom>
            <a:ln w="76200">
              <a:solidFill>
                <a:srgbClr val="354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6" name="TextBox 16">
              <a:extLst>
                <a:ext uri="{FF2B5EF4-FFF2-40B4-BE49-F238E27FC236}">
                  <a16:creationId xmlns:a16="http://schemas.microsoft.com/office/drawing/2014/main" id="{0A5FEE06-9324-5614-A540-7D4C459A2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0100" y="3732213"/>
              <a:ext cx="9175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35495E"/>
                  </a:solidFill>
                  <a:latin typeface="Futura PT Bold" panose="020B0902020204020203" pitchFamily="34" charset="0"/>
                </a:rPr>
                <a:t>FEES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5FFF27-C15D-4CFF-DAE3-59D7E8D098C9}"/>
                </a:ext>
              </a:extLst>
            </p:cNvPr>
            <p:cNvSpPr txBox="1"/>
            <p:nvPr/>
          </p:nvSpPr>
          <p:spPr>
            <a:xfrm>
              <a:off x="9264651" y="4291013"/>
              <a:ext cx="1689100" cy="9540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rgbClr val="D72131"/>
                  </a:solidFill>
                  <a:latin typeface="Futura PT Light" panose="020B0402020204020303" pitchFamily="34" charset="0"/>
                </a:rPr>
                <a:t>Rafflebox</a:t>
              </a:r>
              <a:endParaRPr lang="en-US" sz="2800" dirty="0">
                <a:solidFill>
                  <a:srgbClr val="D72131"/>
                </a:solidFill>
                <a:latin typeface="Futura PT Light" panose="020B0402020204020303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Transaction</a:t>
              </a:r>
            </a:p>
          </p:txBody>
        </p:sp>
      </p:grpSp>
      <p:grpSp>
        <p:nvGrpSpPr>
          <p:cNvPr id="13319" name="Group 2">
            <a:extLst>
              <a:ext uri="{FF2B5EF4-FFF2-40B4-BE49-F238E27FC236}">
                <a16:creationId xmlns:a16="http://schemas.microsoft.com/office/drawing/2014/main" id="{9E15A6FE-9774-D810-6DE8-689504FADEE4}"/>
              </a:ext>
            </a:extLst>
          </p:cNvPr>
          <p:cNvGrpSpPr>
            <a:grpSpLocks/>
          </p:cNvGrpSpPr>
          <p:nvPr/>
        </p:nvGrpSpPr>
        <p:grpSpPr bwMode="auto">
          <a:xfrm>
            <a:off x="8583612" y="2240756"/>
            <a:ext cx="2797175" cy="3230563"/>
            <a:chOff x="4697413" y="2270125"/>
            <a:chExt cx="2797175" cy="32305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0BCF8F-EBE6-98FD-198F-C9388248CBF2}"/>
                </a:ext>
              </a:extLst>
            </p:cNvPr>
            <p:cNvSpPr/>
            <p:nvPr/>
          </p:nvSpPr>
          <p:spPr>
            <a:xfrm>
              <a:off x="4697413" y="2270125"/>
              <a:ext cx="2797175" cy="80327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3549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solidFill>
                    <a:srgbClr val="35495E"/>
                  </a:solidFill>
                </a:rPr>
                <a:t>40%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EDEE1D-7E72-668A-98C0-C7B48DA116F8}"/>
                </a:ext>
              </a:extLst>
            </p:cNvPr>
            <p:cNvCxnSpPr/>
            <p:nvPr/>
          </p:nvCxnSpPr>
          <p:spPr>
            <a:xfrm flipH="1">
              <a:off x="6108701" y="3083128"/>
              <a:ext cx="0" cy="611188"/>
            </a:xfrm>
            <a:prstGeom prst="line">
              <a:avLst/>
            </a:prstGeom>
            <a:ln w="76200">
              <a:solidFill>
                <a:srgbClr val="354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2" name="TextBox 15">
              <a:extLst>
                <a:ext uri="{FF2B5EF4-FFF2-40B4-BE49-F238E27FC236}">
                  <a16:creationId xmlns:a16="http://schemas.microsoft.com/office/drawing/2014/main" id="{D4AB58FC-9020-49F3-D872-E035C5790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6663" y="3732213"/>
              <a:ext cx="2125662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35495E"/>
                  </a:solidFill>
                  <a:latin typeface="Futura PT Bold" panose="020B0902020204020203" pitchFamily="34" charset="0"/>
                </a:rPr>
                <a:t>DEPT/POST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DA0CB7-D7C4-7177-25B5-2B3BB0563A34}"/>
                </a:ext>
              </a:extLst>
            </p:cNvPr>
            <p:cNvSpPr txBox="1"/>
            <p:nvPr/>
          </p:nvSpPr>
          <p:spPr>
            <a:xfrm>
              <a:off x="5049838" y="4300538"/>
              <a:ext cx="2092325" cy="1200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Dept – 30%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Post – 10%*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*Participating Posts Only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phic 2">
            <a:extLst>
              <a:ext uri="{FF2B5EF4-FFF2-40B4-BE49-F238E27FC236}">
                <a16:creationId xmlns:a16="http://schemas.microsoft.com/office/drawing/2014/main" id="{61220EF9-ABCD-5B42-3A1B-0D2FAFB17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D50403-4CF4-A4FB-7788-FB43494DC23A}"/>
              </a:ext>
            </a:extLst>
          </p:cNvPr>
          <p:cNvSpPr/>
          <p:nvPr/>
        </p:nvSpPr>
        <p:spPr>
          <a:xfrm>
            <a:off x="878305" y="1836738"/>
            <a:ext cx="1858545" cy="803275"/>
          </a:xfrm>
          <a:prstGeom prst="rect">
            <a:avLst/>
          </a:prstGeom>
          <a:solidFill>
            <a:schemeClr val="bg1"/>
          </a:solidFill>
          <a:ln w="63500">
            <a:solidFill>
              <a:srgbClr val="3549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35495E"/>
                </a:solidFill>
              </a:rPr>
              <a:t>40%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8CC40F-CE1D-ACDA-5191-A7187A31E5D2}"/>
              </a:ext>
            </a:extLst>
          </p:cNvPr>
          <p:cNvCxnSpPr>
            <a:cxnSpLocks/>
          </p:cNvCxnSpPr>
          <p:nvPr/>
        </p:nvCxnSpPr>
        <p:spPr>
          <a:xfrm flipH="1">
            <a:off x="2746578" y="2238375"/>
            <a:ext cx="984250" cy="0"/>
          </a:xfrm>
          <a:prstGeom prst="line">
            <a:avLst/>
          </a:prstGeom>
          <a:ln w="76200">
            <a:solidFill>
              <a:srgbClr val="354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15">
            <a:extLst>
              <a:ext uri="{FF2B5EF4-FFF2-40B4-BE49-F238E27FC236}">
                <a16:creationId xmlns:a16="http://schemas.microsoft.com/office/drawing/2014/main" id="{1BFA281D-836C-C64D-F868-7F1DFF60E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3" y="3802044"/>
            <a:ext cx="50736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Unrelated Business Taxes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Advertising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Marketing Materials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Early Bird Winner ($1,000)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Administrative Personnel</a:t>
            </a:r>
          </a:p>
        </p:txBody>
      </p:sp>
      <p:sp>
        <p:nvSpPr>
          <p:cNvPr id="15368" name="TextBox 17">
            <a:extLst>
              <a:ext uri="{FF2B5EF4-FFF2-40B4-BE49-F238E27FC236}">
                <a16:creationId xmlns:a16="http://schemas.microsoft.com/office/drawing/2014/main" id="{FCB6CD1A-9CB8-E111-21B2-ED43E1428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3" y="3286106"/>
            <a:ext cx="1340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DEPT </a:t>
            </a:r>
            <a:endParaRPr lang="en-US" altLang="en-US" sz="3600" i="1" dirty="0">
              <a:solidFill>
                <a:srgbClr val="35495E"/>
              </a:solidFill>
              <a:latin typeface="Futura PT Bold" panose="020B090202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CEA70B-1CE2-5AE8-E85D-9CA3D8840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576" y="1592044"/>
            <a:ext cx="13195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POST</a:t>
            </a:r>
            <a:endParaRPr lang="en-US" altLang="en-US" sz="3600" i="1" dirty="0">
              <a:solidFill>
                <a:srgbClr val="35495E"/>
              </a:solidFill>
              <a:latin typeface="Futura PT Bold" panose="020B090202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95E0CF-7997-653D-B71B-8A5F8B45E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576" y="2146281"/>
            <a:ext cx="7454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10% of tickets submitted supporting Post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$500 bonus for Winner’s Post</a:t>
            </a:r>
          </a:p>
        </p:txBody>
      </p:sp>
      <p:pic>
        <p:nvPicPr>
          <p:cNvPr id="2" name="Graphic 3">
            <a:hlinkClick r:id="rId4"/>
            <a:extLst>
              <a:ext uri="{FF2B5EF4-FFF2-40B4-BE49-F238E27FC236}">
                <a16:creationId xmlns:a16="http://schemas.microsoft.com/office/drawing/2014/main" id="{AE54B04A-A12E-3FCB-C454-9886B59E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C1BCCF64-4D5D-33DC-51B2-564FDA491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REVENUE SHARE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phic 2">
            <a:extLst>
              <a:ext uri="{FF2B5EF4-FFF2-40B4-BE49-F238E27FC236}">
                <a16:creationId xmlns:a16="http://schemas.microsoft.com/office/drawing/2014/main" id="{0528B16B-DCC2-6FCB-EB48-0C348260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5">
            <a:extLst>
              <a:ext uri="{FF2B5EF4-FFF2-40B4-BE49-F238E27FC236}">
                <a16:creationId xmlns:a16="http://schemas.microsoft.com/office/drawing/2014/main" id="{43F3B0E3-5218-1480-0719-3DAF5F5F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33" y="1889451"/>
            <a:ext cx="95948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Florida participants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Do </a:t>
            </a:r>
            <a:r>
              <a:rPr lang="en-US" altLang="en-US" sz="4000" u="sng" dirty="0">
                <a:solidFill>
                  <a:srgbClr val="35495E"/>
                </a:solidFill>
                <a:latin typeface="Futura PT Bold" panose="020B0902020204020203" pitchFamily="34" charset="0"/>
              </a:rPr>
              <a:t>NOT</a:t>
            </a: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 have to be Legion Member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18 years or older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US residents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Legion Staff not eligible</a:t>
            </a:r>
          </a:p>
        </p:txBody>
      </p:sp>
      <p:pic>
        <p:nvPicPr>
          <p:cNvPr id="9222" name="Graphic 1">
            <a:extLst>
              <a:ext uri="{FF2B5EF4-FFF2-40B4-BE49-F238E27FC236}">
                <a16:creationId xmlns:a16="http://schemas.microsoft.com/office/drawing/2014/main" id="{8B8FD314-99C3-58D5-5422-89198525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5"/>
            <a:extLst>
              <a:ext uri="{FF2B5EF4-FFF2-40B4-BE49-F238E27FC236}">
                <a16:creationId xmlns:a16="http://schemas.microsoft.com/office/drawing/2014/main" id="{2CEF3CA6-8558-5991-C43C-E9972CAF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432BBA0-EC23-F02D-03D9-B1EB66880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WHO IS ELIGIBLE?</a:t>
            </a:r>
          </a:p>
        </p:txBody>
      </p:sp>
    </p:spTree>
  </p:cSld>
  <p:clrMapOvr>
    <a:masterClrMapping/>
  </p:clrMapOvr>
  <p:transition spd="slow" advTm="267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BD8E82C-FDB6-7304-AFD9-619D2498B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57" y="1784975"/>
            <a:ext cx="8607425" cy="369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Prize Pool vs. Jackpot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“Half the Cash”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Ticket submission vs. purchase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Free entry</a:t>
            </a:r>
          </a:p>
        </p:txBody>
      </p:sp>
      <p:pic>
        <p:nvPicPr>
          <p:cNvPr id="11269" name="Graphic 1">
            <a:extLst>
              <a:ext uri="{FF2B5EF4-FFF2-40B4-BE49-F238E27FC236}">
                <a16:creationId xmlns:a16="http://schemas.microsoft.com/office/drawing/2014/main" id="{BA3C282B-B28A-8A5B-931F-A8693ED2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Graphic 2">
            <a:hlinkClick r:id="rId4"/>
            <a:extLst>
              <a:ext uri="{FF2B5EF4-FFF2-40B4-BE49-F238E27FC236}">
                <a16:creationId xmlns:a16="http://schemas.microsoft.com/office/drawing/2014/main" id="{2C210716-1B3D-513F-8885-C01FA217B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6"/>
            <a:extLst>
              <a:ext uri="{FF2B5EF4-FFF2-40B4-BE49-F238E27FC236}">
                <a16:creationId xmlns:a16="http://schemas.microsoft.com/office/drawing/2014/main" id="{C8B41323-3DF1-9084-88EC-1968BD224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428BF6E-ABA2-97CB-83AA-583A1E62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LEGAL MATTERS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15">
            <a:extLst>
              <a:ext uri="{FF2B5EF4-FFF2-40B4-BE49-F238E27FC236}">
                <a16:creationId xmlns:a16="http://schemas.microsoft.com/office/drawing/2014/main" id="{687809EB-D94B-6CC1-5F7B-4B29DADFB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976270"/>
            <a:ext cx="5423652" cy="369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Posters / Flyers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Business Cards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Coasters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Table-Top Displays</a:t>
            </a:r>
          </a:p>
        </p:txBody>
      </p:sp>
      <p:sp>
        <p:nvSpPr>
          <p:cNvPr id="19462" name="TextBox 6">
            <a:extLst>
              <a:ext uri="{FF2B5EF4-FFF2-40B4-BE49-F238E27FC236}">
                <a16:creationId xmlns:a16="http://schemas.microsoft.com/office/drawing/2014/main" id="{CBEA7179-CCE3-8EAF-4ABD-755D4BCB0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1211866"/>
            <a:ext cx="894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C00000"/>
                </a:solidFill>
                <a:latin typeface="Futura PT Heavy" panose="020B0802020204090303" pitchFamily="34" charset="0"/>
              </a:rPr>
              <a:t>Department Supplied</a:t>
            </a:r>
          </a:p>
        </p:txBody>
      </p:sp>
      <p:pic>
        <p:nvPicPr>
          <p:cNvPr id="19463" name="Graphic 2">
            <a:hlinkClick r:id="rId3"/>
            <a:extLst>
              <a:ext uri="{FF2B5EF4-FFF2-40B4-BE49-F238E27FC236}">
                <a16:creationId xmlns:a16="http://schemas.microsoft.com/office/drawing/2014/main" id="{3D0043BF-0753-B893-F9C1-88A163558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flyers and coasters&#10;&#10;Description automatically generated">
            <a:extLst>
              <a:ext uri="{FF2B5EF4-FFF2-40B4-BE49-F238E27FC236}">
                <a16:creationId xmlns:a16="http://schemas.microsoft.com/office/drawing/2014/main" id="{672F32E4-A4EB-A0D9-C327-415BC6D10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2" y="1566904"/>
            <a:ext cx="6887366" cy="5033075"/>
          </a:xfrm>
          <a:prstGeom prst="rect">
            <a:avLst/>
          </a:prstGeom>
        </p:spPr>
      </p:pic>
      <p:pic>
        <p:nvPicPr>
          <p:cNvPr id="2" name="Graphic 3">
            <a:hlinkClick r:id="rId6"/>
            <a:extLst>
              <a:ext uri="{FF2B5EF4-FFF2-40B4-BE49-F238E27FC236}">
                <a16:creationId xmlns:a16="http://schemas.microsoft.com/office/drawing/2014/main" id="{2DD27936-3558-2283-F6D4-9CB4EAEC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7E34B06-B2A3-A996-EF68-B4756807E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MARKETING MATERIALS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3489BD3-F6CB-4E2A-FD2A-2DE3C8202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12" y="1786038"/>
            <a:ext cx="1015607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Utilize Marketing Items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Share on Social Media </a:t>
            </a:r>
            <a:r>
              <a:rPr lang="en-US" altLang="en-US" sz="3600" i="1" dirty="0">
                <a:solidFill>
                  <a:srgbClr val="35495E"/>
                </a:solidFill>
                <a:latin typeface="Futura PT Light" panose="020B0402020204020303" pitchFamily="34" charset="0"/>
              </a:rPr>
              <a:t>(Post &amp; Personal)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Post on Apps </a:t>
            </a:r>
            <a:r>
              <a:rPr lang="en-US" altLang="en-US" sz="3600" i="1" dirty="0">
                <a:solidFill>
                  <a:srgbClr val="35495E"/>
                </a:solidFill>
                <a:latin typeface="Futura PT Light" panose="020B0402020204020303" pitchFamily="34" charset="0"/>
              </a:rPr>
              <a:t>(</a:t>
            </a:r>
            <a:r>
              <a:rPr lang="en-US" altLang="en-US" sz="3600" i="1" dirty="0" err="1">
                <a:solidFill>
                  <a:srgbClr val="35495E"/>
                </a:solidFill>
                <a:latin typeface="Futura PT Light" panose="020B0402020204020303" pitchFamily="34" charset="0"/>
              </a:rPr>
              <a:t>Nextdoor</a:t>
            </a:r>
            <a:r>
              <a:rPr lang="en-US" altLang="en-US" sz="3600" i="1" dirty="0">
                <a:solidFill>
                  <a:srgbClr val="35495E"/>
                </a:solidFill>
                <a:latin typeface="Futura PT Light" panose="020B0402020204020303" pitchFamily="34" charset="0"/>
              </a:rPr>
              <a:t>, Ring, etc.)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Put in Post newsletter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Email to friends/family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Share during meetings/events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Display Ticker on TV/Monitor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Host a Watch Party for Drawing </a:t>
            </a:r>
          </a:p>
        </p:txBody>
      </p:sp>
      <p:pic>
        <p:nvPicPr>
          <p:cNvPr id="17413" name="Graphic 1">
            <a:extLst>
              <a:ext uri="{FF2B5EF4-FFF2-40B4-BE49-F238E27FC236}">
                <a16:creationId xmlns:a16="http://schemas.microsoft.com/office/drawing/2014/main" id="{3F090355-E9D7-2066-2489-5B5703DB0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4"/>
            <a:extLst>
              <a:ext uri="{FF2B5EF4-FFF2-40B4-BE49-F238E27FC236}">
                <a16:creationId xmlns:a16="http://schemas.microsoft.com/office/drawing/2014/main" id="{56834981-4E95-B488-5810-4A41D9D0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A91FB7F3-8576-6DAE-90C4-B045FBB60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HOW TO PROMOTE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D231E95-6FE8-837E-4C5F-77B755FB1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15">
            <a:extLst>
              <a:ext uri="{FF2B5EF4-FFF2-40B4-BE49-F238E27FC236}">
                <a16:creationId xmlns:a16="http://schemas.microsoft.com/office/drawing/2014/main" id="{94943AD0-D4E5-FD40-8EC0-BA7CEFDB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790700"/>
            <a:ext cx="1045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Bold" panose="020B0902020204020203" pitchFamily="34" charset="0"/>
              </a:rPr>
              <a:t>WWW.FLORIDA5050</a:t>
            </a:r>
            <a:r>
              <a:rPr lang="en-US" altLang="en-US" sz="5400" u="sng" dirty="0">
                <a:solidFill>
                  <a:srgbClr val="35495E"/>
                </a:solidFill>
                <a:latin typeface="Futura PT Bold" panose="020B0902020204020203" pitchFamily="34" charset="0"/>
              </a:rPr>
              <a:t>.ORG</a:t>
            </a:r>
            <a:r>
              <a:rPr lang="en-US" altLang="en-US" sz="5400" dirty="0">
                <a:solidFill>
                  <a:srgbClr val="35495E"/>
                </a:solidFill>
                <a:latin typeface="Futura PT Bold" panose="020B0902020204020203" pitchFamily="34" charset="0"/>
              </a:rPr>
              <a:t>/XX</a:t>
            </a:r>
          </a:p>
        </p:txBody>
      </p:sp>
      <p:pic>
        <p:nvPicPr>
          <p:cNvPr id="25605" name="Graphic 1">
            <a:extLst>
              <a:ext uri="{FF2B5EF4-FFF2-40B4-BE49-F238E27FC236}">
                <a16:creationId xmlns:a16="http://schemas.microsoft.com/office/drawing/2014/main" id="{8CEBD853-387F-C64B-BBDE-461C7EEF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Graphic 2">
            <a:extLst>
              <a:ext uri="{FF2B5EF4-FFF2-40B4-BE49-F238E27FC236}">
                <a16:creationId xmlns:a16="http://schemas.microsoft.com/office/drawing/2014/main" id="{9946C330-4E88-850D-E7ED-59BF8283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6150388C-B8A0-05B7-CE64-981CFF1943C3}"/>
              </a:ext>
            </a:extLst>
          </p:cNvPr>
          <p:cNvSpPr/>
          <p:nvPr/>
        </p:nvSpPr>
        <p:spPr>
          <a:xfrm rot="10800000">
            <a:off x="8129588" y="2670175"/>
            <a:ext cx="841375" cy="13081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Picture 18" descr="A qr code with a square and square in the middle&#10;&#10;Description automatically generated">
            <a:extLst>
              <a:ext uri="{FF2B5EF4-FFF2-40B4-BE49-F238E27FC236}">
                <a16:creationId xmlns:a16="http://schemas.microsoft.com/office/drawing/2014/main" id="{130604E5-3ACC-298F-57BF-729FF7E2F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2925763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6"/>
            <a:extLst>
              <a:ext uri="{FF2B5EF4-FFF2-40B4-BE49-F238E27FC236}">
                <a16:creationId xmlns:a16="http://schemas.microsoft.com/office/drawing/2014/main" id="{79833C6B-F586-F008-37CC-D031B1EB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02FA0DA2-3541-E55D-F6BB-CA4C776FD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CUSTOM LINK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AE24DB5-2D99-B9B7-5E59-45579E1D0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2493" b="19003"/>
          <a:stretch/>
        </p:blipFill>
        <p:spPr>
          <a:xfrm>
            <a:off x="324602" y="0"/>
            <a:ext cx="11542796" cy="28875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298C754-7C2C-24EE-E916-2650A048C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1185" y="3143000"/>
            <a:ext cx="8626213" cy="316154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5837239-E5A6-AF40-8C69-7800F560D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2227" y="2564982"/>
            <a:ext cx="7618276" cy="32259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557C6E-AC33-5056-D144-2EEF77448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26357">
            <a:off x="-13514" y="-77473"/>
            <a:ext cx="2444188" cy="24441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D830681-5AC3-E647-BBFD-26A8088BC315}"/>
              </a:ext>
            </a:extLst>
          </p:cNvPr>
          <p:cNvGrpSpPr/>
          <p:nvPr/>
        </p:nvGrpSpPr>
        <p:grpSpPr>
          <a:xfrm>
            <a:off x="324601" y="3324618"/>
            <a:ext cx="2864337" cy="1980965"/>
            <a:chOff x="324602" y="3324619"/>
            <a:chExt cx="2465638" cy="170522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E99ADB5-6D73-9679-7943-415745A20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4602" y="3324619"/>
              <a:ext cx="2465638" cy="17052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E2FBE4-C161-7C5D-27B2-E5062C70D523}"/>
                </a:ext>
              </a:extLst>
            </p:cNvPr>
            <p:cNvSpPr txBox="1"/>
            <p:nvPr/>
          </p:nvSpPr>
          <p:spPr>
            <a:xfrm>
              <a:off x="397167" y="3500123"/>
              <a:ext cx="232050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Post Proceeds:</a:t>
              </a:r>
            </a:p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25%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C75A80EF-80BE-F766-5A7E-E448219A7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664892">
            <a:off x="367291" y="5549569"/>
            <a:ext cx="754852" cy="101817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091FD99-81A6-4DC3-654A-E09D965EB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3086362">
            <a:off x="11109660" y="5625821"/>
            <a:ext cx="629402" cy="116888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80DB89F-DAFC-E784-8A5C-8B9828819E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97618" y="144251"/>
            <a:ext cx="1313245" cy="81839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2267266-9A5C-61B0-78FE-B7ECBC4549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7990591">
            <a:off x="6974968" y="4128885"/>
            <a:ext cx="1158645" cy="72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5FD3-E825-420F-8A22-D0B5F329468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2196" y="2120349"/>
            <a:ext cx="10572750" cy="3640137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Recruit Volunteers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Assign Roles and Responsibilities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Tap into skill sets, relationships or connections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/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Team</a:t>
            </a:r>
          </a:p>
        </p:txBody>
      </p:sp>
    </p:spTree>
    <p:extLst>
      <p:ext uri="{BB962C8B-B14F-4D97-AF65-F5344CB8AC3E}">
        <p14:creationId xmlns:p14="http://schemas.microsoft.com/office/powerpoint/2010/main" val="2422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28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/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Team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2C26B0-FF0C-8F43-CEE7-13128E66CCFF}"/>
              </a:ext>
            </a:extLst>
          </p:cNvPr>
          <p:cNvSpPr txBox="1">
            <a:spLocks/>
          </p:cNvSpPr>
          <p:nvPr/>
        </p:nvSpPr>
        <p:spPr>
          <a:xfrm>
            <a:off x="297711" y="2211543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Wingdings 2" charset="2"/>
              <a:buNone/>
              <a:defRPr/>
            </a:pPr>
            <a:r>
              <a:rPr lang="en-US" sz="4000" dirty="0">
                <a:solidFill>
                  <a:srgbClr val="35495E"/>
                </a:solidFill>
              </a:rPr>
              <a:t>Effective Teamwork: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Need a leader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Define each person’s role or responsibility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Communicate often!</a:t>
            </a:r>
          </a:p>
        </p:txBody>
      </p:sp>
    </p:spTree>
    <p:extLst>
      <p:ext uri="{BB962C8B-B14F-4D97-AF65-F5344CB8AC3E}">
        <p14:creationId xmlns:p14="http://schemas.microsoft.com/office/powerpoint/2010/main" val="20864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/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C728-3A34-8FAD-829C-83118B965CA2}"/>
              </a:ext>
            </a:extLst>
          </p:cNvPr>
          <p:cNvSpPr txBox="1">
            <a:spLocks/>
          </p:cNvSpPr>
          <p:nvPr/>
        </p:nvSpPr>
        <p:spPr>
          <a:xfrm>
            <a:off x="298463" y="2272060"/>
            <a:ext cx="10571998" cy="427018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tx1"/>
              </a:buClr>
              <a:buSzPct val="100000"/>
              <a:buFont typeface="Wingdings 2" charset="2"/>
              <a:buNone/>
            </a:pPr>
            <a:r>
              <a:rPr lang="en-US" sz="4000" dirty="0">
                <a:solidFill>
                  <a:srgbClr val="35495E"/>
                </a:solidFill>
              </a:rPr>
              <a:t>Divide into Committees: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Admin/Logistics/Finance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Sponsorships / Ticket Sales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Entertainment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Auction / Raffle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Volunteers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Marketing / Social Media</a:t>
            </a:r>
          </a:p>
        </p:txBody>
      </p:sp>
    </p:spTree>
    <p:extLst>
      <p:ext uri="{BB962C8B-B14F-4D97-AF65-F5344CB8AC3E}">
        <p14:creationId xmlns:p14="http://schemas.microsoft.com/office/powerpoint/2010/main" val="1362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49" y="706032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Choose the Right Fundraiser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710F0-E31E-F412-58CF-EB736491E553}"/>
              </a:ext>
            </a:extLst>
          </p:cNvPr>
          <p:cNvSpPr txBox="1"/>
          <p:nvPr/>
        </p:nvSpPr>
        <p:spPr>
          <a:xfrm>
            <a:off x="-391028" y="4458777"/>
            <a:ext cx="129740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35495E"/>
                </a:solidFill>
              </a:rPr>
              <a:t>(Answering the WHY)</a:t>
            </a:r>
          </a:p>
        </p:txBody>
      </p:sp>
    </p:spTree>
    <p:extLst>
      <p:ext uri="{BB962C8B-B14F-4D97-AF65-F5344CB8AC3E}">
        <p14:creationId xmlns:p14="http://schemas.microsoft.com/office/powerpoint/2010/main" val="25867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/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We Need Money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4D5A58-EB33-0731-D32E-4876293B001D}"/>
              </a:ext>
            </a:extLst>
          </p:cNvPr>
          <p:cNvSpPr txBox="1">
            <a:spLocks/>
          </p:cNvSpPr>
          <p:nvPr/>
        </p:nvSpPr>
        <p:spPr>
          <a:xfrm>
            <a:off x="297711" y="2435871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Post needs money to stay in business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Personal motivation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Specific goal you’re working towards                     </a:t>
            </a:r>
            <a:r>
              <a:rPr lang="en-US" i="1" dirty="0">
                <a:solidFill>
                  <a:srgbClr val="35495E"/>
                </a:solidFill>
              </a:rPr>
              <a:t>(i.e., Send 10 boys to Boys State, fund Post repairs)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For charity </a:t>
            </a:r>
            <a:r>
              <a:rPr lang="mr-IN" sz="3200" dirty="0">
                <a:solidFill>
                  <a:srgbClr val="35495E"/>
                </a:solidFill>
              </a:rPr>
              <a:t>–</a:t>
            </a:r>
            <a:r>
              <a:rPr lang="en-US" sz="3200" dirty="0">
                <a:solidFill>
                  <a:srgbClr val="35495E"/>
                </a:solidFill>
              </a:rPr>
              <a:t> </a:t>
            </a:r>
            <a:r>
              <a:rPr lang="en-US" sz="3200" i="1" dirty="0">
                <a:solidFill>
                  <a:srgbClr val="35495E"/>
                </a:solidFill>
              </a:rPr>
              <a:t>Do your research!</a:t>
            </a:r>
          </a:p>
        </p:txBody>
      </p:sp>
    </p:spTree>
    <p:extLst>
      <p:ext uri="{BB962C8B-B14F-4D97-AF65-F5344CB8AC3E}">
        <p14:creationId xmlns:p14="http://schemas.microsoft.com/office/powerpoint/2010/main" val="98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/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People Give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AE9242-F7EC-FCC1-1430-D7AED10D5C13}"/>
              </a:ext>
            </a:extLst>
          </p:cNvPr>
          <p:cNvSpPr txBox="1">
            <a:spLocks/>
          </p:cNvSpPr>
          <p:nvPr/>
        </p:nvSpPr>
        <p:spPr>
          <a:xfrm>
            <a:off x="0" y="2283337"/>
            <a:ext cx="10916779" cy="4176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Things they relate to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Personal connections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Emergencies (i.e., Hurricane damage, house fires, etc.)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Interest in improvements or additions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Recognize the brand/mission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In memory or honor of</a:t>
            </a:r>
          </a:p>
        </p:txBody>
      </p:sp>
    </p:spTree>
    <p:extLst>
      <p:ext uri="{BB962C8B-B14F-4D97-AF65-F5344CB8AC3E}">
        <p14:creationId xmlns:p14="http://schemas.microsoft.com/office/powerpoint/2010/main" val="5693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1">
      <a:dk1>
        <a:srgbClr val="002060"/>
      </a:dk1>
      <a:lt1>
        <a:sysClr val="window" lastClr="FFFFFF"/>
      </a:lt1>
      <a:dk2>
        <a:srgbClr val="002060"/>
      </a:dk2>
      <a:lt2>
        <a:srgbClr val="E7E6E6"/>
      </a:lt2>
      <a:accent1>
        <a:srgbClr val="002A7E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2A7E"/>
      </a:accent5>
      <a:accent6>
        <a:srgbClr val="978869"/>
      </a:accent6>
      <a:hlink>
        <a:srgbClr val="FFC000"/>
      </a:hlink>
      <a:folHlink>
        <a:srgbClr val="7F7F7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182065_Persuasive speech outline_RVA_v3" id="{9991F312-7BAB-436D-8583-A5078171179B}" vid="{06C31F6F-9DBF-4ED0-83AC-3AFD01C902A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FALC_TEMPLATE</Template>
  <TotalTime>10941</TotalTime>
  <Words>1163</Words>
  <Application>Microsoft Office PowerPoint</Application>
  <PresentationFormat>Widescreen</PresentationFormat>
  <Paragraphs>248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Abrade-Book</vt:lpstr>
      <vt:lpstr>Arial</vt:lpstr>
      <vt:lpstr>Book Antiqua</vt:lpstr>
      <vt:lpstr>Calibri</vt:lpstr>
      <vt:lpstr>Calibri Light</vt:lpstr>
      <vt:lpstr>Century Gothic</vt:lpstr>
      <vt:lpstr>Elephant</vt:lpstr>
      <vt:lpstr>Futura PT Bold</vt:lpstr>
      <vt:lpstr>Futura PT Heavy</vt:lpstr>
      <vt:lpstr>Futura PT Light</vt:lpstr>
      <vt:lpstr>Myriad Pro</vt:lpstr>
      <vt:lpstr>Sitka Banner</vt:lpstr>
      <vt:lpstr>Times New Roman</vt:lpstr>
      <vt:lpstr>Wingdings 2</vt:lpstr>
      <vt:lpstr>Quotable</vt:lpstr>
      <vt:lpstr>Custom Design</vt:lpstr>
      <vt:lpstr>PowerPoint Presentation</vt:lpstr>
      <vt:lpstr>Overview</vt:lpstr>
      <vt:lpstr>Building A Team</vt:lpstr>
      <vt:lpstr>Building A Team</vt:lpstr>
      <vt:lpstr>Building A Team</vt:lpstr>
      <vt:lpstr>Building A Team</vt:lpstr>
      <vt:lpstr>Choose the Right Fundraiser</vt:lpstr>
      <vt:lpstr>WHY We Need Money</vt:lpstr>
      <vt:lpstr>WHY People Give</vt:lpstr>
      <vt:lpstr>Choosing the Right Fundraiser</vt:lpstr>
      <vt:lpstr>Stay Organized</vt:lpstr>
      <vt:lpstr>Create Goals</vt:lpstr>
      <vt:lpstr>Set a Budget</vt:lpstr>
      <vt:lpstr>Set a Budget</vt:lpstr>
      <vt:lpstr>Budget Example</vt:lpstr>
      <vt:lpstr>Budget Example</vt:lpstr>
      <vt:lpstr>Sponsors / Donors</vt:lpstr>
      <vt:lpstr>Develop a Timeline</vt:lpstr>
      <vt:lpstr>Follow Up</vt:lpstr>
      <vt:lpstr>Celebrate!</vt:lpstr>
      <vt:lpstr>Say Thank You</vt:lpstr>
      <vt:lpstr>Evaluate</vt:lpstr>
      <vt:lpstr>Raffles</vt:lpstr>
      <vt:lpstr>Raffles</vt:lpstr>
      <vt:lpstr>Raffle Disclaimer</vt:lpstr>
      <vt:lpstr>Raffles – Fees / Pricing</vt:lpstr>
      <vt:lpstr>Raffles – Materials</vt:lpstr>
      <vt:lpstr>Raffles – Winners</vt:lpstr>
      <vt:lpstr>Post Opportunity Dept. 50/50 Raffles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Kolze</dc:creator>
  <cp:lastModifiedBy>Lena Herediaperez</cp:lastModifiedBy>
  <cp:revision>230</cp:revision>
  <cp:lastPrinted>2023-11-16T13:22:28Z</cp:lastPrinted>
  <dcterms:created xsi:type="dcterms:W3CDTF">2017-06-22T13:29:26Z</dcterms:created>
  <dcterms:modified xsi:type="dcterms:W3CDTF">2023-12-13T03:00:14Z</dcterms:modified>
</cp:coreProperties>
</file>