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56" r:id="rId2"/>
    <p:sldId id="527" r:id="rId3"/>
    <p:sldId id="350" r:id="rId4"/>
    <p:sldId id="406" r:id="rId5"/>
    <p:sldId id="407" r:id="rId6"/>
    <p:sldId id="408" r:id="rId7"/>
    <p:sldId id="409" r:id="rId8"/>
    <p:sldId id="410" r:id="rId9"/>
    <p:sldId id="411" r:id="rId10"/>
    <p:sldId id="412" r:id="rId11"/>
    <p:sldId id="413" r:id="rId12"/>
    <p:sldId id="414" r:id="rId13"/>
    <p:sldId id="415" r:id="rId14"/>
    <p:sldId id="416" r:id="rId15"/>
    <p:sldId id="417" r:id="rId16"/>
    <p:sldId id="418" r:id="rId17"/>
    <p:sldId id="419" r:id="rId18"/>
    <p:sldId id="420" r:id="rId19"/>
    <p:sldId id="422" r:id="rId20"/>
    <p:sldId id="427" r:id="rId21"/>
    <p:sldId id="423" r:id="rId22"/>
    <p:sldId id="424" r:id="rId23"/>
    <p:sldId id="425" r:id="rId24"/>
    <p:sldId id="426" r:id="rId25"/>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20C"/>
    <a:srgbClr val="49527A"/>
    <a:srgbClr val="1A3758"/>
    <a:srgbClr val="003566"/>
    <a:srgbClr val="14477E"/>
    <a:srgbClr val="00477F"/>
    <a:srgbClr val="011D49"/>
    <a:srgbClr val="00173F"/>
    <a:srgbClr val="011B47"/>
    <a:srgbClr val="001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1" autoAdjust="0"/>
    <p:restoredTop sz="75441" autoAdjust="0"/>
  </p:normalViewPr>
  <p:slideViewPr>
    <p:cSldViewPr snapToGrid="0">
      <p:cViewPr varScale="1">
        <p:scale>
          <a:sx n="59" d="100"/>
          <a:sy n="59" d="100"/>
        </p:scale>
        <p:origin x="1402" y="53"/>
      </p:cViewPr>
      <p:guideLst>
        <p:guide orient="horz" pos="2160"/>
        <p:guide pos="3888"/>
      </p:guideLst>
    </p:cSldViewPr>
  </p:slideViewPr>
  <p:outlineViewPr>
    <p:cViewPr>
      <p:scale>
        <a:sx n="33" d="100"/>
        <a:sy n="33" d="100"/>
      </p:scale>
      <p:origin x="0" y="0"/>
    </p:cViewPr>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03B2E9-8A9D-4D0B-9F98-14AA4450A1D3}"/>
              </a:ext>
            </a:extLst>
          </p:cNvPr>
          <p:cNvSpPr>
            <a:spLocks noGrp="1"/>
          </p:cNvSpPr>
          <p:nvPr>
            <p:ph type="hdr" sz="quarter"/>
          </p:nvPr>
        </p:nvSpPr>
        <p:spPr>
          <a:xfrm>
            <a:off x="0" y="2"/>
            <a:ext cx="4002299"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F0B537-DA4C-495F-ADA4-476E77C291DC}"/>
              </a:ext>
            </a:extLst>
          </p:cNvPr>
          <p:cNvSpPr>
            <a:spLocks noGrp="1"/>
          </p:cNvSpPr>
          <p:nvPr>
            <p:ph type="dt" sz="quarter" idx="1"/>
          </p:nvPr>
        </p:nvSpPr>
        <p:spPr>
          <a:xfrm>
            <a:off x="5231639" y="2"/>
            <a:ext cx="4002299" cy="351737"/>
          </a:xfrm>
          <a:prstGeom prst="rect">
            <a:avLst/>
          </a:prstGeom>
        </p:spPr>
        <p:txBody>
          <a:bodyPr vert="horz" lIns="93177" tIns="46589" rIns="93177" bIns="46589" rtlCol="0"/>
          <a:lstStyle>
            <a:lvl1pPr algn="r">
              <a:defRPr sz="1200"/>
            </a:lvl1pPr>
          </a:lstStyle>
          <a:p>
            <a:fld id="{53DCD556-6318-4509-B56B-DF285062A1A4}" type="datetimeFigureOut">
              <a:rPr lang="en-US" smtClean="0"/>
              <a:pPr/>
              <a:t>12/8/2023</a:t>
            </a:fld>
            <a:endParaRPr lang="en-US" dirty="0"/>
          </a:p>
        </p:txBody>
      </p:sp>
      <p:sp>
        <p:nvSpPr>
          <p:cNvPr id="4" name="Footer Placeholder 3">
            <a:extLst>
              <a:ext uri="{FF2B5EF4-FFF2-40B4-BE49-F238E27FC236}">
                <a16:creationId xmlns:a16="http://schemas.microsoft.com/office/drawing/2014/main" id="{3A85913B-DC12-4790-807F-9770D2148254}"/>
              </a:ext>
            </a:extLst>
          </p:cNvPr>
          <p:cNvSpPr>
            <a:spLocks noGrp="1"/>
          </p:cNvSpPr>
          <p:nvPr>
            <p:ph type="ftr" sz="quarter" idx="2"/>
          </p:nvPr>
        </p:nvSpPr>
        <p:spPr>
          <a:xfrm>
            <a:off x="0" y="6658664"/>
            <a:ext cx="4002299" cy="351736"/>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4A588D8-3FF1-4295-92CF-3B872BCC84C2}"/>
              </a:ext>
            </a:extLst>
          </p:cNvPr>
          <p:cNvSpPr>
            <a:spLocks noGrp="1"/>
          </p:cNvSpPr>
          <p:nvPr>
            <p:ph type="sldNum" sz="quarter" idx="3"/>
          </p:nvPr>
        </p:nvSpPr>
        <p:spPr>
          <a:xfrm>
            <a:off x="5231639" y="6658664"/>
            <a:ext cx="4002299" cy="351736"/>
          </a:xfrm>
          <a:prstGeom prst="rect">
            <a:avLst/>
          </a:prstGeom>
        </p:spPr>
        <p:txBody>
          <a:bodyPr vert="horz" lIns="93177" tIns="46589" rIns="93177" bIns="46589" rtlCol="0" anchor="b"/>
          <a:lstStyle>
            <a:lvl1pPr algn="r">
              <a:defRPr sz="1200"/>
            </a:lvl1pPr>
          </a:lstStyle>
          <a:p>
            <a:fld id="{C42FFB1A-ED22-4212-BCF4-015FBA8F2849}" type="slidenum">
              <a:rPr lang="en-US" smtClean="0"/>
              <a:pPr/>
              <a:t>‹#›</a:t>
            </a:fld>
            <a:endParaRPr lang="en-US" dirty="0"/>
          </a:p>
        </p:txBody>
      </p:sp>
    </p:spTree>
    <p:extLst>
      <p:ext uri="{BB962C8B-B14F-4D97-AF65-F5344CB8AC3E}">
        <p14:creationId xmlns:p14="http://schemas.microsoft.com/office/powerpoint/2010/main" val="3534479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02299"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31639" y="2"/>
            <a:ext cx="4002299" cy="351737"/>
          </a:xfrm>
          <a:prstGeom prst="rect">
            <a:avLst/>
          </a:prstGeom>
        </p:spPr>
        <p:txBody>
          <a:bodyPr vert="horz" lIns="93177" tIns="46589" rIns="93177" bIns="46589" rtlCol="0"/>
          <a:lstStyle>
            <a:lvl1pPr algn="r">
              <a:defRPr sz="1200"/>
            </a:lvl1pPr>
          </a:lstStyle>
          <a:p>
            <a:fld id="{25FB4228-50D2-489B-A72B-1D054CBCD4AA}" type="datetimeFigureOut">
              <a:rPr lang="en-US" smtClean="0"/>
              <a:pPr/>
              <a:t>12/8/2023</a:t>
            </a:fld>
            <a:endParaRPr lang="en-US" dirty="0"/>
          </a:p>
        </p:txBody>
      </p:sp>
      <p:sp>
        <p:nvSpPr>
          <p:cNvPr id="4" name="Slide Image Placeholder 3"/>
          <p:cNvSpPr>
            <a:spLocks noGrp="1" noRot="1" noChangeAspect="1"/>
          </p:cNvSpPr>
          <p:nvPr>
            <p:ph type="sldImg" idx="2"/>
          </p:nvPr>
        </p:nvSpPr>
        <p:spPr>
          <a:xfrm>
            <a:off x="2516188"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3608" y="3373754"/>
            <a:ext cx="738886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02299"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39" y="6658664"/>
            <a:ext cx="4002299" cy="351736"/>
          </a:xfrm>
          <a:prstGeom prst="rect">
            <a:avLst/>
          </a:prstGeom>
        </p:spPr>
        <p:txBody>
          <a:bodyPr vert="horz" lIns="93177" tIns="46589" rIns="93177" bIns="46589" rtlCol="0" anchor="b"/>
          <a:lstStyle>
            <a:lvl1pPr algn="r">
              <a:defRPr sz="1200"/>
            </a:lvl1pPr>
          </a:lstStyle>
          <a:p>
            <a:fld id="{CCCA3B24-CE73-47BC-A124-8F192E0739FC}" type="slidenum">
              <a:rPr lang="en-US" smtClean="0"/>
              <a:pPr/>
              <a:t>‹#›</a:t>
            </a:fld>
            <a:endParaRPr lang="en-US" dirty="0"/>
          </a:p>
        </p:txBody>
      </p:sp>
    </p:spTree>
    <p:extLst>
      <p:ext uri="{BB962C8B-B14F-4D97-AF65-F5344CB8AC3E}">
        <p14:creationId xmlns:p14="http://schemas.microsoft.com/office/powerpoint/2010/main" val="3358754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Resolutions are a key part of history of The American Legion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9A413-938C-544F-8A29-8074E2BC8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380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Start by writing the resolve clause. This approach makes for a well-formed, actionable resolution. </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Identifies the resolving authority</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latin typeface="Helvetica" panose="020B0604020202020204" pitchFamily="34" charset="0"/>
                <a:ea typeface="Times New Roman" panose="02020603050405020304" pitchFamily="18" charset="0"/>
                <a:cs typeface="Times New Roman" panose="02020603050405020304" pitchFamily="18" charset="0"/>
              </a:rPr>
              <a:t>which is the meeting that reviews and approves the statement such as a post, district, or department meeting. </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Include the date and place of action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607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The first part of the clause states what meeting is approving the resolution as well as the place and date of the approval.</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952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 that I’m using today is Resolution No. 4: Support For Voter Registration and Voting Program (October 2007) Here is the direct link to full resolution </a:t>
            </a:r>
          </a:p>
          <a:p>
            <a:r>
              <a:rPr lang="en-US" dirty="0"/>
              <a:t>https://archive.legion.org/bitstream/handle/20.500.12203/1093/2007f004.pdf?sequence=2&amp;isAllowed=y</a:t>
            </a:r>
          </a:p>
          <a:p>
            <a:r>
              <a:rPr lang="en-US" sz="1800" dirty="0">
                <a:latin typeface="Helvetica" panose="020B0604020202020204" pitchFamily="34" charset="0"/>
                <a:ea typeface="Times New Roman" panose="02020603050405020304" pitchFamily="18" charset="0"/>
                <a:cs typeface="Times New Roman" panose="02020603050405020304" pitchFamily="18" charset="0"/>
              </a:rPr>
              <a:t>Often times it is necessary for a number of actions to take place in order to complete the intent of a resolution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Each action should be written into the resolution with its own clause. In some cases, multiple resolve clauses may be necessary.</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In this instance the first clause states the organization’s stance.</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 Phrase “and, be it finally” introduces the last resolve clause</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115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Helvetica" panose="020B0604020202020204" pitchFamily="34" charset="0"/>
                <a:ea typeface="Times New Roman" panose="02020603050405020304" pitchFamily="18" charset="0"/>
                <a:cs typeface="Times New Roman" panose="02020603050405020304" pitchFamily="18" charset="0"/>
              </a:rPr>
              <a:t>The next resolve clause identifies the specific program that will be supported and at what organization level and how.</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dirty="0"/>
              <a:t>In summary the resolve clause d</a:t>
            </a:r>
            <a:r>
              <a:rPr lang="en-US" sz="1800" dirty="0">
                <a:latin typeface="Helvetica" panose="020B0604020202020204" pitchFamily="34" charset="0"/>
                <a:ea typeface="Times New Roman" panose="02020603050405020304" pitchFamily="18" charset="0"/>
              </a:rPr>
              <a:t>efines the solution, policy, or action in very clear and concise terms.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372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establishing the intent of the resolution. You can now create the preamble.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05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As with the resolve clause the preamble also has a specific format </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Review approved resolutions as a great approach to learning more about how to format and create resolutions.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521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Helvetica" panose="020B0604020202020204" pitchFamily="34" charset="0"/>
                <a:ea typeface="Times New Roman" panose="02020603050405020304" pitchFamily="18" charset="0"/>
                <a:cs typeface="Times New Roman" panose="02020603050405020304" pitchFamily="18" charset="0"/>
              </a:rPr>
              <a:t>Highlighted are the key formatting phrases.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52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Read the resolution aloud - Is it easy to read aloud? </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653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cs typeface="Arial Unicode MS" charset="0"/>
              </a:rPr>
              <a:t>Resolutions should have action not just criticism.  If there is a problem, the resolution should offer a solution.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734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Helvetica" panose="020B0604020202020204" pitchFamily="34" charset="0"/>
                <a:ea typeface="Times New Roman" panose="02020603050405020304" pitchFamily="18" charset="0"/>
                <a:cs typeface="Times New Roman" panose="02020603050405020304" pitchFamily="18" charset="0"/>
              </a:rPr>
              <a:t>Awareness of current resolutions and initiatives is important. There are several tools available.</a:t>
            </a:r>
            <a:endParaRPr lang="en-US" dirty="0">
              <a:cs typeface="Arial Unicode MS"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371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Helvetica"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9A413-938C-544F-8A29-8074E2BC8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414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Legion.org/archive</a:t>
            </a:r>
          </a:p>
          <a:p>
            <a:r>
              <a:rPr lang="en-US" dirty="0"/>
              <a:t>Next I’m going to walk you through how to access resolution in the Digital Archive.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D9A413-938C-544F-8A29-8074E2BC81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550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cs typeface="Arial Unicode MS"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099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cs typeface="Arial Unicode MS"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911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cs typeface="Arial Unicode MS"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421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cs typeface="Arial Unicode MS"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739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onsolas" panose="020B0609020204030204" pitchFamily="49" charset="0"/>
                <a:ea typeface="Times New Roman" panose="02020603050405020304" pitchFamily="18" charset="0"/>
                <a:cs typeface="Times New Roman" panose="02020603050405020304" pitchFamily="18" charset="0"/>
              </a:rPr>
              <a:t>Resolutions are p</a:t>
            </a:r>
            <a:r>
              <a:rPr lang="en-US" sz="1800" dirty="0">
                <a:latin typeface="Helvetica" panose="020B0604020202020204" pitchFamily="34" charset="0"/>
                <a:ea typeface="Times New Roman" panose="02020603050405020304" pitchFamily="18" charset="0"/>
                <a:cs typeface="Times New Roman" panose="02020603050405020304" pitchFamily="18" charset="0"/>
              </a:rPr>
              <a:t>olicy statement outlining a position on a specific program or requesting action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Takes a complex issue like veteran healthcare or veteran employment and identify an area of action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Considered to be legal documents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Grant the authority to do something as an organization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A key point is resolutions are vehicles of action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645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rPr>
              <a:t>Resolutions are a part of governing.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63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Helvetica" panose="020B0604020202020204" pitchFamily="34" charset="0"/>
                <a:ea typeface="Times New Roman" panose="02020603050405020304" pitchFamily="18" charset="0"/>
                <a:cs typeface="Times New Roman" panose="02020603050405020304" pitchFamily="18" charset="0"/>
              </a:rPr>
              <a:t>Resolutions can be used at all levels of the organization to determine what programs to support and how to allocate funds. </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How resolutions are handled will vary from place to place. Contact your leadership for more information on how resolutions are used at the post, district and department levels.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55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65887"/>
            <a:r>
              <a:rPr lang="en-US" sz="1800" dirty="0">
                <a:latin typeface="Helvetica" panose="020B0604020202020204" pitchFamily="34" charset="0"/>
                <a:ea typeface="Times New Roman" panose="02020603050405020304" pitchFamily="18" charset="0"/>
                <a:cs typeface="Times New Roman" panose="02020603050405020304" pitchFamily="18" charset="0"/>
              </a:rPr>
              <a:t>Resolutions that are a statement of position on veteran issues.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pPr marL="931774"/>
            <a:r>
              <a:rPr lang="en-US" sz="1800" dirty="0">
                <a:latin typeface="Helvetica" panose="020B0604020202020204" pitchFamily="34" charset="0"/>
                <a:ea typeface="Times New Roman" panose="02020603050405020304" pitchFamily="18" charset="0"/>
                <a:cs typeface="Times New Roman" panose="02020603050405020304" pitchFamily="18" charset="0"/>
              </a:rPr>
              <a:t>Related to Congressional legislation or matters at the DoD or VA.</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pPr marL="931774"/>
            <a:r>
              <a:rPr lang="en-US" sz="1800" dirty="0">
                <a:latin typeface="Helvetica" panose="020B0604020202020204" pitchFamily="34" charset="0"/>
                <a:ea typeface="Times New Roman" panose="02020603050405020304" pitchFamily="18" charset="0"/>
                <a:cs typeface="Times New Roman" panose="02020603050405020304" pitchFamily="18" charset="0"/>
              </a:rPr>
              <a:t>Such as the 2021 October Res. No. 19 calling for i</a:t>
            </a:r>
            <a:r>
              <a:rPr lang="en-US" sz="2900" dirty="0"/>
              <a:t>mproving veterans’ telehealth access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pPr marL="465887"/>
            <a:r>
              <a:rPr lang="en-US" sz="1800" dirty="0">
                <a:latin typeface="Helvetica" panose="020B0604020202020204" pitchFamily="34" charset="0"/>
                <a:ea typeface="Times New Roman" panose="02020603050405020304" pitchFamily="18" charset="0"/>
                <a:cs typeface="Times New Roman" panose="02020603050405020304" pitchFamily="18" charset="0"/>
              </a:rPr>
              <a:t>Create, change and support programs like scholarship programs, Operation Comfort Warriors and the Legion Baseball.</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pPr marL="465887"/>
            <a:r>
              <a:rPr lang="en-US" sz="1800" dirty="0">
                <a:latin typeface="Helvetica" panose="020B0604020202020204" pitchFamily="34" charset="0"/>
                <a:ea typeface="Times New Roman" panose="02020603050405020304" pitchFamily="18" charset="0"/>
                <a:cs typeface="Times New Roman" panose="02020603050405020304" pitchFamily="18" charset="0"/>
              </a:rPr>
              <a:t>Authorize change within the organization such as the use of funds, create and manage corporate relationships, make changes to the constitution and by-laws, etc.</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pPr marL="465887"/>
            <a:r>
              <a:rPr lang="en-US" sz="1800" dirty="0">
                <a:latin typeface="Helvetica" panose="020B0604020202020204" pitchFamily="34" charset="0"/>
                <a:ea typeface="Times New Roman" panose="02020603050405020304" pitchFamily="18" charset="0"/>
                <a:cs typeface="Times New Roman" panose="02020603050405020304" pitchFamily="18" charset="0"/>
              </a:rPr>
              <a:t>Useful vehicle for recognizing the contribution of an individual or organization. Normally a positive contribution.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66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These are the standard actions during the review process used at the national level.</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Approved, Rejected</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Consolidated - grouping of similar statements together for approval.</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Referred to another meeting or commission. Often used at convention when there is not enough time for review and/or no documentation.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Held for Study - a standing committee or commission may use this approach</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Received and Recorded - resolutions that are not germane or more often where a policy is already in place.</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Disposed of Administratively - requests that can be handled internally without a resolution</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cs typeface="Times New Roman" panose="02020603050405020304" pitchFamily="18" charset="0"/>
              </a:rPr>
              <a:t>Tabled held to be later addressed but must be addressed within that meeting</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a:p>
            <a:r>
              <a:rPr lang="en-US" sz="1800" dirty="0">
                <a:latin typeface="Helvetica" panose="020B0604020202020204" pitchFamily="34" charset="0"/>
                <a:ea typeface="Times New Roman" panose="02020603050405020304" pitchFamily="18" charset="0"/>
              </a:rPr>
              <a:t>    Otherwise, the resolution will be die.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967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Helvetica" panose="020B0604020202020204" pitchFamily="34" charset="0"/>
                <a:ea typeface="Times New Roman" panose="02020603050405020304" pitchFamily="18" charset="0"/>
                <a:cs typeface="Times New Roman" panose="02020603050405020304" pitchFamily="18" charset="0"/>
              </a:rPr>
              <a:t>There are several factors to consider before and during the writing process.</a:t>
            </a:r>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37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Consolas" panose="020B06090202040302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928372-687C-2D47-B721-3F134B5067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190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Autofit/>
          </a:bodyPr>
          <a:lstStyle>
            <a:lvl1pP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noAutofit/>
          </a:bodyPr>
          <a:lstStyle>
            <a:lvl1pPr marL="0" indent="0" algn="ctr">
              <a:buNone/>
              <a:defRPr sz="3600" i="1">
                <a:solidFill>
                  <a:srgbClr val="F9C51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D9735A1A-DD54-D645-889B-B50D22480D53}"/>
              </a:ext>
            </a:extLst>
          </p:cNvPr>
          <p:cNvPicPr>
            <a:picLocks noChangeAspect="1"/>
          </p:cNvPicPr>
          <p:nvPr userDrawn="1"/>
        </p:nvPicPr>
        <p:blipFill>
          <a:blip r:embed="rId3"/>
          <a:stretch>
            <a:fillRect/>
          </a:stretch>
        </p:blipFill>
        <p:spPr>
          <a:xfrm>
            <a:off x="5567432" y="335308"/>
            <a:ext cx="1057137" cy="825586"/>
          </a:xfrm>
          <a:prstGeom prst="rect">
            <a:avLst/>
          </a:prstGeom>
        </p:spPr>
      </p:pic>
    </p:spTree>
    <p:extLst>
      <p:ext uri="{BB962C8B-B14F-4D97-AF65-F5344CB8AC3E}">
        <p14:creationId xmlns:p14="http://schemas.microsoft.com/office/powerpoint/2010/main" val="380284442"/>
      </p:ext>
    </p:extLst>
  </p:cSld>
  <p:clrMapOvr>
    <a:masterClrMapping/>
  </p:clrMapOvr>
  <p:transition spd="slow"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238989"/>
            <a:ext cx="7315200" cy="3488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291106152"/>
      </p:ext>
    </p:extLst>
  </p:cSld>
  <p:clrMapOvr>
    <a:masterClrMapping/>
  </p:clrMapOvr>
  <p:transition spd="slow" advClick="0"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1103341508"/>
      </p:ext>
    </p:extLst>
  </p:cSld>
  <p:clrMapOvr>
    <a:masterClrMapping/>
  </p:clrMapOvr>
  <p:transition spd="slow" advClick="0" advTm="10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30578"/>
            <a:ext cx="2743200" cy="49955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30578"/>
            <a:ext cx="8026400" cy="4995585"/>
          </a:xfrm>
        </p:spPr>
        <p:txBody>
          <a:bodyPr vert="eaVert"/>
          <a:lstStyle>
            <a:lvl1pPr marL="342900" marR="0" indent="-342900" algn="l" defTabSz="457200" rtl="0" eaLnBrk="1" fontAlgn="auto" latinLnBrk="0" hangingPunct="1">
              <a:lnSpc>
                <a:spcPct val="100000"/>
              </a:lnSpc>
              <a:spcBef>
                <a:spcPct val="20000"/>
              </a:spcBef>
              <a:spcAft>
                <a:spcPts val="0"/>
              </a:spcAft>
              <a:buClr>
                <a:srgbClr val="002C54"/>
              </a:buClr>
              <a:buSzTx/>
              <a:buFont typeface="Wingdings" pitchFamily="2" charset="2"/>
              <a:buChar char="§"/>
              <a:tabLst/>
              <a:defRPr sz="2400"/>
            </a:lvl1pPr>
            <a:lvl2pPr marL="742950" marR="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2000"/>
            </a:lvl2pPr>
            <a:lvl3pPr marL="1257300" marR="0" indent="-342900" algn="l" defTabSz="457200" rtl="0" eaLnBrk="1" fontAlgn="auto" latinLnBrk="0" hangingPunct="1">
              <a:lnSpc>
                <a:spcPct val="100000"/>
              </a:lnSpc>
              <a:spcBef>
                <a:spcPct val="20000"/>
              </a:spcBef>
              <a:spcAft>
                <a:spcPts val="0"/>
              </a:spcAft>
              <a:buClr>
                <a:srgbClr val="F9C51A"/>
              </a:buClr>
              <a:buSzTx/>
              <a:buFont typeface="Apple Symbols" panose="02000000000000000000" pitchFamily="2" charset="-79"/>
              <a:buChar char="≫"/>
              <a:tabLst/>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2216273203"/>
      </p:ext>
    </p:extLst>
  </p:cSld>
  <p:clrMapOvr>
    <a:masterClrMapping/>
  </p:clrMapOvr>
  <p:transition spd="slow" advClick="0"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E257-1C38-3A4A-8615-CC132D91EB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5755037"/>
      </p:ext>
    </p:extLst>
  </p:cSld>
  <p:clrMapOvr>
    <a:masterClrMapping/>
  </p:clrMapOvr>
  <p:transition spd="slow"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501858645"/>
      </p:ext>
    </p:extLst>
  </p:cSld>
  <p:clrMapOvr>
    <a:masterClrMapping/>
  </p:clrMapOvr>
  <p:transition spd="slow" advClick="0"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996942341"/>
      </p:ext>
    </p:extLst>
  </p:cSld>
  <p:clrMapOvr>
    <a:masterClrMapping/>
  </p:clrMapOvr>
  <p:transition spd="slow" advClick="0"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423773"/>
            <a:ext cx="53848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600" y="2423773"/>
            <a:ext cx="53848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fld id="{E4059634-5AA4-F94E-A8DB-69439DC0F0BA}"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4138636871"/>
      </p:ext>
    </p:extLst>
  </p:cSld>
  <p:clrMapOvr>
    <a:masterClrMapping/>
  </p:clrMapOvr>
  <p:transition spd="slow" advClick="0"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04553"/>
            <a:ext cx="5386917"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304553"/>
            <a:ext cx="5389033"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fld id="{E4059634-5AA4-F94E-A8DB-69439DC0F0BA}" type="datetimeFigureOut">
              <a:rPr lang="en-US" smtClean="0"/>
              <a:t>12/8/2023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769779977"/>
      </p:ext>
    </p:extLst>
  </p:cSld>
  <p:clrMapOvr>
    <a:masterClrMapping/>
  </p:clrMapOvr>
  <p:transition spd="slow" advClick="0"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t>12/8/2023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2221684793"/>
      </p:ext>
    </p:extLst>
  </p:cSld>
  <p:clrMapOvr>
    <a:masterClrMapping/>
  </p:clrMapOvr>
  <p:transition spd="slow" advClick="0"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t>12/8/2023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3419165633"/>
      </p:ext>
    </p:extLst>
  </p:cSld>
  <p:clrMapOvr>
    <a:masterClrMapping/>
  </p:clrMapOvr>
  <p:transition spd="slow" advClick="0"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435100"/>
            <a:ext cx="4011084" cy="1162050"/>
          </a:xfrm>
        </p:spPr>
        <p:txBody>
          <a:bodyPr anchor="t"/>
          <a:lstStyle>
            <a:lvl1pPr algn="l">
              <a:defRPr sz="2400" b="1"/>
            </a:lvl1pPr>
          </a:lstStyle>
          <a:p>
            <a:r>
              <a:rPr lang="en-US"/>
              <a:t>Click to edit Master title style</a:t>
            </a:r>
          </a:p>
        </p:txBody>
      </p:sp>
      <p:sp>
        <p:nvSpPr>
          <p:cNvPr id="3" name="Content Placeholder 2"/>
          <p:cNvSpPr>
            <a:spLocks noGrp="1"/>
          </p:cNvSpPr>
          <p:nvPr>
            <p:ph idx="1"/>
          </p:nvPr>
        </p:nvSpPr>
        <p:spPr>
          <a:xfrm>
            <a:off x="4766733" y="1435101"/>
            <a:ext cx="6815667" cy="4691063"/>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09601" y="2694803"/>
            <a:ext cx="4011084" cy="343136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2335522874"/>
      </p:ext>
    </p:extLst>
  </p:cSld>
  <p:clrMapOvr>
    <a:masterClrMapping/>
  </p:clrMapOvr>
  <p:transition spd="slow" advClick="0"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261914"/>
            <a:ext cx="10972800" cy="74530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2196791"/>
            <a:ext cx="10972800" cy="392937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59634-5AA4-F94E-A8DB-69439DC0F0BA}" type="datetimeFigureOut">
              <a:rPr lang="en-US" smtClean="0"/>
              <a:t>12/8/2023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F9611-7A6F-B745-89CC-4FBE270A9568}"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3E8A552C-A0CD-CC43-AFA1-342DFB04773C}"/>
              </a:ext>
            </a:extLst>
          </p:cNvPr>
          <p:cNvPicPr>
            <a:picLocks noChangeAspect="1"/>
          </p:cNvPicPr>
          <p:nvPr userDrawn="1"/>
        </p:nvPicPr>
        <p:blipFill>
          <a:blip r:embed="rId15"/>
          <a:stretch>
            <a:fillRect/>
          </a:stretch>
        </p:blipFill>
        <p:spPr>
          <a:xfrm>
            <a:off x="289811" y="196486"/>
            <a:ext cx="954341" cy="745306"/>
          </a:xfrm>
          <a:prstGeom prst="rect">
            <a:avLst/>
          </a:prstGeom>
        </p:spPr>
      </p:pic>
    </p:spTree>
    <p:extLst>
      <p:ext uri="{BB962C8B-B14F-4D97-AF65-F5344CB8AC3E}">
        <p14:creationId xmlns:p14="http://schemas.microsoft.com/office/powerpoint/2010/main" val="1491525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advClick="0" advTm="10000"/>
  <p:txStyles>
    <p:title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p:titleStyle>
    <p:bodyStyle>
      <a:lvl1pPr marL="342900" indent="-342900" algn="l" defTabSz="457200" rtl="0" eaLnBrk="1" latinLnBrk="0" hangingPunct="1">
        <a:spcBef>
          <a:spcPct val="20000"/>
        </a:spcBef>
        <a:buClr>
          <a:schemeClr val="tx2"/>
        </a:buClr>
        <a:buFont typeface="Wingdings" pitchFamily="2" charset="2"/>
        <a:buChar char="§"/>
        <a:defRPr sz="2400" kern="1200">
          <a:solidFill>
            <a:schemeClr val="tx1"/>
          </a:solidFill>
          <a:latin typeface="Helvetica" pitchFamily="2"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Helvetica" pitchFamily="2" charset="0"/>
          <a:ea typeface="+mn-ea"/>
          <a:cs typeface="+mn-cs"/>
        </a:defRPr>
      </a:lvl2pPr>
      <a:lvl3pPr marL="1257300" indent="-342900" algn="l" defTabSz="457200" rtl="0" eaLnBrk="1" latinLnBrk="0" hangingPunct="1">
        <a:spcBef>
          <a:spcPct val="20000"/>
        </a:spcBef>
        <a:buClr>
          <a:schemeClr val="accent6"/>
        </a:buClr>
        <a:buFont typeface="Apple Symbols" panose="02000000000000000000" pitchFamily="2" charset="-79"/>
        <a:buChar char="≫"/>
        <a:defRPr sz="1800" kern="1200">
          <a:solidFill>
            <a:schemeClr val="tx1"/>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archive.legion.org/bitstream/handle/20.500.12203/1448/aa004347.pdf?sequence=9&amp;isAllowed=y"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archive.legion.org/handle/20.500.12203/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130426"/>
            <a:ext cx="10363200" cy="1470025"/>
          </a:xfrm>
        </p:spPr>
        <p:txBody>
          <a:bodyPr/>
          <a:lstStyle/>
          <a:p>
            <a:r>
              <a:rPr lang="en-US" dirty="0"/>
              <a:t>Creation of Resolutions</a:t>
            </a:r>
          </a:p>
        </p:txBody>
      </p:sp>
      <p:sp>
        <p:nvSpPr>
          <p:cNvPr id="3" name="Subtitle 2"/>
          <p:cNvSpPr>
            <a:spLocks noGrp="1"/>
          </p:cNvSpPr>
          <p:nvPr>
            <p:ph type="subTitle" idx="1"/>
          </p:nvPr>
        </p:nvSpPr>
        <p:spPr>
          <a:xfrm>
            <a:off x="1828800" y="3886200"/>
            <a:ext cx="8534400" cy="1752600"/>
          </a:xfrm>
        </p:spPr>
        <p:txBody>
          <a:bodyPr/>
          <a:lstStyle/>
          <a:p>
            <a:r>
              <a:rPr lang="en-US" dirty="0"/>
              <a:t>Resolutions Chairperson</a:t>
            </a:r>
          </a:p>
        </p:txBody>
      </p:sp>
    </p:spTree>
    <p:extLst>
      <p:ext uri="{BB962C8B-B14F-4D97-AF65-F5344CB8AC3E}">
        <p14:creationId xmlns:p14="http://schemas.microsoft.com/office/powerpoint/2010/main" val="15755963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Resolve clause</a:t>
            </a:r>
          </a:p>
          <a:p>
            <a:r>
              <a:rPr lang="en-US" dirty="0">
                <a:latin typeface="Helvetica" panose="020B0604020202020204" pitchFamily="34" charset="0"/>
                <a:cs typeface="Helvetica" panose="020B0604020202020204" pitchFamily="34" charset="0"/>
              </a:rPr>
              <a:t>Should be written first</a:t>
            </a:r>
          </a:p>
          <a:p>
            <a:r>
              <a:rPr lang="en-US" dirty="0">
                <a:latin typeface="Helvetica" panose="020B0604020202020204" pitchFamily="34" charset="0"/>
                <a:cs typeface="Helvetica" panose="020B0604020202020204" pitchFamily="34" charset="0"/>
              </a:rPr>
              <a:t>Identifies resolving authority</a:t>
            </a:r>
          </a:p>
          <a:p>
            <a:r>
              <a:rPr lang="en-US" dirty="0">
                <a:latin typeface="Helvetica" panose="020B0604020202020204" pitchFamily="34" charset="0"/>
                <a:cs typeface="Helvetica" panose="020B0604020202020204" pitchFamily="34" charset="0"/>
              </a:rPr>
              <a:t>Circumstances and place of action</a:t>
            </a:r>
          </a:p>
          <a:p>
            <a:r>
              <a:rPr lang="en-US" dirty="0">
                <a:latin typeface="Helvetica" panose="020B0604020202020204" pitchFamily="34" charset="0"/>
                <a:cs typeface="Helvetica" panose="020B0604020202020204" pitchFamily="34" charset="0"/>
              </a:rPr>
              <a:t>Date of action</a:t>
            </a:r>
          </a:p>
          <a:p>
            <a:r>
              <a:rPr lang="en-US" dirty="0">
                <a:latin typeface="Helvetica" panose="020B0604020202020204" pitchFamily="34" charset="0"/>
                <a:cs typeface="Helvetica" panose="020B0604020202020204" pitchFamily="34" charset="0"/>
              </a:rPr>
              <a:t>Provides a resolution with a clear and unmistakable intent</a:t>
            </a:r>
          </a:p>
          <a:p>
            <a:r>
              <a:rPr lang="en-US" dirty="0">
                <a:latin typeface="Helvetica" panose="020B0604020202020204" pitchFamily="34" charset="0"/>
                <a:cs typeface="Helvetica" panose="020B0604020202020204" pitchFamily="34" charset="0"/>
              </a:rPr>
              <a:t>Should stand on its own</a:t>
            </a:r>
          </a:p>
          <a:p>
            <a:r>
              <a:rPr lang="en-US" dirty="0">
                <a:latin typeface="Helvetica" panose="020B0604020202020204" pitchFamily="34" charset="0"/>
                <a:cs typeface="Helvetica" panose="020B0604020202020204" pitchFamily="34" charset="0"/>
              </a:rPr>
              <a:t>Final clause ends with the only period (</a:t>
            </a:r>
            <a:r>
              <a:rPr lang="en-US" b="1" dirty="0">
                <a:latin typeface="Helvetica" panose="020B0604020202020204" pitchFamily="34" charset="0"/>
                <a:cs typeface="Helvetica" panose="020B0604020202020204" pitchFamily="34" charset="0"/>
              </a:rPr>
              <a:t>.</a:t>
            </a:r>
            <a:r>
              <a:rPr lang="en-US" dirty="0">
                <a:latin typeface="Helvetica" panose="020B0604020202020204" pitchFamily="34" charset="0"/>
                <a:cs typeface="Helvetica" panose="020B0604020202020204" pitchFamily="34" charset="0"/>
              </a:rPr>
              <a:t>) in the resolution</a:t>
            </a:r>
          </a:p>
        </p:txBody>
      </p:sp>
    </p:spTree>
    <p:extLst>
      <p:ext uri="{BB962C8B-B14F-4D97-AF65-F5344CB8AC3E}">
        <p14:creationId xmlns:p14="http://schemas.microsoft.com/office/powerpoint/2010/main" val="143496487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Resolve clause example</a:t>
            </a:r>
          </a:p>
          <a:p>
            <a:pPr marL="0" indent="0">
              <a:buNone/>
            </a:pPr>
            <a:endParaRPr lang="en-US" dirty="0">
              <a:latin typeface="Helvetica" panose="020B0604020202020204" pitchFamily="34" charset="0"/>
              <a:cs typeface="Helvetica" panose="020B0604020202020204" pitchFamily="34" charset="0"/>
            </a:endParaRPr>
          </a:p>
          <a:p>
            <a:pPr marL="0" indent="0">
              <a:buNone/>
            </a:pPr>
            <a:r>
              <a:rPr lang="en-US" sz="2800" dirty="0">
                <a:latin typeface="Helvetica" panose="020B0604020202020204" pitchFamily="34" charset="0"/>
                <a:cs typeface="Helvetica" panose="020B0604020202020204" pitchFamily="34" charset="0"/>
              </a:rPr>
              <a:t>“</a:t>
            </a:r>
            <a:r>
              <a:rPr lang="en-US" sz="2800" b="1" dirty="0">
                <a:latin typeface="Helvetica" panose="020B0604020202020204" pitchFamily="34" charset="0"/>
                <a:cs typeface="Helvetica" panose="020B0604020202020204" pitchFamily="34" charset="0"/>
              </a:rPr>
              <a:t>Resolved, By </a:t>
            </a:r>
            <a:r>
              <a:rPr lang="en-US" sz="2800" dirty="0">
                <a:latin typeface="Helvetica" panose="020B0604020202020204" pitchFamily="34" charset="0"/>
                <a:cs typeface="Helvetica" panose="020B0604020202020204" pitchFamily="34" charset="0"/>
              </a:rPr>
              <a:t>The American Legion in Department Convention assembled in Orlando, Florida  August 31, September 1, 2, 2021, </a:t>
            </a:r>
            <a:r>
              <a:rPr lang="en-US" sz="2800" b="1" dirty="0">
                <a:latin typeface="Helvetica" panose="020B0604020202020204" pitchFamily="34" charset="0"/>
                <a:cs typeface="Helvetica" panose="020B0604020202020204" pitchFamily="34" charset="0"/>
              </a:rPr>
              <a:t>That</a:t>
            </a:r>
            <a:r>
              <a:rPr lang="en-US" sz="2800" dirty="0">
                <a:latin typeface="Helvetica" panose="020B0604020202020204" pitchFamily="34" charset="0"/>
                <a:cs typeface="Helvetica" panose="020B0604020202020204" pitchFamily="34" charset="0"/>
              </a:rPr>
              <a:t> …”</a:t>
            </a:r>
          </a:p>
          <a:p>
            <a:pPr marL="0" indent="0">
              <a:buNone/>
            </a:pPr>
            <a:endParaRPr lang="en-US" dirty="0">
              <a:latin typeface="Helvetica" panose="020B0604020202020204" pitchFamily="34" charset="0"/>
              <a:cs typeface="Helvetica" panose="020B0604020202020204" pitchFamily="34" charset="0"/>
            </a:endParaRPr>
          </a:p>
          <a:p>
            <a:r>
              <a:rPr lang="en-US" dirty="0">
                <a:latin typeface="Helvetica" panose="020B0604020202020204" pitchFamily="34" charset="0"/>
                <a:cs typeface="Helvetica" panose="020B0604020202020204" pitchFamily="34" charset="0"/>
              </a:rPr>
              <a:t>The word “That” immediately following the resolving clause introduces the statement of intent</a:t>
            </a:r>
          </a:p>
        </p:txBody>
      </p:sp>
    </p:spTree>
    <p:extLst>
      <p:ext uri="{BB962C8B-B14F-4D97-AF65-F5344CB8AC3E}">
        <p14:creationId xmlns:p14="http://schemas.microsoft.com/office/powerpoint/2010/main" val="426792590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Resolve clause example</a:t>
            </a:r>
          </a:p>
          <a:p>
            <a:pPr marL="447675" lvl="1" indent="0">
              <a:spcBef>
                <a:spcPts val="650"/>
              </a:spcBef>
              <a:buClr>
                <a:srgbClr val="6EA0B0"/>
              </a:buClr>
              <a:buSzPct val="9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Helvetica" panose="020B0604020202020204" pitchFamily="34" charset="0"/>
                <a:cs typeface="Helvetica" panose="020B0604020202020204" pitchFamily="34" charset="0"/>
              </a:rPr>
              <a:t>“</a:t>
            </a:r>
            <a:r>
              <a:rPr lang="en-US" sz="2800" b="1" dirty="0">
                <a:latin typeface="Arial" charset="0"/>
              </a:rPr>
              <a:t>Resolved, By</a:t>
            </a:r>
            <a:r>
              <a:rPr lang="en-US" sz="2800" dirty="0">
                <a:latin typeface="Arial" charset="0"/>
              </a:rPr>
              <a:t> the National Executive Committee of The American Legion in regular meeting in Indianapolis, Indiana, on October 17-18, 2007, </a:t>
            </a:r>
            <a:r>
              <a:rPr lang="en-US" sz="2800" b="1" dirty="0">
                <a:latin typeface="Arial" charset="0"/>
              </a:rPr>
              <a:t>That</a:t>
            </a:r>
            <a:r>
              <a:rPr lang="en-US" sz="2800" dirty="0">
                <a:latin typeface="Arial" charset="0"/>
              </a:rPr>
              <a:t> The American Legion reiterates its longstanding commitment of service to the United States of America by recognizing and promoting the truest … etc. etc.</a:t>
            </a:r>
            <a:r>
              <a:rPr lang="en-US" sz="2800" b="1" dirty="0">
                <a:latin typeface="Arial" charset="0"/>
              </a:rPr>
              <a:t>;</a:t>
            </a:r>
            <a:r>
              <a:rPr lang="en-US" sz="2800" dirty="0">
                <a:latin typeface="Arial" charset="0"/>
              </a:rPr>
              <a:t> </a:t>
            </a:r>
            <a:r>
              <a:rPr lang="en-US" sz="2800" b="1" dirty="0">
                <a:latin typeface="Arial" charset="0"/>
              </a:rPr>
              <a:t>and, be it finally</a:t>
            </a:r>
            <a:r>
              <a:rPr lang="en-US" sz="2800" dirty="0">
                <a:latin typeface="Arial" charset="0"/>
              </a:rPr>
              <a:t>”</a:t>
            </a:r>
          </a:p>
        </p:txBody>
      </p:sp>
    </p:spTree>
    <p:extLst>
      <p:ext uri="{BB962C8B-B14F-4D97-AF65-F5344CB8AC3E}">
        <p14:creationId xmlns:p14="http://schemas.microsoft.com/office/powerpoint/2010/main" val="92251990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Resolve clause example</a:t>
            </a:r>
          </a:p>
          <a:p>
            <a:pPr marL="447675" lvl="1" indent="0">
              <a:spcBef>
                <a:spcPts val="650"/>
              </a:spcBef>
              <a:buClr>
                <a:srgbClr val="6EA0B0"/>
              </a:buClr>
              <a:buSzPct val="9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Helvetica" panose="020B0604020202020204" pitchFamily="34" charset="0"/>
                <a:cs typeface="Helvetica" panose="020B0604020202020204" pitchFamily="34" charset="0"/>
              </a:rPr>
              <a:t>“</a:t>
            </a:r>
            <a:r>
              <a:rPr lang="en-US" sz="2800" b="1" dirty="0">
                <a:latin typeface="Helvetica" panose="020B0604020202020204" pitchFamily="34" charset="0"/>
                <a:cs typeface="Helvetica" panose="020B0604020202020204" pitchFamily="34" charset="0"/>
              </a:rPr>
              <a:t>Resolved, That </a:t>
            </a:r>
            <a:r>
              <a:rPr lang="en-US" sz="2800" dirty="0">
                <a:latin typeface="Helvetica" panose="020B0604020202020204" pitchFamily="34" charset="0"/>
                <a:cs typeface="Helvetica" panose="020B0604020202020204" pitchFamily="34" charset="0"/>
              </a:rPr>
              <a:t>The American Legion, through its Get Out the Vote program, encourage its members, posts, districts and departments to fully involve themselves in the electoral process by serving as poll volunteers, poll workers, by voting and by encouraging and assisting others to register and vote</a:t>
            </a:r>
            <a:r>
              <a:rPr lang="en-US" sz="2800" b="1" dirty="0">
                <a:latin typeface="Helvetica" panose="020B0604020202020204" pitchFamily="34" charset="0"/>
                <a:cs typeface="Helvetica" panose="020B0604020202020204" pitchFamily="34" charset="0"/>
              </a:rPr>
              <a:t>.</a:t>
            </a:r>
            <a:r>
              <a:rPr lang="en-US" sz="2800" dirty="0">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99177626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Preamble Purpose</a:t>
            </a:r>
          </a:p>
          <a:p>
            <a:r>
              <a:rPr lang="en-US" sz="2800" dirty="0">
                <a:latin typeface="Arial" charset="0"/>
              </a:rPr>
              <a:t>Provides background information on the topic</a:t>
            </a:r>
          </a:p>
          <a:p>
            <a:pPr marL="0" indent="0">
              <a:buNone/>
            </a:pPr>
            <a:endParaRPr lang="en-US" sz="3600" dirty="0">
              <a:latin typeface="Arial" charset="0"/>
            </a:endParaRPr>
          </a:p>
          <a:p>
            <a:r>
              <a:rPr lang="en-US" sz="2800" dirty="0">
                <a:latin typeface="Arial" charset="0"/>
              </a:rPr>
              <a:t>Offers supporting information for the recommended policy or action</a:t>
            </a:r>
          </a:p>
          <a:p>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7228045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Preamble Format</a:t>
            </a:r>
          </a:p>
          <a:p>
            <a:r>
              <a:rPr lang="en-US" sz="2800" dirty="0">
                <a:latin typeface="Helvetica" panose="020B0604020202020204" pitchFamily="34" charset="0"/>
                <a:cs typeface="Helvetica" panose="020B0604020202020204" pitchFamily="34" charset="0"/>
              </a:rPr>
              <a:t>Made up of one or more clauses, each beginning with “Whereas”</a:t>
            </a:r>
          </a:p>
          <a:p>
            <a:r>
              <a:rPr lang="en-US" sz="2800" dirty="0">
                <a:latin typeface="Helvetica" panose="020B0604020202020204" pitchFamily="34" charset="0"/>
                <a:cs typeface="Helvetica" panose="020B0604020202020204" pitchFamily="34" charset="0"/>
              </a:rPr>
              <a:t>Two or more of these clauses are joined together by a semicolon (;) followed by “and”</a:t>
            </a:r>
          </a:p>
          <a:p>
            <a:r>
              <a:rPr lang="en-US" sz="2800" dirty="0">
                <a:latin typeface="Helvetica" panose="020B0604020202020204" pitchFamily="34" charset="0"/>
                <a:cs typeface="Helvetica" panose="020B0604020202020204" pitchFamily="34" charset="0"/>
              </a:rPr>
              <a:t>Final paragraph ends with a semicolon followed by “now, therefore, be it”</a:t>
            </a:r>
          </a:p>
          <a:p>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4551732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Preamble example</a:t>
            </a:r>
          </a:p>
          <a:p>
            <a:pPr marL="447675" lvl="1" indent="0">
              <a:spcBef>
                <a:spcPts val="650"/>
              </a:spcBef>
              <a:buClr>
                <a:srgbClr val="6EA0B0"/>
              </a:buClr>
              <a:buSzPct val="9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latin typeface="Helvetica" panose="020B0604020202020204" pitchFamily="34" charset="0"/>
                <a:cs typeface="Helvetica" panose="020B0604020202020204" pitchFamily="34" charset="0"/>
              </a:rPr>
              <a:t>“</a:t>
            </a:r>
            <a:r>
              <a:rPr lang="en-US" sz="2800" b="1" dirty="0">
                <a:latin typeface="Helvetica" panose="020B0604020202020204" pitchFamily="34" charset="0"/>
                <a:cs typeface="Helvetica" panose="020B0604020202020204" pitchFamily="34" charset="0"/>
              </a:rPr>
              <a:t>Whereas, </a:t>
            </a:r>
            <a:r>
              <a:rPr lang="en-US" sz="2800" dirty="0">
                <a:latin typeface="Helvetica" panose="020B0604020202020204" pitchFamily="34" charset="0"/>
                <a:cs typeface="Helvetica" panose="020B0604020202020204" pitchFamily="34" charset="0"/>
              </a:rPr>
              <a:t>The American Legion, since its inception, has promoted an active involvement by its members, posts and departments in the electoral process in the United States</a:t>
            </a:r>
            <a:r>
              <a:rPr lang="en-US" sz="2800" b="1" dirty="0">
                <a:latin typeface="Helvetica" panose="020B0604020202020204" pitchFamily="34" charset="0"/>
                <a:cs typeface="Helvetica" panose="020B0604020202020204" pitchFamily="34" charset="0"/>
              </a:rPr>
              <a:t>; and</a:t>
            </a:r>
          </a:p>
          <a:p>
            <a:pPr marL="447675" lvl="1" indent="0">
              <a:spcBef>
                <a:spcPts val="650"/>
              </a:spcBef>
              <a:buClr>
                <a:srgbClr val="6EA0B0"/>
              </a:buClr>
              <a:buSzPct val="9000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b="1" dirty="0">
                <a:latin typeface="Helvetica" panose="020B0604020202020204" pitchFamily="34" charset="0"/>
                <a:cs typeface="Helvetica" panose="020B0604020202020204" pitchFamily="34" charset="0"/>
              </a:rPr>
              <a:t>Whereas,</a:t>
            </a:r>
            <a:r>
              <a:rPr lang="en-US" sz="2800" dirty="0">
                <a:latin typeface="Helvetica" panose="020B0604020202020204" pitchFamily="34" charset="0"/>
                <a:cs typeface="Helvetica" panose="020B0604020202020204" pitchFamily="34" charset="0"/>
              </a:rPr>
              <a:t> Numerous resolutions through the years have put The American Legion on record encouraging all eligible voters to vote on Election Day</a:t>
            </a:r>
            <a:r>
              <a:rPr lang="en-US" sz="2800" b="1" dirty="0">
                <a:latin typeface="Helvetica" panose="020B0604020202020204" pitchFamily="34" charset="0"/>
                <a:cs typeface="Helvetica" panose="020B0604020202020204" pitchFamily="34" charset="0"/>
              </a:rPr>
              <a:t>; now, therefore, be it</a:t>
            </a:r>
            <a:r>
              <a:rPr lang="en-US" sz="2800" dirty="0">
                <a:latin typeface="Helvetica" panose="020B0604020202020204" pitchFamily="34" charset="0"/>
                <a:cs typeface="Helvetica" panose="020B0604020202020204" pitchFamily="34" charset="0"/>
              </a:rPr>
              <a:t>”</a:t>
            </a:r>
          </a:p>
          <a:p>
            <a:pPr marL="0" indent="0">
              <a:buNone/>
            </a:pPr>
            <a:endParaRPr lang="en-US" sz="28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6465464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Checklist</a:t>
            </a:r>
          </a:p>
          <a:p>
            <a:r>
              <a:rPr lang="en-US" sz="2800" dirty="0">
                <a:latin typeface="Helvetica" panose="020B0604020202020204" pitchFamily="34" charset="0"/>
                <a:cs typeface="Helvetica" panose="020B0604020202020204" pitchFamily="34" charset="0"/>
              </a:rPr>
              <a:t>Proofread for grammar and spelling</a:t>
            </a:r>
          </a:p>
          <a:p>
            <a:r>
              <a:rPr lang="en-US" sz="2800" dirty="0">
                <a:latin typeface="Helvetica" panose="020B0604020202020204" pitchFamily="34" charset="0"/>
                <a:cs typeface="Helvetica" panose="020B0604020202020204" pitchFamily="34" charset="0"/>
              </a:rPr>
              <a:t>Have people not involved with writing read it</a:t>
            </a:r>
          </a:p>
          <a:p>
            <a:r>
              <a:rPr lang="en-US" sz="2800" dirty="0">
                <a:latin typeface="Helvetica" panose="020B0604020202020204" pitchFamily="34" charset="0"/>
                <a:cs typeface="Helvetica" panose="020B0604020202020204" pitchFamily="34" charset="0"/>
              </a:rPr>
              <a:t>Indicate where it originated</a:t>
            </a:r>
          </a:p>
          <a:p>
            <a:r>
              <a:rPr lang="en-US" sz="2800" dirty="0">
                <a:latin typeface="Helvetica" panose="020B0604020202020204" pitchFamily="34" charset="0"/>
                <a:cs typeface="Helvetica" panose="020B0604020202020204" pitchFamily="34" charset="0"/>
              </a:rPr>
              <a:t>Submit resolution to appropriate committee or officer</a:t>
            </a:r>
          </a:p>
          <a:p>
            <a:r>
              <a:rPr lang="en-US" sz="2800" dirty="0">
                <a:latin typeface="Helvetica" panose="020B0604020202020204" pitchFamily="34" charset="0"/>
                <a:cs typeface="Helvetica" panose="020B0604020202020204" pitchFamily="34" charset="0"/>
              </a:rPr>
              <a:t>Keep copies for your own records</a:t>
            </a:r>
          </a:p>
          <a:p>
            <a:r>
              <a:rPr lang="en-US" sz="2800" dirty="0">
                <a:latin typeface="Helvetica" panose="020B0604020202020204" pitchFamily="34" charset="0"/>
                <a:cs typeface="Helvetica" panose="020B0604020202020204" pitchFamily="34" charset="0"/>
              </a:rPr>
              <a:t>Follow status at organization’s levels</a:t>
            </a:r>
          </a:p>
        </p:txBody>
      </p:sp>
    </p:spTree>
    <p:extLst>
      <p:ext uri="{BB962C8B-B14F-4D97-AF65-F5344CB8AC3E}">
        <p14:creationId xmlns:p14="http://schemas.microsoft.com/office/powerpoint/2010/main" val="141961838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What Not To Do</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b="1" dirty="0">
                <a:latin typeface="Helvetica" panose="020B0604020202020204" pitchFamily="34" charset="0"/>
                <a:cs typeface="Helvetica" panose="020B0604020202020204" pitchFamily="34" charset="0"/>
              </a:rPr>
              <a:t>Avoid the following:</a:t>
            </a:r>
          </a:p>
          <a:p>
            <a:r>
              <a:rPr lang="en-US" sz="2800" dirty="0">
                <a:latin typeface="Arial" charset="0"/>
              </a:rPr>
              <a:t>Resolve clauses depend upon the preamble</a:t>
            </a:r>
            <a:endParaRPr lang="en-US" sz="2800" dirty="0">
              <a:latin typeface="Helvetica" panose="020B0604020202020204" pitchFamily="34" charset="0"/>
              <a:cs typeface="Helvetica" panose="020B0604020202020204" pitchFamily="34" charset="0"/>
            </a:endParaRPr>
          </a:p>
          <a:p>
            <a:r>
              <a:rPr lang="en-US" sz="2800" dirty="0">
                <a:latin typeface="Helvetica" panose="020B0604020202020204" pitchFamily="34" charset="0"/>
                <a:cs typeface="Helvetica" panose="020B0604020202020204" pitchFamily="34" charset="0"/>
              </a:rPr>
              <a:t>Criticize post or department operations </a:t>
            </a:r>
          </a:p>
          <a:p>
            <a:r>
              <a:rPr lang="en-US" sz="2800" dirty="0">
                <a:latin typeface="Helvetica" panose="020B0604020202020204" pitchFamily="34" charset="0"/>
                <a:cs typeface="Helvetica" panose="020B0604020202020204" pitchFamily="34" charset="0"/>
              </a:rPr>
              <a:t>Self-promotion of a personal view</a:t>
            </a:r>
          </a:p>
          <a:p>
            <a:r>
              <a:rPr lang="en-US" sz="2800" dirty="0">
                <a:latin typeface="Helvetica" panose="020B0604020202020204" pitchFamily="34" charset="0"/>
                <a:cs typeface="Helvetica" panose="020B0604020202020204" pitchFamily="34" charset="0"/>
              </a:rPr>
              <a:t>Attack a person or organization</a:t>
            </a:r>
          </a:p>
          <a:p>
            <a:r>
              <a:rPr lang="en-US" sz="2800" dirty="0">
                <a:latin typeface="Helvetica" panose="020B0604020202020204" pitchFamily="34" charset="0"/>
                <a:cs typeface="Helvetica" panose="020B0604020202020204" pitchFamily="34" charset="0"/>
              </a:rPr>
              <a:t>Use as an avenue to ‘climb up the ladder’</a:t>
            </a:r>
          </a:p>
          <a:p>
            <a:r>
              <a:rPr lang="en-US" sz="2800" dirty="0">
                <a:latin typeface="Helvetica" panose="020B0604020202020204" pitchFamily="34" charset="0"/>
                <a:cs typeface="Helvetica" panose="020B0604020202020204" pitchFamily="34" charset="0"/>
              </a:rPr>
              <a:t>Use in place of personal contact to resolve a minor problem</a:t>
            </a:r>
          </a:p>
        </p:txBody>
      </p:sp>
    </p:spTree>
    <p:extLst>
      <p:ext uri="{BB962C8B-B14F-4D97-AF65-F5344CB8AC3E}">
        <p14:creationId xmlns:p14="http://schemas.microsoft.com/office/powerpoint/2010/main" val="23440270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dirty="0">
                <a:latin typeface="Helvetica" panose="020B0604020202020204" pitchFamily="34" charset="0"/>
                <a:cs typeface="Helvetica" panose="020B0604020202020204" pitchFamily="34" charset="0"/>
              </a:rPr>
              <a:t>Tools for research and writing</a:t>
            </a:r>
          </a:p>
          <a:p>
            <a:r>
              <a:rPr lang="en-US" sz="2800" dirty="0">
                <a:latin typeface="Arial" charset="0"/>
                <a:hlinkClick r:id="rId3"/>
              </a:rPr>
              <a:t>Resolutions and Reports Booklet </a:t>
            </a:r>
            <a:r>
              <a:rPr lang="en-US" sz="2800" dirty="0">
                <a:latin typeface="Arial" charset="0"/>
              </a:rPr>
              <a:t>for formatting guidance </a:t>
            </a:r>
          </a:p>
          <a:p>
            <a:r>
              <a:rPr lang="en-US" sz="2800" dirty="0">
                <a:latin typeface="Arial" charset="0"/>
              </a:rPr>
              <a:t>Legion publications </a:t>
            </a:r>
            <a:r>
              <a:rPr lang="en-US" sz="2600" dirty="0">
                <a:latin typeface="Arial" charset="0"/>
              </a:rPr>
              <a:t>(Magazine/Dispatch/Web)</a:t>
            </a:r>
          </a:p>
          <a:p>
            <a:r>
              <a:rPr lang="en-US" sz="2800" dirty="0">
                <a:latin typeface="Arial" charset="0"/>
              </a:rPr>
              <a:t>Newspapers and magazines</a:t>
            </a:r>
          </a:p>
          <a:p>
            <a:r>
              <a:rPr lang="en-US" sz="2800" dirty="0">
                <a:latin typeface="Arial" charset="0"/>
              </a:rPr>
              <a:t>The </a:t>
            </a:r>
            <a:r>
              <a:rPr lang="en-US" sz="2800" dirty="0">
                <a:latin typeface="Arial" charset="0"/>
                <a:hlinkClick r:id="rId4"/>
              </a:rPr>
              <a:t>American Legion Digital Archive</a:t>
            </a:r>
            <a:r>
              <a:rPr lang="en-US" sz="2800" dirty="0">
                <a:latin typeface="Arial" charset="0"/>
              </a:rPr>
              <a:t> for example resolutions</a:t>
            </a:r>
          </a:p>
        </p:txBody>
      </p:sp>
    </p:spTree>
    <p:extLst>
      <p:ext uri="{BB962C8B-B14F-4D97-AF65-F5344CB8AC3E}">
        <p14:creationId xmlns:p14="http://schemas.microsoft.com/office/powerpoint/2010/main" val="87428892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5569-9A57-114C-A9A0-A40B4B8D1CA8}"/>
              </a:ext>
            </a:extLst>
          </p:cNvPr>
          <p:cNvSpPr>
            <a:spLocks noGrp="1"/>
          </p:cNvSpPr>
          <p:nvPr>
            <p:ph type="title"/>
          </p:nvPr>
        </p:nvSpPr>
        <p:spPr>
          <a:xfrm>
            <a:off x="1981200" y="1261914"/>
            <a:ext cx="8229600" cy="745306"/>
          </a:xfrm>
        </p:spPr>
        <p:txBody>
          <a:bodyPr anchor="ctr">
            <a:normAutofit/>
          </a:bodyPr>
          <a:lstStyle/>
          <a:p>
            <a:r>
              <a:rPr lang="en-US" dirty="0"/>
              <a:t>Key Topics</a:t>
            </a:r>
          </a:p>
        </p:txBody>
      </p:sp>
      <p:sp>
        <p:nvSpPr>
          <p:cNvPr id="3" name="Content Placeholder 2">
            <a:extLst>
              <a:ext uri="{FF2B5EF4-FFF2-40B4-BE49-F238E27FC236}">
                <a16:creationId xmlns:a16="http://schemas.microsoft.com/office/drawing/2014/main" id="{1A3C00DA-4931-DB41-BDD3-5E69D374C905}"/>
              </a:ext>
            </a:extLst>
          </p:cNvPr>
          <p:cNvSpPr>
            <a:spLocks noGrp="1"/>
          </p:cNvSpPr>
          <p:nvPr>
            <p:ph sz="half" idx="1"/>
          </p:nvPr>
        </p:nvSpPr>
        <p:spPr>
          <a:xfrm>
            <a:off x="1981200" y="2423773"/>
            <a:ext cx="4038600" cy="3702390"/>
          </a:xfrm>
        </p:spPr>
        <p:txBody>
          <a:bodyPr vert="horz" lIns="91440" tIns="45720" rIns="91440" bIns="45720" rtlCol="0">
            <a:normAutofit/>
          </a:bodyPr>
          <a:lstStyle/>
          <a:p>
            <a:endParaRPr lang="en-US" dirty="0"/>
          </a:p>
          <a:p>
            <a:r>
              <a:rPr lang="en-US" dirty="0"/>
              <a:t>What is a resolution</a:t>
            </a:r>
          </a:p>
          <a:p>
            <a:pPr marL="0" indent="0">
              <a:buNone/>
            </a:pPr>
            <a:endParaRPr lang="en-US" dirty="0"/>
          </a:p>
          <a:p>
            <a:r>
              <a:rPr lang="en-US" dirty="0"/>
              <a:t>How to write a resolution</a:t>
            </a:r>
          </a:p>
        </p:txBody>
      </p:sp>
      <p:pic>
        <p:nvPicPr>
          <p:cNvPr id="5" name="Content Placeholder 4" descr="National Commander Paul Dillard standing at a podium addressed the National Executive Committee gathered for its annual Fall Meetings at The American Legion National Headquarters in Indianapolis, Indiana, on Wednesday, October 6, 2021. Photo by Ben Mikesell/The American Legion.">
            <a:extLst>
              <a:ext uri="{FF2B5EF4-FFF2-40B4-BE49-F238E27FC236}">
                <a16:creationId xmlns:a16="http://schemas.microsoft.com/office/drawing/2014/main" id="{FD987F4A-A70B-4A69-A3A1-7D06D39740F5}"/>
              </a:ext>
            </a:extLst>
          </p:cNvPr>
          <p:cNvPicPr>
            <a:picLocks noGrp="1" noChangeAspect="1"/>
          </p:cNvPicPr>
          <p:nvPr>
            <p:ph sz="half" idx="2"/>
          </p:nvPr>
        </p:nvPicPr>
        <p:blipFill>
          <a:blip r:embed="rId3"/>
          <a:stretch>
            <a:fillRect/>
          </a:stretch>
        </p:blipFill>
        <p:spPr>
          <a:xfrm>
            <a:off x="6172200" y="2928938"/>
            <a:ext cx="4038600" cy="2692400"/>
          </a:xfrm>
        </p:spPr>
      </p:pic>
      <p:sp>
        <p:nvSpPr>
          <p:cNvPr id="6" name="TextBox 5">
            <a:extLst>
              <a:ext uri="{FF2B5EF4-FFF2-40B4-BE49-F238E27FC236}">
                <a16:creationId xmlns:a16="http://schemas.microsoft.com/office/drawing/2014/main" id="{818550DE-FB8B-4632-B64B-E7AE5A9B33BC}"/>
              </a:ext>
            </a:extLst>
          </p:cNvPr>
          <p:cNvSpPr txBox="1"/>
          <p:nvPr/>
        </p:nvSpPr>
        <p:spPr>
          <a:xfrm>
            <a:off x="6172200" y="5621339"/>
            <a:ext cx="4038600" cy="769441"/>
          </a:xfrm>
          <a:prstGeom prst="rect">
            <a:avLst/>
          </a:prstGeom>
          <a:noFill/>
        </p:spPr>
        <p:txBody>
          <a:bodyPr wrap="square" rtlCol="0">
            <a:spAutoFit/>
          </a:bodyPr>
          <a:lstStyle/>
          <a:p>
            <a:pPr defTabSz="457200" fontAlgn="t"/>
            <a:r>
              <a:rPr lang="en-US" sz="1100" dirty="0">
                <a:solidFill>
                  <a:srgbClr val="555555"/>
                </a:solidFill>
                <a:latin typeface="AvenirNextLTPro-Medium"/>
              </a:rPr>
              <a:t>National Commander Paul Dillard speaks to the National Executive Committee at the American Legion National Headquarters in Indianapolis, Indiana, on Wednesday, October 6, 2021. Photo by Ben Mikesell/The American Legion.</a:t>
            </a:r>
          </a:p>
        </p:txBody>
      </p:sp>
    </p:spTree>
    <p:extLst>
      <p:ext uri="{BB962C8B-B14F-4D97-AF65-F5344CB8AC3E}">
        <p14:creationId xmlns:p14="http://schemas.microsoft.com/office/powerpoint/2010/main" val="600548169"/>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6A86E5D-8855-469D-AD97-4F2B64814A1C}"/>
              </a:ext>
            </a:extLst>
          </p:cNvPr>
          <p:cNvSpPr txBox="1">
            <a:spLocks/>
          </p:cNvSpPr>
          <p:nvPr/>
        </p:nvSpPr>
        <p:spPr>
          <a:xfrm>
            <a:off x="1981200" y="1261914"/>
            <a:ext cx="8229600" cy="1161859"/>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2400" b="1" kern="1200">
                <a:solidFill>
                  <a:schemeClr val="tx2"/>
                </a:solidFill>
                <a:latin typeface="Helvetica" pitchFamily="2" charset="0"/>
                <a:ea typeface="+mj-ea"/>
                <a:cs typeface="+mj-cs"/>
              </a:defRPr>
            </a:lvl1pPr>
          </a:lstStyle>
          <a:p>
            <a:pPr algn="ctr">
              <a:spcAft>
                <a:spcPts val="600"/>
              </a:spcAft>
              <a:buClr>
                <a:srgbClr val="002C54"/>
              </a:buClr>
            </a:pPr>
            <a:r>
              <a:rPr lang="en-US" sz="3600" dirty="0">
                <a:solidFill>
                  <a:srgbClr val="002C54"/>
                </a:solidFill>
              </a:rPr>
              <a:t>Digital Archive</a:t>
            </a:r>
          </a:p>
          <a:p>
            <a:pPr algn="ctr">
              <a:spcAft>
                <a:spcPts val="600"/>
              </a:spcAft>
              <a:buClr>
                <a:srgbClr val="002C54"/>
              </a:buClr>
            </a:pPr>
            <a:r>
              <a:rPr lang="en-US" sz="3600" dirty="0">
                <a:solidFill>
                  <a:srgbClr val="002C54"/>
                </a:solidFill>
              </a:rPr>
              <a:t>archive.legion.org</a:t>
            </a:r>
          </a:p>
        </p:txBody>
      </p:sp>
      <p:sp>
        <p:nvSpPr>
          <p:cNvPr id="4" name="Text Placeholder 3">
            <a:extLst>
              <a:ext uri="{FF2B5EF4-FFF2-40B4-BE49-F238E27FC236}">
                <a16:creationId xmlns:a16="http://schemas.microsoft.com/office/drawing/2014/main" id="{D13DA094-9758-47E3-8BF0-BAC64E2F9250}"/>
              </a:ext>
            </a:extLst>
          </p:cNvPr>
          <p:cNvSpPr>
            <a:spLocks noGrp="1"/>
          </p:cNvSpPr>
          <p:nvPr>
            <p:ph sz="half" idx="1"/>
          </p:nvPr>
        </p:nvSpPr>
        <p:spPr>
          <a:xfrm>
            <a:off x="1686560" y="2423773"/>
            <a:ext cx="4333240" cy="3942737"/>
          </a:xfrm>
        </p:spPr>
        <p:txBody>
          <a:bodyPr vert="horz" lIns="91440" tIns="45720" rIns="91440" bIns="45720" rtlCol="0">
            <a:normAutofit fontScale="92500" lnSpcReduction="10000"/>
          </a:bodyPr>
          <a:lstStyle/>
          <a:p>
            <a:pPr marL="285750" indent="-285750">
              <a:lnSpc>
                <a:spcPct val="90000"/>
              </a:lnSpc>
            </a:pPr>
            <a:endParaRPr lang="en-US" sz="1000" dirty="0"/>
          </a:p>
          <a:p>
            <a:pPr marL="285750" indent="-285750">
              <a:lnSpc>
                <a:spcPct val="90000"/>
              </a:lnSpc>
            </a:pPr>
            <a:r>
              <a:rPr lang="en-US" sz="2200" dirty="0"/>
              <a:t>Over 7,000 items</a:t>
            </a:r>
          </a:p>
          <a:p>
            <a:pPr marL="285750" indent="-285750">
              <a:lnSpc>
                <a:spcPct val="90000"/>
              </a:lnSpc>
            </a:pPr>
            <a:r>
              <a:rPr lang="en-US" sz="2200" dirty="0"/>
              <a:t>368,000 pages of material</a:t>
            </a:r>
          </a:p>
          <a:p>
            <a:pPr marL="0" indent="0">
              <a:lnSpc>
                <a:spcPct val="90000"/>
              </a:lnSpc>
              <a:buNone/>
            </a:pPr>
            <a:endParaRPr lang="en-US" sz="1900" dirty="0"/>
          </a:p>
          <a:p>
            <a:pPr marL="0" indent="0">
              <a:lnSpc>
                <a:spcPct val="90000"/>
              </a:lnSpc>
              <a:buNone/>
            </a:pPr>
            <a:r>
              <a:rPr lang="en-US" sz="2200" dirty="0"/>
              <a:t>Major Publications</a:t>
            </a:r>
          </a:p>
          <a:p>
            <a:pPr marL="285750" indent="-285750">
              <a:lnSpc>
                <a:spcPct val="90000"/>
              </a:lnSpc>
            </a:pPr>
            <a:r>
              <a:rPr lang="en-US" sz="2200" dirty="0"/>
              <a:t>Approved Resolutions </a:t>
            </a:r>
          </a:p>
          <a:p>
            <a:pPr marL="400050" lvl="1" indent="0">
              <a:lnSpc>
                <a:spcPct val="90000"/>
              </a:lnSpc>
              <a:buNone/>
            </a:pPr>
            <a:r>
              <a:rPr lang="en-US" sz="1900" dirty="0"/>
              <a:t>(1919 - present)</a:t>
            </a:r>
          </a:p>
          <a:p>
            <a:pPr marL="285750" indent="-285750">
              <a:lnSpc>
                <a:spcPct val="90000"/>
              </a:lnSpc>
            </a:pPr>
            <a:r>
              <a:rPr lang="en-US" sz="2200" dirty="0"/>
              <a:t>Emblem sales catalogs </a:t>
            </a:r>
          </a:p>
          <a:p>
            <a:pPr marL="400050" lvl="1" indent="0">
              <a:lnSpc>
                <a:spcPct val="90000"/>
              </a:lnSpc>
              <a:buNone/>
            </a:pPr>
            <a:r>
              <a:rPr lang="en-US" sz="1900" dirty="0"/>
              <a:t>(1919 - present) </a:t>
            </a:r>
          </a:p>
          <a:p>
            <a:pPr marL="285750" indent="-285750">
              <a:lnSpc>
                <a:spcPct val="90000"/>
              </a:lnSpc>
            </a:pPr>
            <a:r>
              <a:rPr lang="en-US" sz="2200" dirty="0"/>
              <a:t>The American Legion Magazine   	</a:t>
            </a:r>
            <a:r>
              <a:rPr lang="en-US" sz="1900" dirty="0"/>
              <a:t>(1919-2018)</a:t>
            </a:r>
          </a:p>
          <a:p>
            <a:pPr marL="285750" indent="-285750">
              <a:lnSpc>
                <a:spcPct val="90000"/>
              </a:lnSpc>
            </a:pPr>
            <a:r>
              <a:rPr lang="en-US" sz="2200" dirty="0"/>
              <a:t>National Meeting Digests and Reports to Congress </a:t>
            </a:r>
          </a:p>
          <a:p>
            <a:pPr marL="400050" lvl="1" indent="0">
              <a:lnSpc>
                <a:spcPct val="90000"/>
              </a:lnSpc>
              <a:buNone/>
            </a:pPr>
            <a:r>
              <a:rPr lang="en-US" sz="1900" dirty="0"/>
              <a:t>(1919 - </a:t>
            </a:r>
            <a:r>
              <a:rPr lang="en-US" sz="1900"/>
              <a:t>present)</a:t>
            </a:r>
            <a:endParaRPr lang="en-US" sz="2100" dirty="0"/>
          </a:p>
          <a:p>
            <a:pPr>
              <a:lnSpc>
                <a:spcPct val="90000"/>
              </a:lnSpc>
            </a:pPr>
            <a:endParaRPr lang="en-US" sz="2100" dirty="0"/>
          </a:p>
          <a:p>
            <a:pPr marL="285750" indent="-285750">
              <a:lnSpc>
                <a:spcPct val="90000"/>
              </a:lnSpc>
              <a:buFont typeface="Arial" panose="020B0604020202020204" pitchFamily="34" charset="0"/>
              <a:buChar char="•"/>
            </a:pPr>
            <a:endParaRPr lang="en-US" sz="2000" dirty="0"/>
          </a:p>
        </p:txBody>
      </p:sp>
      <p:pic>
        <p:nvPicPr>
          <p:cNvPr id="6" name="Picture 5" descr="Graphical user interface, text, application, email&#10;&#10;Description automatically generated">
            <a:extLst>
              <a:ext uri="{FF2B5EF4-FFF2-40B4-BE49-F238E27FC236}">
                <a16:creationId xmlns:a16="http://schemas.microsoft.com/office/drawing/2014/main" id="{1526E0B8-3A27-4E11-A034-73DD1A2247F0}"/>
              </a:ext>
            </a:extLst>
          </p:cNvPr>
          <p:cNvPicPr>
            <a:picLocks noChangeAspect="1"/>
          </p:cNvPicPr>
          <p:nvPr/>
        </p:nvPicPr>
        <p:blipFill rotWithShape="1">
          <a:blip r:embed="rId3"/>
          <a:srcRect r="8405"/>
          <a:stretch/>
        </p:blipFill>
        <p:spPr>
          <a:xfrm>
            <a:off x="6172200" y="2853004"/>
            <a:ext cx="4038600" cy="2843929"/>
          </a:xfrm>
          <a:prstGeom prst="rect">
            <a:avLst/>
          </a:prstGeom>
          <a:noFill/>
          <a:ln w="12700">
            <a:solidFill>
              <a:schemeClr val="bg1">
                <a:lumMod val="50000"/>
              </a:schemeClr>
            </a:solidFill>
          </a:ln>
        </p:spPr>
      </p:pic>
    </p:spTree>
    <p:extLst>
      <p:ext uri="{BB962C8B-B14F-4D97-AF65-F5344CB8AC3E}">
        <p14:creationId xmlns:p14="http://schemas.microsoft.com/office/powerpoint/2010/main" val="3417602731"/>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p:txBody>
          <a:bodyPr>
            <a:noAutofit/>
          </a:bodyPr>
          <a:lstStyle/>
          <a:p>
            <a:r>
              <a:rPr lang="en-US" dirty="0">
                <a:latin typeface="Helvetica"/>
                <a:cs typeface="Helvetica"/>
              </a:rPr>
              <a:t>Digital Archive</a:t>
            </a:r>
          </a:p>
        </p:txBody>
      </p:sp>
      <p:pic>
        <p:nvPicPr>
          <p:cNvPr id="5" name="Picture 2"/>
          <p:cNvPicPr>
            <a:picLocks noChangeAspect="1" noChangeArrowheads="1"/>
          </p:cNvPicPr>
          <p:nvPr/>
        </p:nvPicPr>
        <p:blipFill>
          <a:blip r:embed="rId3" cstate="print"/>
          <a:srcRect l="15238" t="12952" r="14762" b="25333"/>
          <a:stretch>
            <a:fillRect/>
          </a:stretch>
        </p:blipFill>
        <p:spPr bwMode="auto">
          <a:xfrm>
            <a:off x="1837182" y="1998077"/>
            <a:ext cx="8401050" cy="4629203"/>
          </a:xfrm>
          <a:prstGeom prst="rect">
            <a:avLst/>
          </a:prstGeom>
          <a:noFill/>
          <a:ln w="9525">
            <a:noFill/>
            <a:miter lim="800000"/>
            <a:headEnd/>
            <a:tailEnd/>
          </a:ln>
        </p:spPr>
      </p:pic>
      <p:sp>
        <p:nvSpPr>
          <p:cNvPr id="6" name="TextBox 5"/>
          <p:cNvSpPr txBox="1"/>
          <p:nvPr/>
        </p:nvSpPr>
        <p:spPr bwMode="auto">
          <a:xfrm>
            <a:off x="6485382" y="4284077"/>
            <a:ext cx="4343400" cy="402291"/>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prstClr val="black"/>
                </a:solidFill>
                <a:latin typeface="Arial" charset="0"/>
              </a:rPr>
              <a:t>Click here to search resolutions </a:t>
            </a:r>
          </a:p>
        </p:txBody>
      </p:sp>
      <p:sp>
        <p:nvSpPr>
          <p:cNvPr id="7" name="Oval 6"/>
          <p:cNvSpPr/>
          <p:nvPr/>
        </p:nvSpPr>
        <p:spPr bwMode="auto">
          <a:xfrm>
            <a:off x="8851392" y="3924057"/>
            <a:ext cx="762000" cy="304800"/>
          </a:xfrm>
          <a:prstGeom prst="ellipse">
            <a:avLst/>
          </a:prstGeom>
          <a:noFill/>
          <a:ln w="381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Tree>
    <p:extLst>
      <p:ext uri="{BB962C8B-B14F-4D97-AF65-F5344CB8AC3E}">
        <p14:creationId xmlns:p14="http://schemas.microsoft.com/office/powerpoint/2010/main" val="427261013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14762" t="12190" r="15238" b="21979"/>
          <a:stretch>
            <a:fillRect/>
          </a:stretch>
        </p:blipFill>
        <p:spPr bwMode="auto">
          <a:xfrm>
            <a:off x="2200275" y="1485900"/>
            <a:ext cx="8401050" cy="4953000"/>
          </a:xfrm>
          <a:prstGeom prst="rect">
            <a:avLst/>
          </a:prstGeom>
          <a:noFill/>
          <a:ln w="9525">
            <a:noFill/>
            <a:miter lim="800000"/>
            <a:headEnd/>
            <a:tailEnd/>
          </a:ln>
        </p:spPr>
      </p:pic>
      <p:sp>
        <p:nvSpPr>
          <p:cNvPr id="9" name="TextBox 8"/>
          <p:cNvSpPr txBox="1"/>
          <p:nvPr/>
        </p:nvSpPr>
        <p:spPr bwMode="auto">
          <a:xfrm>
            <a:off x="6324600" y="5154169"/>
            <a:ext cx="3962400" cy="402291"/>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prstClr val="black"/>
                </a:solidFill>
                <a:latin typeface="Helvetica" panose="020B0604020202020204" pitchFamily="34" charset="0"/>
                <a:cs typeface="Helvetica" panose="020B0604020202020204" pitchFamily="34" charset="0"/>
              </a:rPr>
              <a:t>Snippet of full text</a:t>
            </a:r>
          </a:p>
        </p:txBody>
      </p:sp>
      <p:sp>
        <p:nvSpPr>
          <p:cNvPr id="10" name="Right Brace 9"/>
          <p:cNvSpPr/>
          <p:nvPr/>
        </p:nvSpPr>
        <p:spPr bwMode="auto">
          <a:xfrm rot="10800000">
            <a:off x="5486400" y="4038600"/>
            <a:ext cx="381000" cy="381000"/>
          </a:xfrm>
          <a:prstGeom prst="rightBrac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11" name="TextBox 10"/>
          <p:cNvSpPr txBox="1"/>
          <p:nvPr/>
        </p:nvSpPr>
        <p:spPr bwMode="auto">
          <a:xfrm>
            <a:off x="2590800" y="3962401"/>
            <a:ext cx="2743200" cy="710067"/>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prstClr val="black"/>
                </a:solidFill>
                <a:latin typeface="Helvetica" panose="020B0604020202020204" pitchFamily="34" charset="0"/>
                <a:cs typeface="Helvetica" panose="020B0604020202020204" pitchFamily="34" charset="0"/>
              </a:rPr>
              <a:t>Title, Meeting, Date</a:t>
            </a:r>
          </a:p>
        </p:txBody>
      </p:sp>
      <p:sp>
        <p:nvSpPr>
          <p:cNvPr id="12" name="Left Arrow 11"/>
          <p:cNvSpPr/>
          <p:nvPr/>
        </p:nvSpPr>
        <p:spPr bwMode="auto">
          <a:xfrm rot="5400000">
            <a:off x="6400800" y="5181600"/>
            <a:ext cx="3048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Tree>
    <p:extLst>
      <p:ext uri="{BB962C8B-B14F-4D97-AF65-F5344CB8AC3E}">
        <p14:creationId xmlns:p14="http://schemas.microsoft.com/office/powerpoint/2010/main" val="3115945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p:txBody>
          <a:bodyPr>
            <a:noAutofit/>
          </a:bodyPr>
          <a:lstStyle/>
          <a:p>
            <a:r>
              <a:rPr lang="en-US" dirty="0">
                <a:latin typeface="Helvetica"/>
                <a:cs typeface="Helvetica"/>
              </a:rPr>
              <a:t>Digital Archive</a:t>
            </a:r>
          </a:p>
        </p:txBody>
      </p:sp>
      <p:sp>
        <p:nvSpPr>
          <p:cNvPr id="13" name="Left Brace 12"/>
          <p:cNvSpPr/>
          <p:nvPr/>
        </p:nvSpPr>
        <p:spPr bwMode="auto">
          <a:xfrm>
            <a:off x="3505200" y="4343400"/>
            <a:ext cx="457200" cy="1447800"/>
          </a:xfrm>
          <a:prstGeom prst="leftBrace">
            <a:avLst>
              <a:gd name="adj1" fmla="val 8333"/>
              <a:gd name="adj2" fmla="val 47403"/>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14" name="TextBox 13"/>
          <p:cNvSpPr txBox="1"/>
          <p:nvPr/>
        </p:nvSpPr>
        <p:spPr bwMode="auto">
          <a:xfrm>
            <a:off x="1752600" y="4648201"/>
            <a:ext cx="1447800" cy="586957"/>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dirty="0">
                <a:solidFill>
                  <a:prstClr val="black"/>
                </a:solidFill>
                <a:latin typeface="Helvetica" panose="020B0604020202020204" pitchFamily="34" charset="0"/>
                <a:cs typeface="Helvetica" panose="020B0604020202020204" pitchFamily="34" charset="0"/>
              </a:rPr>
              <a:t>Date</a:t>
            </a:r>
          </a:p>
        </p:txBody>
      </p:sp>
      <p:sp>
        <p:nvSpPr>
          <p:cNvPr id="15" name="Left Brace 14"/>
          <p:cNvSpPr/>
          <p:nvPr/>
        </p:nvSpPr>
        <p:spPr bwMode="auto">
          <a:xfrm>
            <a:off x="3581400" y="5943600"/>
            <a:ext cx="381000" cy="762000"/>
          </a:xfrm>
          <a:prstGeom prst="leftBrace">
            <a:avLst>
              <a:gd name="adj1" fmla="val 12366"/>
              <a:gd name="adj2" fmla="val 46573"/>
            </a:avLst>
          </a:prstGeom>
          <a:solidFill>
            <a:srgbClr val="FFC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16" name="TextBox 15"/>
          <p:cNvSpPr txBox="1"/>
          <p:nvPr/>
        </p:nvSpPr>
        <p:spPr bwMode="auto">
          <a:xfrm>
            <a:off x="2057400" y="1962913"/>
            <a:ext cx="6172200" cy="586957"/>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dirty="0">
                <a:solidFill>
                  <a:prstClr val="black"/>
                </a:solidFill>
                <a:latin typeface="Helvetica" panose="020B0604020202020204" pitchFamily="34" charset="0"/>
                <a:cs typeface="Helvetica" panose="020B0604020202020204" pitchFamily="34" charset="0"/>
              </a:rPr>
              <a:t>Narrow your search results</a:t>
            </a:r>
          </a:p>
        </p:txBody>
      </p:sp>
      <p:sp>
        <p:nvSpPr>
          <p:cNvPr id="17" name="TextBox 16"/>
          <p:cNvSpPr txBox="1"/>
          <p:nvPr/>
        </p:nvSpPr>
        <p:spPr bwMode="auto">
          <a:xfrm>
            <a:off x="1524000" y="5943601"/>
            <a:ext cx="2362200" cy="586957"/>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dirty="0">
                <a:solidFill>
                  <a:prstClr val="black"/>
                </a:solidFill>
                <a:latin typeface="Helvetica" panose="020B0604020202020204" pitchFamily="34" charset="0"/>
                <a:cs typeface="Helvetica" panose="020B0604020202020204" pitchFamily="34" charset="0"/>
              </a:rPr>
              <a:t>Subject</a:t>
            </a:r>
          </a:p>
        </p:txBody>
      </p:sp>
      <p:pic>
        <p:nvPicPr>
          <p:cNvPr id="18" name="Picture 2"/>
          <p:cNvPicPr>
            <a:picLocks noChangeAspect="1" noChangeArrowheads="1"/>
          </p:cNvPicPr>
          <p:nvPr/>
        </p:nvPicPr>
        <p:blipFill>
          <a:blip r:embed="rId3" cstate="print"/>
          <a:srcRect l="14762" t="12190" r="14286" b="11619"/>
          <a:stretch>
            <a:fillRect/>
          </a:stretch>
        </p:blipFill>
        <p:spPr bwMode="auto">
          <a:xfrm>
            <a:off x="3962400" y="2496313"/>
            <a:ext cx="6244556" cy="4191029"/>
          </a:xfrm>
          <a:prstGeom prst="rect">
            <a:avLst/>
          </a:prstGeom>
          <a:noFill/>
          <a:ln w="9525">
            <a:noFill/>
            <a:miter lim="800000"/>
            <a:headEnd/>
            <a:tailEnd/>
          </a:ln>
        </p:spPr>
      </p:pic>
    </p:spTree>
    <p:extLst>
      <p:ext uri="{BB962C8B-B14F-4D97-AF65-F5344CB8AC3E}">
        <p14:creationId xmlns:p14="http://schemas.microsoft.com/office/powerpoint/2010/main" val="181365161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p:txBody>
          <a:bodyPr>
            <a:noAutofit/>
          </a:bodyPr>
          <a:lstStyle/>
          <a:p>
            <a:r>
              <a:rPr lang="en-US" dirty="0">
                <a:latin typeface="Helvetica"/>
                <a:cs typeface="Helvetica"/>
              </a:rPr>
              <a:t>Digital Archive</a:t>
            </a:r>
          </a:p>
        </p:txBody>
      </p:sp>
      <p:pic>
        <p:nvPicPr>
          <p:cNvPr id="9" name="Picture 2"/>
          <p:cNvPicPr>
            <a:picLocks noChangeAspect="1" noChangeArrowheads="1"/>
          </p:cNvPicPr>
          <p:nvPr/>
        </p:nvPicPr>
        <p:blipFill>
          <a:blip r:embed="rId3" cstate="print"/>
          <a:srcRect l="15238" t="21333" r="15238" b="24572"/>
          <a:stretch>
            <a:fillRect/>
          </a:stretch>
        </p:blipFill>
        <p:spPr bwMode="auto">
          <a:xfrm>
            <a:off x="1728216" y="2676144"/>
            <a:ext cx="7231400" cy="3516614"/>
          </a:xfrm>
          <a:prstGeom prst="rect">
            <a:avLst/>
          </a:prstGeom>
          <a:noFill/>
          <a:ln w="9525">
            <a:noFill/>
            <a:miter lim="800000"/>
            <a:headEnd/>
            <a:tailEnd/>
          </a:ln>
        </p:spPr>
      </p:pic>
      <p:sp>
        <p:nvSpPr>
          <p:cNvPr id="10" name="Right Brace 9"/>
          <p:cNvSpPr/>
          <p:nvPr/>
        </p:nvSpPr>
        <p:spPr bwMode="auto">
          <a:xfrm>
            <a:off x="8891016" y="2980944"/>
            <a:ext cx="228600" cy="838200"/>
          </a:xfrm>
          <a:prstGeom prst="rightBrace">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11" name="TextBox 10"/>
          <p:cNvSpPr txBox="1"/>
          <p:nvPr/>
        </p:nvSpPr>
        <p:spPr bwMode="auto">
          <a:xfrm>
            <a:off x="8814816" y="2980945"/>
            <a:ext cx="1752600" cy="799835"/>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prstClr val="black"/>
                </a:solidFill>
                <a:latin typeface="Arial" charset="0"/>
              </a:rPr>
              <a:t>Title</a:t>
            </a:r>
          </a:p>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dirty="0">
                <a:solidFill>
                  <a:prstClr val="black"/>
                </a:solidFill>
                <a:latin typeface="Arial" charset="0"/>
              </a:rPr>
              <a:t>Meeting</a:t>
            </a:r>
          </a:p>
        </p:txBody>
      </p:sp>
      <p:sp>
        <p:nvSpPr>
          <p:cNvPr id="20" name="Oval 19"/>
          <p:cNvSpPr/>
          <p:nvPr/>
        </p:nvSpPr>
        <p:spPr bwMode="auto">
          <a:xfrm>
            <a:off x="3468914" y="3614057"/>
            <a:ext cx="1383502" cy="1195687"/>
          </a:xfrm>
          <a:prstGeom prst="ellipse">
            <a:avLst/>
          </a:prstGeom>
          <a:noFill/>
          <a:ln w="381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21" name="TextBox 20"/>
          <p:cNvSpPr txBox="1"/>
          <p:nvPr/>
        </p:nvSpPr>
        <p:spPr bwMode="auto">
          <a:xfrm>
            <a:off x="5157216" y="5114545"/>
            <a:ext cx="2362200" cy="925511"/>
          </a:xfrm>
          <a:prstGeom prst="rect">
            <a:avLst/>
          </a:prstGeom>
          <a:noFill/>
          <a:ln w="9525">
            <a:noFill/>
            <a:round/>
            <a:headEnd/>
            <a:tailEnd/>
          </a:ln>
          <a:effectLst/>
        </p:spPr>
        <p:txBody>
          <a:bodyPr wrap="square" lIns="90000" tIns="46800" rIns="90000" bIns="46800" rtlCol="0">
            <a:spAutoFit/>
          </a:bodyPr>
          <a:lstStyle/>
          <a:p>
            <a:pPr marL="674370" defTabSz="457200">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a:solidFill>
                  <a:prstClr val="black"/>
                </a:solidFill>
                <a:latin typeface="Arial" charset="0"/>
              </a:rPr>
              <a:t>Click here to view resolution</a:t>
            </a:r>
          </a:p>
        </p:txBody>
      </p:sp>
      <p:sp>
        <p:nvSpPr>
          <p:cNvPr id="22" name="TextBox 21"/>
          <p:cNvSpPr txBox="1"/>
          <p:nvPr/>
        </p:nvSpPr>
        <p:spPr bwMode="auto">
          <a:xfrm>
            <a:off x="1728216" y="2142745"/>
            <a:ext cx="4419600" cy="586957"/>
          </a:xfrm>
          <a:prstGeom prst="rect">
            <a:avLst/>
          </a:prstGeom>
          <a:noFill/>
          <a:ln w="9525">
            <a:noFill/>
            <a:round/>
            <a:headEnd/>
            <a:tailEnd/>
          </a:ln>
          <a:effectLst/>
        </p:spPr>
        <p:txBody>
          <a:bodyPr wrap="square" lIns="90000" tIns="46800" rIns="90000" bIns="46800" rtlCol="0">
            <a:spAutoFit/>
          </a:bodyPr>
          <a:lstStyle/>
          <a:p>
            <a:pPr marL="674370" indent="-273050" defTabSz="457200">
              <a:spcBef>
                <a:spcPts val="650"/>
              </a:spcBef>
              <a:buClr>
                <a:srgbClr val="6EA0B0"/>
              </a:buClr>
              <a:buSzPct val="90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dirty="0">
                <a:solidFill>
                  <a:prstClr val="black"/>
                </a:solidFill>
                <a:latin typeface="Arial" charset="0"/>
              </a:rPr>
              <a:t>View Resolutions</a:t>
            </a:r>
          </a:p>
        </p:txBody>
      </p:sp>
      <p:cxnSp>
        <p:nvCxnSpPr>
          <p:cNvPr id="23" name="Straight Arrow Connector 22"/>
          <p:cNvCxnSpPr/>
          <p:nvPr/>
        </p:nvCxnSpPr>
        <p:spPr bwMode="auto">
          <a:xfrm flipH="1" flipV="1">
            <a:off x="4772416" y="4733543"/>
            <a:ext cx="1143000" cy="609600"/>
          </a:xfrm>
          <a:prstGeom prst="straightConnector1">
            <a:avLst/>
          </a:prstGeom>
          <a:solidFill>
            <a:schemeClr val="accent1"/>
          </a:solidFill>
          <a:ln w="25400" cap="flat" cmpd="sng" algn="ctr">
            <a:solidFill>
              <a:schemeClr val="accent6">
                <a:lumMod val="50000"/>
              </a:schemeClr>
            </a:solidFill>
            <a:prstDash val="solid"/>
            <a:round/>
            <a:headEnd type="none" w="med" len="med"/>
            <a:tailEnd type="arrow"/>
          </a:ln>
          <a:effectLst/>
        </p:spPr>
      </p:cxnSp>
    </p:spTree>
    <p:extLst>
      <p:ext uri="{BB962C8B-B14F-4D97-AF65-F5344CB8AC3E}">
        <p14:creationId xmlns:p14="http://schemas.microsoft.com/office/powerpoint/2010/main" val="3469040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What is a Resolution?</a:t>
            </a:r>
          </a:p>
        </p:txBody>
      </p:sp>
      <p:sp>
        <p:nvSpPr>
          <p:cNvPr id="4" name="Content Placeholder 3"/>
          <p:cNvSpPr>
            <a:spLocks noGrp="1"/>
          </p:cNvSpPr>
          <p:nvPr>
            <p:ph idx="1"/>
          </p:nvPr>
        </p:nvSpPr>
        <p:spPr/>
        <p:txBody>
          <a:bodyPr vert="horz" lIns="91440" tIns="45720" rIns="91440" bIns="45720" rtlCol="0" anchor="t">
            <a:noAutofit/>
          </a:bodyPr>
          <a:lstStyle/>
          <a:p>
            <a:r>
              <a:rPr lang="en-US" sz="4000" dirty="0">
                <a:latin typeface="Helvetica"/>
                <a:cs typeface="Helvetica"/>
              </a:rPr>
              <a:t>A formal expression of opinion, will, or intent voted by an official body or assembled group</a:t>
            </a:r>
          </a:p>
          <a:p>
            <a:endParaRPr lang="en-US" sz="4000" dirty="0">
              <a:latin typeface="Helvetica"/>
              <a:cs typeface="Helvetica"/>
            </a:endParaRPr>
          </a:p>
          <a:p>
            <a:r>
              <a:rPr lang="en-US" sz="4000" dirty="0">
                <a:latin typeface="Helvetica"/>
                <a:cs typeface="Helvetica"/>
              </a:rPr>
              <a:t>The act of analyzing a complex notion into simpler ones</a:t>
            </a:r>
          </a:p>
          <a:p>
            <a:endParaRPr lang="en-US" dirty="0"/>
          </a:p>
          <a:p>
            <a:endParaRPr lang="en-US" dirty="0"/>
          </a:p>
        </p:txBody>
      </p:sp>
    </p:spTree>
    <p:extLst>
      <p:ext uri="{BB962C8B-B14F-4D97-AF65-F5344CB8AC3E}">
        <p14:creationId xmlns:p14="http://schemas.microsoft.com/office/powerpoint/2010/main" val="33103603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Who uses Resolutions?</a:t>
            </a:r>
          </a:p>
        </p:txBody>
      </p:sp>
      <p:sp>
        <p:nvSpPr>
          <p:cNvPr id="4" name="Content Placeholder 3"/>
          <p:cNvSpPr>
            <a:spLocks noGrp="1"/>
          </p:cNvSpPr>
          <p:nvPr>
            <p:ph idx="1"/>
          </p:nvPr>
        </p:nvSpPr>
        <p:spPr/>
        <p:txBody>
          <a:bodyPr vert="horz" lIns="91440" tIns="45720" rIns="91440" bIns="45720" rtlCol="0" anchor="t">
            <a:noAutofit/>
          </a:bodyPr>
          <a:lstStyle/>
          <a:p>
            <a:r>
              <a:rPr lang="en-US" sz="4000" dirty="0">
                <a:latin typeface="Helvetica"/>
                <a:cs typeface="Helvetica"/>
              </a:rPr>
              <a:t>U.S. Congress</a:t>
            </a:r>
          </a:p>
          <a:p>
            <a:r>
              <a:rPr lang="en-US" sz="4000" dirty="0">
                <a:latin typeface="Helvetica"/>
                <a:cs typeface="Helvetica"/>
              </a:rPr>
              <a:t>United Nations</a:t>
            </a:r>
          </a:p>
          <a:p>
            <a:r>
              <a:rPr lang="en-US" sz="4000" dirty="0">
                <a:latin typeface="Helvetica"/>
                <a:cs typeface="Helvetica"/>
              </a:rPr>
              <a:t>Local town councils</a:t>
            </a:r>
          </a:p>
          <a:p>
            <a:r>
              <a:rPr lang="en-US" sz="4000" dirty="0">
                <a:latin typeface="Helvetica"/>
                <a:cs typeface="Helvetica"/>
              </a:rPr>
              <a:t>Most professional bodies, such as associations, organizations, clubs</a:t>
            </a:r>
          </a:p>
          <a:p>
            <a:endParaRPr lang="en-US" dirty="0"/>
          </a:p>
          <a:p>
            <a:endParaRPr lang="en-US" dirty="0"/>
          </a:p>
        </p:txBody>
      </p:sp>
    </p:spTree>
    <p:extLst>
      <p:ext uri="{BB962C8B-B14F-4D97-AF65-F5344CB8AC3E}">
        <p14:creationId xmlns:p14="http://schemas.microsoft.com/office/powerpoint/2010/main" val="242556529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Resolutions at all Levels</a:t>
            </a:r>
          </a:p>
        </p:txBody>
      </p:sp>
      <p:sp>
        <p:nvSpPr>
          <p:cNvPr id="4" name="Content Placeholder 3"/>
          <p:cNvSpPr>
            <a:spLocks noGrp="1"/>
          </p:cNvSpPr>
          <p:nvPr>
            <p:ph idx="1"/>
          </p:nvPr>
        </p:nvSpPr>
        <p:spPr/>
        <p:txBody>
          <a:bodyPr vert="horz" lIns="91440" tIns="45720" rIns="91440" bIns="45720" rtlCol="0" anchor="t">
            <a:noAutofit/>
          </a:bodyPr>
          <a:lstStyle/>
          <a:p>
            <a:r>
              <a:rPr lang="en-US" sz="3200" dirty="0">
                <a:latin typeface="Helvetica"/>
                <a:cs typeface="Helvetica"/>
              </a:rPr>
              <a:t>Legionnaire submits resolution to post</a:t>
            </a:r>
          </a:p>
          <a:p>
            <a:r>
              <a:rPr lang="en-US" sz="3200" dirty="0">
                <a:latin typeface="Helvetica"/>
                <a:cs typeface="Helvetica"/>
              </a:rPr>
              <a:t>Post submits to one of the following</a:t>
            </a:r>
          </a:p>
          <a:p>
            <a:pPr lvl="1"/>
            <a:r>
              <a:rPr lang="en-US" sz="2800" dirty="0">
                <a:latin typeface="Helvetica"/>
                <a:cs typeface="Helvetica"/>
              </a:rPr>
              <a:t>District</a:t>
            </a:r>
          </a:p>
          <a:p>
            <a:pPr lvl="1"/>
            <a:r>
              <a:rPr lang="en-US" sz="2800" dirty="0">
                <a:latin typeface="Helvetica"/>
                <a:cs typeface="Helvetica"/>
              </a:rPr>
              <a:t>County</a:t>
            </a:r>
          </a:p>
          <a:p>
            <a:pPr lvl="1"/>
            <a:r>
              <a:rPr lang="en-US" sz="2800" dirty="0">
                <a:latin typeface="Helvetica"/>
                <a:cs typeface="Helvetica"/>
              </a:rPr>
              <a:t>Department</a:t>
            </a:r>
          </a:p>
          <a:p>
            <a:r>
              <a:rPr lang="en-US" sz="3200" dirty="0">
                <a:latin typeface="Helvetica"/>
                <a:cs typeface="Helvetica"/>
              </a:rPr>
              <a:t>Department submits to National</a:t>
            </a:r>
          </a:p>
          <a:p>
            <a:r>
              <a:rPr lang="en-US" sz="3200" dirty="0">
                <a:latin typeface="Helvetica"/>
                <a:cs typeface="Helvetica"/>
              </a:rPr>
              <a:t>National Commissions and Committees</a:t>
            </a:r>
          </a:p>
          <a:p>
            <a:endParaRPr lang="en-US" dirty="0"/>
          </a:p>
          <a:p>
            <a:endParaRPr lang="en-US" dirty="0"/>
          </a:p>
        </p:txBody>
      </p:sp>
    </p:spTree>
    <p:extLst>
      <p:ext uri="{BB962C8B-B14F-4D97-AF65-F5344CB8AC3E}">
        <p14:creationId xmlns:p14="http://schemas.microsoft.com/office/powerpoint/2010/main" val="7700897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Types of Resolutions</a:t>
            </a:r>
          </a:p>
        </p:txBody>
      </p:sp>
      <p:sp>
        <p:nvSpPr>
          <p:cNvPr id="4" name="Content Placeholder 3"/>
          <p:cNvSpPr>
            <a:spLocks noGrp="1"/>
          </p:cNvSpPr>
          <p:nvPr>
            <p:ph idx="1"/>
          </p:nvPr>
        </p:nvSpPr>
        <p:spPr/>
        <p:txBody>
          <a:bodyPr vert="horz" lIns="91440" tIns="45720" rIns="91440" bIns="45720" rtlCol="0" anchor="t">
            <a:noAutofit/>
          </a:bodyPr>
          <a:lstStyle/>
          <a:p>
            <a:r>
              <a:rPr lang="en-US" sz="3200" dirty="0">
                <a:latin typeface="Helvetica" panose="020B0604020202020204" pitchFamily="34" charset="0"/>
                <a:cs typeface="Helvetica" panose="020B0604020202020204" pitchFamily="34" charset="0"/>
              </a:rPr>
              <a:t>Statement of position on veteran issues</a:t>
            </a:r>
          </a:p>
          <a:p>
            <a:r>
              <a:rPr lang="en-US" sz="3200" dirty="0">
                <a:latin typeface="Helvetica" panose="020B0604020202020204" pitchFamily="34" charset="0"/>
                <a:cs typeface="Helvetica" panose="020B0604020202020204" pitchFamily="34" charset="0"/>
              </a:rPr>
              <a:t>Create and support an organization’s programs </a:t>
            </a:r>
          </a:p>
          <a:p>
            <a:r>
              <a:rPr lang="en-US" sz="3200" dirty="0">
                <a:latin typeface="Helvetica" panose="020B0604020202020204" pitchFamily="34" charset="0"/>
                <a:cs typeface="Helvetica" panose="020B0604020202020204" pitchFamily="34" charset="0"/>
              </a:rPr>
              <a:t>Authorize change within the organization</a:t>
            </a:r>
          </a:p>
          <a:p>
            <a:r>
              <a:rPr lang="en-US" sz="3200" dirty="0">
                <a:latin typeface="Helvetica" panose="020B0604020202020204" pitchFamily="34" charset="0"/>
                <a:cs typeface="Helvetica" panose="020B0604020202020204" pitchFamily="34" charset="0"/>
              </a:rPr>
              <a:t>Statement of recognition of an individual or organization</a:t>
            </a:r>
            <a:endParaRPr lang="en-US" sz="2800" dirty="0">
              <a:latin typeface="Helvetica" panose="020B0604020202020204" pitchFamily="34" charset="0"/>
              <a:cs typeface="Helvetica" panose="020B0604020202020204" pitchFamily="34" charset="0"/>
            </a:endParaRPr>
          </a:p>
          <a:p>
            <a:endParaRPr lang="en-US" dirty="0"/>
          </a:p>
        </p:txBody>
      </p:sp>
    </p:spTree>
    <p:extLst>
      <p:ext uri="{BB962C8B-B14F-4D97-AF65-F5344CB8AC3E}">
        <p14:creationId xmlns:p14="http://schemas.microsoft.com/office/powerpoint/2010/main" val="69078692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Common Resolution Actions</a:t>
            </a:r>
          </a:p>
        </p:txBody>
      </p:sp>
      <p:sp>
        <p:nvSpPr>
          <p:cNvPr id="4" name="Content Placeholder 3"/>
          <p:cNvSpPr>
            <a:spLocks noGrp="1"/>
          </p:cNvSpPr>
          <p:nvPr>
            <p:ph idx="1"/>
          </p:nvPr>
        </p:nvSpPr>
        <p:spPr/>
        <p:txBody>
          <a:bodyPr vert="horz" lIns="91440" tIns="45720" rIns="91440" bIns="45720" rtlCol="0" anchor="t">
            <a:noAutofit/>
          </a:bodyPr>
          <a:lstStyle/>
          <a:p>
            <a:r>
              <a:rPr lang="en-US" sz="2800" dirty="0">
                <a:latin typeface="Helvetica" panose="020B0604020202020204" pitchFamily="34" charset="0"/>
                <a:cs typeface="Helvetica" panose="020B0604020202020204" pitchFamily="34" charset="0"/>
              </a:rPr>
              <a:t>Approved</a:t>
            </a:r>
          </a:p>
          <a:p>
            <a:r>
              <a:rPr lang="en-US" sz="2800" dirty="0">
                <a:latin typeface="Helvetica" panose="020B0604020202020204" pitchFamily="34" charset="0"/>
                <a:cs typeface="Helvetica" panose="020B0604020202020204" pitchFamily="34" charset="0"/>
              </a:rPr>
              <a:t>Rejected</a:t>
            </a:r>
          </a:p>
          <a:p>
            <a:r>
              <a:rPr lang="en-US" sz="2800" dirty="0">
                <a:latin typeface="Helvetica" panose="020B0604020202020204" pitchFamily="34" charset="0"/>
                <a:cs typeface="Helvetica" panose="020B0604020202020204" pitchFamily="34" charset="0"/>
              </a:rPr>
              <a:t>Consolidated</a:t>
            </a:r>
          </a:p>
          <a:p>
            <a:r>
              <a:rPr lang="en-US" sz="2800" dirty="0">
                <a:latin typeface="Helvetica" panose="020B0604020202020204" pitchFamily="34" charset="0"/>
                <a:cs typeface="Helvetica" panose="020B0604020202020204" pitchFamily="34" charset="0"/>
              </a:rPr>
              <a:t>Referred</a:t>
            </a:r>
          </a:p>
          <a:p>
            <a:r>
              <a:rPr lang="en-US" sz="2800" dirty="0">
                <a:latin typeface="Helvetica" panose="020B0604020202020204" pitchFamily="34" charset="0"/>
                <a:cs typeface="Helvetica" panose="020B0604020202020204" pitchFamily="34" charset="0"/>
              </a:rPr>
              <a:t>Held for Study</a:t>
            </a:r>
          </a:p>
          <a:p>
            <a:r>
              <a:rPr lang="en-US" sz="2800" dirty="0">
                <a:latin typeface="Helvetica" panose="020B0604020202020204" pitchFamily="34" charset="0"/>
                <a:cs typeface="Helvetica" panose="020B0604020202020204" pitchFamily="34" charset="0"/>
              </a:rPr>
              <a:t>Received and Recorded</a:t>
            </a:r>
          </a:p>
          <a:p>
            <a:r>
              <a:rPr lang="en-US" sz="2800" dirty="0">
                <a:latin typeface="Helvetica" panose="020B0604020202020204" pitchFamily="34" charset="0"/>
                <a:cs typeface="Helvetica" panose="020B0604020202020204" pitchFamily="34" charset="0"/>
              </a:rPr>
              <a:t>Disposed of Administratively</a:t>
            </a:r>
          </a:p>
          <a:p>
            <a:r>
              <a:rPr lang="en-US" sz="2800" dirty="0">
                <a:latin typeface="Helvetica" panose="020B0604020202020204" pitchFamily="34" charset="0"/>
                <a:cs typeface="Helvetica" panose="020B0604020202020204" pitchFamily="34" charset="0"/>
              </a:rPr>
              <a:t>Tabled</a:t>
            </a:r>
          </a:p>
          <a:p>
            <a:endParaRPr lang="en-US" dirty="0"/>
          </a:p>
        </p:txBody>
      </p:sp>
    </p:spTree>
    <p:extLst>
      <p:ext uri="{BB962C8B-B14F-4D97-AF65-F5344CB8AC3E}">
        <p14:creationId xmlns:p14="http://schemas.microsoft.com/office/powerpoint/2010/main" val="414532593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dirty="0">
                <a:latin typeface="Helvetica" panose="020B0604020202020204" pitchFamily="34" charset="0"/>
                <a:cs typeface="Helvetica" panose="020B0604020202020204" pitchFamily="34" charset="0"/>
              </a:rPr>
              <a:t>Factors to consider when writing</a:t>
            </a:r>
          </a:p>
          <a:p>
            <a:r>
              <a:rPr lang="en-US" sz="2800" dirty="0">
                <a:latin typeface="Helvetica" panose="020B0604020202020204" pitchFamily="34" charset="0"/>
                <a:cs typeface="Helvetica" panose="020B0604020202020204" pitchFamily="34" charset="0"/>
              </a:rPr>
              <a:t>Is it politically sensitive?</a:t>
            </a:r>
          </a:p>
          <a:p>
            <a:r>
              <a:rPr lang="en-US" sz="2800" dirty="0">
                <a:latin typeface="Helvetica" panose="020B0604020202020204" pitchFamily="34" charset="0"/>
                <a:cs typeface="Helvetica" panose="020B0604020202020204" pitchFamily="34" charset="0"/>
              </a:rPr>
              <a:t>Is a specific person, business, organization harmed?</a:t>
            </a:r>
          </a:p>
          <a:p>
            <a:r>
              <a:rPr lang="en-US" sz="2800" dirty="0">
                <a:latin typeface="Helvetica" panose="020B0604020202020204" pitchFamily="34" charset="0"/>
                <a:cs typeface="Helvetica" panose="020B0604020202020204" pitchFamily="34" charset="0"/>
              </a:rPr>
              <a:t>Can intent be realistically attained?</a:t>
            </a:r>
          </a:p>
          <a:p>
            <a:r>
              <a:rPr lang="en-US" sz="2800" dirty="0">
                <a:latin typeface="Helvetica" panose="020B0604020202020204" pitchFamily="34" charset="0"/>
                <a:cs typeface="Helvetica" panose="020B0604020202020204" pitchFamily="34" charset="0"/>
              </a:rPr>
              <a:t>Written in the proper format?</a:t>
            </a:r>
            <a:endParaRPr lang="en-US" dirty="0"/>
          </a:p>
        </p:txBody>
      </p:sp>
    </p:spTree>
    <p:extLst>
      <p:ext uri="{BB962C8B-B14F-4D97-AF65-F5344CB8AC3E}">
        <p14:creationId xmlns:p14="http://schemas.microsoft.com/office/powerpoint/2010/main" val="338692653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6B94C-D888-4F69-93DC-B78EDCBB2430}"/>
              </a:ext>
            </a:extLst>
          </p:cNvPr>
          <p:cNvSpPr>
            <a:spLocks noGrp="1"/>
          </p:cNvSpPr>
          <p:nvPr>
            <p:ph type="title"/>
          </p:nvPr>
        </p:nvSpPr>
        <p:spPr>
          <a:xfrm>
            <a:off x="1981200" y="1267571"/>
            <a:ext cx="8229600" cy="652499"/>
          </a:xfrm>
        </p:spPr>
        <p:txBody>
          <a:bodyPr>
            <a:noAutofit/>
          </a:bodyPr>
          <a:lstStyle/>
          <a:p>
            <a:r>
              <a:rPr lang="en-US" dirty="0">
                <a:latin typeface="Helvetica"/>
                <a:cs typeface="Helvetica"/>
              </a:rPr>
              <a:t>Resolution Writing</a:t>
            </a:r>
          </a:p>
        </p:txBody>
      </p:sp>
      <p:sp>
        <p:nvSpPr>
          <p:cNvPr id="4" name="Content Placeholder 3"/>
          <p:cNvSpPr>
            <a:spLocks noGrp="1"/>
          </p:cNvSpPr>
          <p:nvPr>
            <p:ph idx="1"/>
          </p:nvPr>
        </p:nvSpPr>
        <p:spPr/>
        <p:txBody>
          <a:bodyPr vert="horz" lIns="91440" tIns="45720" rIns="91440" bIns="45720" rtlCol="0" anchor="t">
            <a:noAutofit/>
          </a:bodyPr>
          <a:lstStyle/>
          <a:p>
            <a:pPr marL="0" indent="0">
              <a:buNone/>
            </a:pPr>
            <a:r>
              <a:rPr lang="en-US" sz="2800" dirty="0">
                <a:latin typeface="Helvetica" panose="020B0604020202020204" pitchFamily="34" charset="0"/>
                <a:cs typeface="Helvetica" panose="020B0604020202020204" pitchFamily="34" charset="0"/>
              </a:rPr>
              <a:t>Parts of a Resolution</a:t>
            </a:r>
          </a:p>
          <a:p>
            <a:r>
              <a:rPr lang="en-US" sz="2800" b="1" dirty="0">
                <a:latin typeface="Helvetica" panose="020B0604020202020204" pitchFamily="34" charset="0"/>
                <a:cs typeface="Helvetica" panose="020B0604020202020204" pitchFamily="34" charset="0"/>
              </a:rPr>
              <a:t>Preamble</a:t>
            </a:r>
            <a:r>
              <a:rPr lang="en-US" sz="2800" dirty="0">
                <a:latin typeface="Helvetica" panose="020B0604020202020204" pitchFamily="34" charset="0"/>
                <a:cs typeface="Helvetica" panose="020B0604020202020204" pitchFamily="34" charset="0"/>
              </a:rPr>
              <a:t> (the ‘Whereas’ clause)</a:t>
            </a:r>
          </a:p>
          <a:p>
            <a:pPr lvl="2"/>
            <a:r>
              <a:rPr lang="en-US" sz="2000" dirty="0">
                <a:latin typeface="Helvetica" panose="020B0604020202020204" pitchFamily="34" charset="0"/>
                <a:cs typeface="Helvetica" panose="020B0604020202020204" pitchFamily="34" charset="0"/>
              </a:rPr>
              <a:t>One or more clauses, each being a </a:t>
            </a:r>
            <a:r>
              <a:rPr lang="en-US" sz="2000" u="sng" dirty="0">
                <a:latin typeface="Helvetica" panose="020B0604020202020204" pitchFamily="34" charset="0"/>
                <a:cs typeface="Helvetica" panose="020B0604020202020204" pitchFamily="34" charset="0"/>
              </a:rPr>
              <a:t>statement of fact</a:t>
            </a:r>
            <a:r>
              <a:rPr lang="en-US" sz="2000" dirty="0">
                <a:latin typeface="Helvetica" panose="020B0604020202020204" pitchFamily="34" charset="0"/>
                <a:cs typeface="Helvetica" panose="020B0604020202020204" pitchFamily="34" charset="0"/>
              </a:rPr>
              <a:t> logically related to the intent of the resolution</a:t>
            </a:r>
          </a:p>
          <a:p>
            <a:r>
              <a:rPr lang="en-US" sz="2800" b="1" dirty="0">
                <a:latin typeface="Helvetica" panose="020B0604020202020204" pitchFamily="34" charset="0"/>
                <a:cs typeface="Helvetica" panose="020B0604020202020204" pitchFamily="34" charset="0"/>
              </a:rPr>
              <a:t>Resolve Clause</a:t>
            </a:r>
          </a:p>
          <a:p>
            <a:pPr lvl="2"/>
            <a:r>
              <a:rPr lang="en-US" sz="2000" dirty="0">
                <a:latin typeface="Helvetica" panose="020B0604020202020204" pitchFamily="34" charset="0"/>
                <a:cs typeface="Helvetica" panose="020B0604020202020204" pitchFamily="34" charset="0"/>
              </a:rPr>
              <a:t>Defines the solution, policy, or action in very clear and concise terms</a:t>
            </a:r>
          </a:p>
        </p:txBody>
      </p:sp>
    </p:spTree>
    <p:extLst>
      <p:ext uri="{BB962C8B-B14F-4D97-AF65-F5344CB8AC3E}">
        <p14:creationId xmlns:p14="http://schemas.microsoft.com/office/powerpoint/2010/main" val="4086788173"/>
      </p:ext>
    </p:extLst>
  </p:cSld>
  <p:clrMapOvr>
    <a:masterClrMapping/>
  </p:clrMapOvr>
  <p:transition spd="slow"/>
</p:sld>
</file>

<file path=ppt/theme/theme1.xml><?xml version="1.0" encoding="utf-8"?>
<a:theme xmlns:a="http://schemas.openxmlformats.org/drawingml/2006/main" name="Legion-0513">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gion-All-Purpose" id="{F6F2AAC5-6BA1-A34C-B25D-4EEE34254A89}" vid="{C0D93368-83E1-3846-A1E3-572463C146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11395</TotalTime>
  <Words>1575</Words>
  <Application>Microsoft Office PowerPoint</Application>
  <PresentationFormat>Widescreen</PresentationFormat>
  <Paragraphs>205</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Apple Symbols</vt:lpstr>
      <vt:lpstr>Arial</vt:lpstr>
      <vt:lpstr>AvenirNextLTPro-Medium</vt:lpstr>
      <vt:lpstr>Calibri</vt:lpstr>
      <vt:lpstr>Consolas</vt:lpstr>
      <vt:lpstr>Helvetica</vt:lpstr>
      <vt:lpstr>Times New Roman</vt:lpstr>
      <vt:lpstr>Trebuchet MS</vt:lpstr>
      <vt:lpstr>Wingdings</vt:lpstr>
      <vt:lpstr>Legion-0513</vt:lpstr>
      <vt:lpstr>Creation of Resolutions</vt:lpstr>
      <vt:lpstr>Key Topics</vt:lpstr>
      <vt:lpstr>What is a Resolution?</vt:lpstr>
      <vt:lpstr>Who uses Resolutions?</vt:lpstr>
      <vt:lpstr>Resolutions at all Levels</vt:lpstr>
      <vt:lpstr>Types of Resolutions</vt:lpstr>
      <vt:lpstr>Common Resolution Actions</vt:lpstr>
      <vt:lpstr>Resolution Writing</vt:lpstr>
      <vt:lpstr>Resolution Writing</vt:lpstr>
      <vt:lpstr>Resolution Writing</vt:lpstr>
      <vt:lpstr>Resolution Writing</vt:lpstr>
      <vt:lpstr>Resolution Writing</vt:lpstr>
      <vt:lpstr>Resolution Writing</vt:lpstr>
      <vt:lpstr>Resolution Writing</vt:lpstr>
      <vt:lpstr>Resolution Writing</vt:lpstr>
      <vt:lpstr>Resolution Writing</vt:lpstr>
      <vt:lpstr>Resolution Writing</vt:lpstr>
      <vt:lpstr>What Not To Do</vt:lpstr>
      <vt:lpstr>Resolution Writing</vt:lpstr>
      <vt:lpstr>PowerPoint Presentation</vt:lpstr>
      <vt:lpstr>Digital Archive</vt:lpstr>
      <vt:lpstr>PowerPoint Presentation</vt:lpstr>
      <vt:lpstr>Digital Archive</vt:lpstr>
      <vt:lpstr>Digital Archive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Boswell, Scott</dc:creator>
  <cp:lastModifiedBy>Lena Herediaperez</cp:lastModifiedBy>
  <cp:revision>347</cp:revision>
  <cp:lastPrinted>2017-06-27T20:23:25Z</cp:lastPrinted>
  <dcterms:created xsi:type="dcterms:W3CDTF">2017-06-22T13:29:26Z</dcterms:created>
  <dcterms:modified xsi:type="dcterms:W3CDTF">2023-12-08T12:24:24Z</dcterms:modified>
</cp:coreProperties>
</file>