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</p:sldMasterIdLst>
  <p:notesMasterIdLst>
    <p:notesMasterId r:id="rId93"/>
  </p:notesMasterIdLst>
  <p:handoutMasterIdLst>
    <p:handoutMasterId r:id="rId94"/>
  </p:handoutMasterIdLst>
  <p:sldIdLst>
    <p:sldId id="805" r:id="rId3"/>
    <p:sldId id="690" r:id="rId4"/>
    <p:sldId id="702" r:id="rId5"/>
    <p:sldId id="806" r:id="rId6"/>
    <p:sldId id="807" r:id="rId7"/>
    <p:sldId id="798" r:id="rId8"/>
    <p:sldId id="622" r:id="rId9"/>
    <p:sldId id="797" r:id="rId10"/>
    <p:sldId id="796" r:id="rId11"/>
    <p:sldId id="794" r:id="rId12"/>
    <p:sldId id="623" r:id="rId13"/>
    <p:sldId id="625" r:id="rId14"/>
    <p:sldId id="626" r:id="rId15"/>
    <p:sldId id="627" r:id="rId16"/>
    <p:sldId id="262" r:id="rId17"/>
    <p:sldId id="799" r:id="rId18"/>
    <p:sldId id="800" r:id="rId19"/>
    <p:sldId id="801" r:id="rId20"/>
    <p:sldId id="802" r:id="rId21"/>
    <p:sldId id="803" r:id="rId22"/>
    <p:sldId id="804" r:id="rId23"/>
    <p:sldId id="815" r:id="rId24"/>
    <p:sldId id="514" r:id="rId25"/>
    <p:sldId id="645" r:id="rId26"/>
    <p:sldId id="680" r:id="rId27"/>
    <p:sldId id="775" r:id="rId28"/>
    <p:sldId id="684" r:id="rId29"/>
    <p:sldId id="688" r:id="rId30"/>
    <p:sldId id="689" r:id="rId31"/>
    <p:sldId id="687" r:id="rId32"/>
    <p:sldId id="774" r:id="rId33"/>
    <p:sldId id="769" r:id="rId34"/>
    <p:sldId id="772" r:id="rId35"/>
    <p:sldId id="776" r:id="rId36"/>
    <p:sldId id="777" r:id="rId37"/>
    <p:sldId id="778" r:id="rId38"/>
    <p:sldId id="779" r:id="rId39"/>
    <p:sldId id="780" r:id="rId40"/>
    <p:sldId id="781" r:id="rId41"/>
    <p:sldId id="782" r:id="rId42"/>
    <p:sldId id="783" r:id="rId43"/>
    <p:sldId id="773" r:id="rId44"/>
    <p:sldId id="816" r:id="rId45"/>
    <p:sldId id="817" r:id="rId46"/>
    <p:sldId id="818" r:id="rId47"/>
    <p:sldId id="819" r:id="rId48"/>
    <p:sldId id="431" r:id="rId49"/>
    <p:sldId id="432" r:id="rId50"/>
    <p:sldId id="434" r:id="rId51"/>
    <p:sldId id="433" r:id="rId52"/>
    <p:sldId id="435" r:id="rId53"/>
    <p:sldId id="436" r:id="rId54"/>
    <p:sldId id="438" r:id="rId55"/>
    <p:sldId id="439" r:id="rId56"/>
    <p:sldId id="440" r:id="rId57"/>
    <p:sldId id="456" r:id="rId58"/>
    <p:sldId id="441" r:id="rId59"/>
    <p:sldId id="442" r:id="rId60"/>
    <p:sldId id="437" r:id="rId61"/>
    <p:sldId id="443" r:id="rId62"/>
    <p:sldId id="444" r:id="rId63"/>
    <p:sldId id="445" r:id="rId64"/>
    <p:sldId id="446" r:id="rId65"/>
    <p:sldId id="447" r:id="rId66"/>
    <p:sldId id="448" r:id="rId67"/>
    <p:sldId id="449" r:id="rId68"/>
    <p:sldId id="450" r:id="rId69"/>
    <p:sldId id="451" r:id="rId70"/>
    <p:sldId id="452" r:id="rId71"/>
    <p:sldId id="453" r:id="rId72"/>
    <p:sldId id="454" r:id="rId73"/>
    <p:sldId id="425" r:id="rId74"/>
    <p:sldId id="258" r:id="rId75"/>
    <p:sldId id="259" r:id="rId76"/>
    <p:sldId id="264" r:id="rId77"/>
    <p:sldId id="426" r:id="rId78"/>
    <p:sldId id="260" r:id="rId79"/>
    <p:sldId id="263" r:id="rId80"/>
    <p:sldId id="430" r:id="rId81"/>
    <p:sldId id="266" r:id="rId82"/>
    <p:sldId id="429" r:id="rId83"/>
    <p:sldId id="455" r:id="rId84"/>
    <p:sldId id="808" r:id="rId85"/>
    <p:sldId id="809" r:id="rId86"/>
    <p:sldId id="810" r:id="rId87"/>
    <p:sldId id="811" r:id="rId88"/>
    <p:sldId id="812" r:id="rId89"/>
    <p:sldId id="813" r:id="rId90"/>
    <p:sldId id="524" r:id="rId91"/>
    <p:sldId id="477" r:id="rId92"/>
  </p:sldIdLst>
  <p:sldSz cx="12192000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27A"/>
    <a:srgbClr val="35495E"/>
    <a:srgbClr val="F7C20C"/>
    <a:srgbClr val="1A3758"/>
    <a:srgbClr val="003566"/>
    <a:srgbClr val="14477E"/>
    <a:srgbClr val="00477F"/>
    <a:srgbClr val="011D49"/>
    <a:srgbClr val="00173F"/>
    <a:srgbClr val="011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75441" autoAdjust="0"/>
  </p:normalViewPr>
  <p:slideViewPr>
    <p:cSldViewPr snapToGrid="0">
      <p:cViewPr varScale="1">
        <p:scale>
          <a:sx n="59" d="100"/>
          <a:sy n="59" d="100"/>
        </p:scale>
        <p:origin x="140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5.xml"/><Relationship Id="rId3" Type="http://schemas.openxmlformats.org/officeDocument/2006/relationships/slide" Target="slides/slide4.xml"/><Relationship Id="rId7" Type="http://schemas.openxmlformats.org/officeDocument/2006/relationships/slide" Target="slides/slide8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83.xml"/><Relationship Id="rId11" Type="http://schemas.openxmlformats.org/officeDocument/2006/relationships/slide" Target="slides/slide88.xml"/><Relationship Id="rId5" Type="http://schemas.openxmlformats.org/officeDocument/2006/relationships/slide" Target="slides/slide22.xml"/><Relationship Id="rId10" Type="http://schemas.openxmlformats.org/officeDocument/2006/relationships/slide" Target="slides/slide87.xml"/><Relationship Id="rId4" Type="http://schemas.openxmlformats.org/officeDocument/2006/relationships/slide" Target="slides/slide5.xml"/><Relationship Id="rId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03B2E9-8A9D-4D0B-9F98-14AA4450A1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0B537-DA4C-495F-ADA4-476E77C291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DCD556-6318-4509-B56B-DF285062A1A4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5913B-DC12-4790-807F-9770D21482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588D8-3FF1-4295-92CF-3B872BCC84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2FFB1A-ED22-4212-BCF4-015FBA8F28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79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FB4228-50D2-489B-A72B-1D054CBCD4AA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4"/>
            <a:ext cx="738886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CA3B24-CE73-47BC-A124-8F192E0739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5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5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668">
              <a:defRPr/>
            </a:pPr>
            <a:r>
              <a:rPr lang="en-US" dirty="0"/>
              <a:t>Inspired by materials received at Rollins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4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21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Teams lighten the load and distribute duties among several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60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32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09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83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We all know dues</a:t>
            </a:r>
            <a:r>
              <a:rPr lang="en-US" baseline="0" dirty="0"/>
              <a:t> does not fund everything</a:t>
            </a:r>
          </a:p>
          <a:p>
            <a:r>
              <a:rPr lang="en-US" baseline="0" dirty="0"/>
              <a:t>3. something you’re passionate about, or fill a need of the Post (i.e. a member’s house burned down)</a:t>
            </a:r>
          </a:p>
          <a:p>
            <a:pPr defTabSz="913668">
              <a:defRPr/>
            </a:pPr>
            <a:r>
              <a:rPr lang="en-US" baseline="0" dirty="0"/>
              <a:t>4. Know the ins and outs of the charity. What is their mission or how they help the community. Take a tour of the organization or talk to someone.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85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5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  <a:buFont typeface="+mj-lt"/>
              <a:buNone/>
            </a:pPr>
            <a:r>
              <a:rPr lang="en-US" dirty="0"/>
              <a:t>Different types of fundraisers – most common = EVENTS, raffles, direct solicitation/mailings</a:t>
            </a:r>
          </a:p>
          <a:p>
            <a:pPr>
              <a:buClr>
                <a:schemeClr val="tx1"/>
              </a:buClr>
              <a:buSzPct val="100000"/>
              <a:buFont typeface="+mj-lt"/>
              <a:buNone/>
            </a:pPr>
            <a:r>
              <a:rPr lang="en-US" dirty="0"/>
              <a:t>What would they attend or what are their interests?</a:t>
            </a:r>
          </a:p>
          <a:p>
            <a:pPr>
              <a:buClr>
                <a:schemeClr val="tx1"/>
              </a:buClr>
              <a:buSzPct val="100000"/>
              <a:buFont typeface="+mj-lt"/>
              <a:buNone/>
            </a:pPr>
            <a:r>
              <a:rPr lang="en-US" b="0" i="0" dirty="0">
                <a:solidFill>
                  <a:srgbClr val="494949"/>
                </a:solidFill>
                <a:effectLst/>
                <a:latin typeface="Abrade-Book"/>
              </a:rPr>
              <a:t>If your community is already into cornhole, then a </a:t>
            </a:r>
            <a:r>
              <a:rPr lang="en-US" b="1" i="0" dirty="0">
                <a:solidFill>
                  <a:srgbClr val="494949"/>
                </a:solidFill>
                <a:effectLst/>
                <a:latin typeface="Abrade-Book"/>
              </a:rPr>
              <a:t>Cornhole Tournament </a:t>
            </a:r>
            <a:r>
              <a:rPr lang="en-US" b="0" i="0" dirty="0">
                <a:solidFill>
                  <a:srgbClr val="494949"/>
                </a:solidFill>
                <a:effectLst/>
                <a:latin typeface="Abrade-Book"/>
              </a:rPr>
              <a:t>might make sense. But if no one has ever heard of cornhole … that’s not the right fundraiser for you.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1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24043-89DB-8A74-BB20-744E60E122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6D4DFB-1ECE-4EA7-8EF2-D80E9002909C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ECFB8-FFAF-15A5-DEB2-256007E0AD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3226172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43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00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38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TRICK</a:t>
            </a:r>
            <a:r>
              <a:rPr lang="en-US" baseline="0" dirty="0"/>
              <a:t> QUESTION </a:t>
            </a:r>
            <a:r>
              <a:rPr lang="mr-IN" baseline="0" dirty="0"/>
              <a:t>–</a:t>
            </a:r>
            <a:r>
              <a:rPr lang="en-US" baseline="0" dirty="0"/>
              <a:t> maybe! Depends on what your goals are for the event. INVESTMENT?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97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62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it worth having this event?</a:t>
            </a:r>
            <a:r>
              <a:rPr lang="en-US" baseline="0" dirty="0"/>
              <a:t> TRICK QUESTION </a:t>
            </a:r>
            <a:r>
              <a:rPr lang="mr-IN" baseline="0" dirty="0"/>
              <a:t>–</a:t>
            </a:r>
            <a:r>
              <a:rPr lang="en-US" baseline="0" dirty="0"/>
              <a:t> depends on what goals you set to accomplish.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39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6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40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4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9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>
              <a:tabLst>
                <a:tab pos="459577" algn="l"/>
              </a:tabLst>
            </a:pPr>
            <a:endParaRPr dirty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F0150-FBF7-BBE2-880E-096BB849B0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A236B51-9997-41CF-B32F-BF2CB7D0A0F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1D56-C305-C717-3F23-3A775BA99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1671638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10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37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45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we just have to adhere to certain rules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76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1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42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literature</a:t>
            </a:r>
            <a:r>
              <a:rPr lang="en-US" baseline="0" dirty="0"/>
              <a:t> or advertisement may be misleading, false, or deceptive.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15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668">
              <a:defRPr/>
            </a:pPr>
            <a:r>
              <a:rPr lang="en-US" dirty="0"/>
              <a:t>Can’t require X number of tickets to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EB063-7F11-4E3B-BA52-07405B1C2D9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3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51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B841D0D7-628E-F2EA-FC60-FDB04C4B6B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ECB44E2-06A8-F315-ED11-C18E34CBEF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2E7FB-FB08-CBC9-1EDC-93E4D5A6CE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CD8A91D-A89C-4D71-866A-926ED7EED283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AAE99-FDF3-1291-837F-D476E0013C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2943284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54E07A1-143D-DAB3-DEC8-CB3A1B7416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76871EB-9E3A-CDCE-1490-941CBA31D6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10% off the top.. Then 50% of net proceeds.. And Dept/Post share the remaining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A0AB2E4-BAF1-A9DA-51A6-33835616E8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CB8D7CE-2FD4-160B-3574-4C521F3B91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10% of gross revenue, not net</a:t>
            </a:r>
          </a:p>
          <a:p>
            <a:pPr>
              <a:spcBef>
                <a:spcPct val="0"/>
              </a:spcBef>
            </a:pPr>
            <a:r>
              <a:rPr lang="en-US" altLang="en-US"/>
              <a:t>Proceeds given on a quarterly basis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57B5DC34-FD54-BB4F-F4FE-3802984FB8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EF427B6-9A72-200D-566A-C14091D180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0B9C41E-5E62-D50C-A1A2-696FAC9C9C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815521FA-FAFC-5323-A2B1-5D2D6201C9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Sought legal advice and are legally compliant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A42CA53-D7BC-37E8-42C7-DEFDAD9E36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EEAD2DA-8E5B-7B90-8301-24A5E57B74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25ED012-E145-6438-B317-31B7E1A4D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D829DA7-CB20-CC39-58DD-0554676FC9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Table tops, restrooms, events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25ED012-E145-6438-B317-31B7E1A4D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headEnd/>
            <a:tailEnd/>
          </a:ln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D829DA7-CB20-CC39-58DD-0554676FC9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77333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6435B1-DD8A-A213-B40D-998BBA1551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2341413-27F2-B7D0-DA1B-DA81AF6CE1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A6435B1-DD8A-A213-B40D-998BBA1551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2341413-27F2-B7D0-DA1B-DA81AF6CE1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5802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7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24043-89DB-8A74-BB20-744E60E122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6D4DFB-1ECE-4EA7-8EF2-D80E9002909C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ECFB8-FFAF-15A5-DEB2-256007E0AD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4182733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>
              <a:tabLst>
                <a:tab pos="459577" algn="l"/>
              </a:tabLst>
            </a:pPr>
            <a:endParaRPr dirty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F0150-FBF7-BBE2-880E-096BB849B0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A236B51-9997-41CF-B32F-BF2CB7D0A0F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1D56-C305-C717-3F23-3A775BA99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6564163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ultimate purpose in having a mission statement to provide a rememberable statement that anyone can recite of our your post’s mission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2E7FB-FB08-CBC9-1EDC-93E4D5A6CE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CD8A91D-A89C-4D71-866A-926ED7EED283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AAE99-FDF3-1291-837F-D476E0013C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41398760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your post do and how do you support your community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close your doors tomorrow, will your post be missed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24043-89DB-8A74-BB20-744E60E122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6D4DFB-1ECE-4EA7-8EF2-D80E9002909C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ECFB8-FFAF-15A5-DEB2-256007E0AD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6606059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9577" algn="l"/>
              </a:tabLst>
              <a:defRPr/>
            </a:pPr>
            <a:r>
              <a:rPr lang="en-US" sz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crafting your mission statement, can you easily identify your values and the post’s personality?</a:t>
            </a:r>
            <a:endParaRPr lang="en-US" dirty="0"/>
          </a:p>
          <a:p>
            <a:pPr>
              <a:tabLst>
                <a:tab pos="459577" algn="l"/>
              </a:tabLst>
            </a:pPr>
            <a:endParaRPr dirty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F0150-FBF7-BBE2-880E-096BB849B0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A236B51-9997-41CF-B32F-BF2CB7D0A0F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1D56-C305-C717-3F23-3A775BA99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26627633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Craft the mission statement of your post, better yet, can you craft The Department of Florida’s Mission statement?</a:t>
            </a:r>
            <a:endParaRPr lang="en-US" dirty="0"/>
          </a:p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2E7FB-FB08-CBC9-1EDC-93E4D5A6CE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CD8A91D-A89C-4D71-866A-926ED7EED283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AAE99-FDF3-1291-837F-D476E0013C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11645471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24043-89DB-8A74-BB20-744E60E122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6D4DFB-1ECE-4EA7-8EF2-D80E9002909C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ECFB8-FFAF-15A5-DEB2-256007E0AD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9299069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739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A3B24-CE73-47BC-A124-8F192E0739FC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5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080D-D342-B04B-BC39-0809CBD9B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55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080D-D342-B04B-BC39-0809CBD9B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654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521481" y="5767595"/>
            <a:ext cx="4171852" cy="5464036"/>
          </a:xfrm>
          <a:prstGeom prst="rect">
            <a:avLst/>
          </a:prstGeom>
          <a:noFill/>
          <a:ln>
            <a:noFill/>
          </a:ln>
        </p:spPr>
        <p:txBody>
          <a:bodyPr wrap="square" lIns="91900" tIns="91900" rIns="91900" bIns="91900" anchor="ctr" anchorCtr="0">
            <a:noAutofit/>
          </a:bodyPr>
          <a:lstStyle/>
          <a:p>
            <a:pPr algn="l"/>
            <a:endParaRPr lang="en-US" b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-1439863" y="909638"/>
            <a:ext cx="8094663" cy="455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2E7FB-FB08-CBC9-1EDC-93E4D5A6CE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CD8A91D-A89C-4D71-866A-926ED7EED283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AAE99-FDF3-1291-837F-D476E0013C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349799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44512D3-8D60-4A30-9455-16CC2FE29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1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C7E9-7070-4BB3-B994-5A0D3740B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56495-C0D3-4F69-B2FB-C980A7972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D3317-A148-4ABF-94D3-B7126D8D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FE130-770E-4347-94F9-9C8A76E4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9ACCC-C334-4D4A-BB1F-F2291D67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3FFC8-B44B-4FF5-A2F4-BEFA14B8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BEF7-9B84-4386-96AC-3D3587A79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93C6B-2E8C-4080-9DF9-1DA1FD3D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8CD86-2E17-4AE1-B53B-5C86C465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91BC1-9325-411A-8373-7171271C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2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0FD39-E18D-432A-84C9-23AADF8E2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738E8-A43A-488D-9E40-2691A5365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83AAC-1F55-48F4-A5B6-4930F51D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71148-3345-45ED-8008-ECF17641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684D4-6E49-4D2C-BEB1-CCF1C29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2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8A23C8-44FB-F7E4-3104-884D577C667D}"/>
              </a:ext>
            </a:extLst>
          </p:cNvPr>
          <p:cNvGrpSpPr/>
          <p:nvPr userDrawn="1"/>
        </p:nvGrpSpPr>
        <p:grpSpPr>
          <a:xfrm>
            <a:off x="0" y="-49427"/>
            <a:ext cx="12249615" cy="775368"/>
            <a:chOff x="0" y="0"/>
            <a:chExt cx="12249615" cy="775368"/>
          </a:xfrm>
          <a:solidFill>
            <a:srgbClr val="35495E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C29B17-F33D-9F0D-2EE1-985AFCDB36B8}"/>
                </a:ext>
              </a:extLst>
            </p:cNvPr>
            <p:cNvSpPr/>
            <p:nvPr/>
          </p:nvSpPr>
          <p:spPr>
            <a:xfrm>
              <a:off x="39029" y="22304"/>
              <a:ext cx="12210586" cy="713676"/>
            </a:xfrm>
            <a:prstGeom prst="rect">
              <a:avLst/>
            </a:prstGeom>
            <a:grpFill/>
            <a:ln w="825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B8BDE42-000D-7E43-1AA7-3BC99DA08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81817" cy="77536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4057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8F80-C029-4E08-A658-15C4804F0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029DB-19CD-45B9-9DB0-145F40B95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90E0-3E79-458C-9454-FBE7735A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57B4-0FD2-4835-88EC-952633936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9C2EA-AAC3-42AD-946E-8E444088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B63FE-97FE-40C0-8B3F-E234452C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83245-2AF7-400E-A755-8C7DD11CF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F2E0B-904E-4873-8D42-D57AE8AC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92E4E-26BA-4608-BA10-80AE9D34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6EDF5-5971-4E55-9CF9-248C675C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C3F1-37C9-4974-9EFB-230F8B8D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A0145-7439-4BDA-A6CA-EF74526BC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4DBC7-CAE2-44B1-9BD3-9907E030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1E76-1001-4A84-ABDA-CAB7C600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20BED-8802-4376-AFD9-80710BBF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C70E-BCC8-4209-9A8C-1F0D98F5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87416-F2A8-49C1-B126-7313E4BC3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20E87-4562-4A87-818B-2C175E436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58876-C997-4A51-A7A5-B4C08B68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E4424-299F-4B34-B45F-7B93CBAC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AB861-ACCA-4C5A-9A1F-60B41D45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92C-08E9-40BB-BB34-6C61CA93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A7089-60BD-40F2-AFBC-0115EE613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ED585-A86F-4A28-BEDF-1F4E467B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B117A-8E2E-47C0-ABB4-DC2228C9F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270227-9F02-4A67-86F2-631D6A208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2E914-816B-40AF-8162-FD153BD2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543F2-B2CC-4484-9773-77452814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87D23-987A-47A1-A0DD-F32D3B35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C968-9744-40F7-AFCF-34EB58A1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61A9F-19F6-4597-B970-9D9429CC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20C7-2D49-4556-9BE5-1B3D9D6F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8E625-B0FE-4651-A8FB-185075AC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A7BAE-DEAD-412B-B443-FA9EFF9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5FBED2-8365-4A38-97F1-F2CCB6B7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C1F2A-76F3-4A31-8166-3EB92EE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78D5-6E30-4C67-9C18-273F3522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03A87-6C45-410C-8FB5-6F1AB4ABC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821C-23A7-4C9B-B15F-ED6C41EE9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8DA28-0D0B-487A-B38B-FBF6AA8B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1F94A-8C31-4061-8766-F67F3343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5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41B6-2B1E-4416-95F4-ED1589B7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08494-1AE6-4D2D-A20A-DAFAC1C78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0C215-4F43-4EFD-BF91-FA3EC30FF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50C48-6613-429B-B119-D3EC08C7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43989-B34C-4876-A598-3AF45CD5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76684-5A7B-49F0-97A2-DB36A204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6C53-33E8-432A-8F58-2D305930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C92F5-70DC-4D18-B350-1CA807E7E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BA770-44AA-45FB-B7BA-4DC513EFA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72722-768A-460B-96D4-FE98F2D3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ED9AD-E22F-46FC-AA80-FCB3D630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B3BBB-0424-4F26-ADF5-E0709F68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86F7-3154-4BE8-9510-C9099B77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A09EB-AED1-400C-98FC-BA1284E56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3C979-F09B-4CE6-9E40-7424F85E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2E40-0CF9-41FA-AC55-C48B4A62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FD96-84D7-4713-A718-6AD08AF1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D81A5-70C7-4DBA-B9C3-CE130B765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FA84E-4670-4D64-91AD-A96B6C05A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F76A0-01E1-48AE-A1F0-AE03FE84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8E144-1D46-4B76-91EE-7BAB9A1E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2DDD3-B042-4588-BE9E-D0A03B2C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30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EE03-6AB7-4DE7-9674-02511F1B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AEF5F-AD22-4F42-85D0-F04BD30D9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43BE-F809-41A9-A3B4-DA3EA405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A24C-BECE-4819-A913-5194F5F3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1040-F109-4465-B865-5E298B51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95BE-2A99-419D-BEA5-6BE8F887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DFC71-706B-4BDE-A372-6574ECD22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68FB2-EA46-4504-92E3-5DDDEE464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DF6F8-994B-45DD-B3F1-C0F56B4E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859BF-0D0F-4BE8-9695-6E662974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BCC72-BF0B-4012-86F0-CA8E542F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6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0805-2DE3-46DA-B66D-49088511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25C0-DA9F-4319-8D17-C3CCDB48D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F8D9F-4F9A-415C-8DCF-BB6C4183D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6BF40-99BF-4144-85F7-2937196D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8FB03-ACE1-492F-A3AF-979E5DC1E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492101-17FB-4AA0-9689-731F443D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045B1-4BC2-4663-BE45-3205CA5BF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03F2A-4124-495C-98F6-6E63A239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9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B9A5-02DB-4621-BF0E-0528002B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B2B14-DAF8-485F-ACFE-BF5FAF6F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7E1E4-67AA-4C94-B8FC-B9F2D99E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7F165-C69E-4238-A067-AEC1EB79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2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D344A-73C4-4A5D-BBF7-B481A1115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DF85-870C-4C91-9E95-606AA0BD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7D6E5-59AA-4E78-A1A4-A3E3D47F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D11D-7787-4E9B-8576-3977AB0E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87AA-72D0-41EC-B90E-A307E0079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677AC-310A-41CB-B4F8-C3FC8D87D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0B0F6-4A61-47E6-A4C2-8F2268BC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2EFA6-3BF2-46D6-BE8E-2435A34B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9D142-9768-4C80-BE4F-00F94C47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4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F0E9-B005-4248-A381-6554CB51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09BBB-459F-49DD-916A-C527D7B9C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86AAF-0724-451E-97C1-AB78AB607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68BEE-3274-469A-A35A-B3330112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85CF8-AE27-49E4-8800-7D35146A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60AC2-9483-44C4-A726-5A5398D8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6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4CF5B-F8DF-454C-A60C-AFD800AE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D9A5-28F7-4E93-A409-FAAC0119D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6FC36-FD12-4279-BE42-683331293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081DE-0F0D-4983-BF76-B37637FA3D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9FE00-6C92-4B91-B523-954F30052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C0F97-0AD8-419D-BB4B-08099B822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754D2-3F22-45B0-9B6F-7196B0D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8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FC5BC-F23E-46A7-99A0-A1A49F1C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EB754-5F3B-483A-9E06-536269880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BFA3F-FB98-4E09-8844-6C8078A3D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25DDE-B497-4517-88BA-77255048E3B3}" type="datetimeFigureOut">
              <a:rPr lang="en-US" smtClean="0"/>
              <a:pPr/>
              <a:t>12/14/2023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696D-AEFD-404F-B297-BB063118A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291F0-DB44-40D7-9A07-6DDAB9327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786E9-CFCE-459B-9EAF-CB6C761E3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www.florida5050.org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www.florida5050.org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www.florida5050.org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hyperlink" Target="https://www.florida5050.org/" TargetMode="External"/><Relationship Id="rId4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orida5050.org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ticker.rafflebox.ca/s/fllegion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cker.rafflebox.ca/s/fllegion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orida5050.org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www.florida5050.org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orida5050.org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AA6F317-6559-4427-951A-89A17EEE79AE}"/>
              </a:ext>
            </a:extLst>
          </p:cNvPr>
          <p:cNvGrpSpPr/>
          <p:nvPr/>
        </p:nvGrpSpPr>
        <p:grpSpPr>
          <a:xfrm>
            <a:off x="0" y="4031545"/>
            <a:ext cx="12192000" cy="2926080"/>
            <a:chOff x="0" y="3931920"/>
            <a:chExt cx="12192000" cy="29260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32B50F-446D-4EB4-8B09-D70E3908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1920"/>
              <a:ext cx="12192000" cy="29260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06C637-FC8A-4D0E-AA4E-784FD228C4FB}"/>
                </a:ext>
              </a:extLst>
            </p:cNvPr>
            <p:cNvSpPr txBox="1"/>
            <p:nvPr/>
          </p:nvSpPr>
          <p:spPr>
            <a:xfrm>
              <a:off x="7983479" y="6074379"/>
              <a:ext cx="3972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spc="140" dirty="0">
                  <a:solidFill>
                    <a:srgbClr val="FAC809"/>
                  </a:solidFill>
                  <a:latin typeface="Sitka Banner" panose="02000505000000020004" pitchFamily="2" charset="0"/>
                </a:rPr>
                <a:t>floridalegion.org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D1E59A3-8C01-4451-90E7-1798E1D74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92" y="2324054"/>
            <a:ext cx="3059615" cy="298618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DFE25155-0AFD-257F-1FD2-A467E3A64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184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Welcome to Florida American Legion College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14600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91">
            <a:extLst>
              <a:ext uri="{FF2B5EF4-FFF2-40B4-BE49-F238E27FC236}">
                <a16:creationId xmlns:a16="http://schemas.microsoft.com/office/drawing/2014/main" id="{46F24160-3850-4AE2-8A4A-544D19B0D4EE}"/>
              </a:ext>
            </a:extLst>
          </p:cNvPr>
          <p:cNvSpPr/>
          <p:nvPr/>
        </p:nvSpPr>
        <p:spPr>
          <a:xfrm>
            <a:off x="-1" y="2669817"/>
            <a:ext cx="1219200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1447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Meet the staff</a:t>
            </a:r>
            <a:endParaRPr kumimoji="0" sz="7200" b="1" i="0" u="none" strike="noStrike" kern="1200" cap="all" spc="0" normalizeH="0" baseline="0" noProof="0" dirty="0">
              <a:ln>
                <a:noFill/>
              </a:ln>
              <a:solidFill>
                <a:srgbClr val="14477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FB97D-1CAB-459F-A2C0-40887E000D52}"/>
              </a:ext>
            </a:extLst>
          </p:cNvPr>
          <p:cNvSpPr txBox="1"/>
          <p:nvPr/>
        </p:nvSpPr>
        <p:spPr>
          <a:xfrm>
            <a:off x="10161494" y="6510702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A9A17E-037A-47C7-9D85-677F8DA84E5A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ABB7AC-BDAA-4C0A-A972-9056F8D9AEA1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386214-EF1A-4667-8D62-E6B22E186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2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0807143-0EE3-48D5-81B5-BE4258E1747A}"/>
              </a:ext>
            </a:extLst>
          </p:cNvPr>
          <p:cNvSpPr/>
          <p:nvPr/>
        </p:nvSpPr>
        <p:spPr>
          <a:xfrm>
            <a:off x="0" y="-30038"/>
            <a:ext cx="12189686" cy="2580198"/>
          </a:xfrm>
          <a:prstGeom prst="rect">
            <a:avLst/>
          </a:prstGeom>
          <a:solidFill>
            <a:srgbClr val="144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comer.jpg">
            <a:extLst>
              <a:ext uri="{FF2B5EF4-FFF2-40B4-BE49-F238E27FC236}">
                <a16:creationId xmlns:a16="http://schemas.microsoft.com/office/drawing/2014/main" id="{8D3F9C24-5F8E-41DB-B537-5F31F1304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" r="249"/>
          <a:stretch>
            <a:fillRect/>
          </a:stretch>
        </p:blipFill>
        <p:spPr>
          <a:xfrm>
            <a:off x="554294" y="1220536"/>
            <a:ext cx="2203571" cy="293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A1719-48E1-4189-8A4E-F058F682E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27"/>
          <a:stretch/>
        </p:blipFill>
        <p:spPr>
          <a:xfrm>
            <a:off x="6450310" y="1256427"/>
            <a:ext cx="2193351" cy="2899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794281-0C2E-4315-BFD3-7889408CCADE}"/>
              </a:ext>
            </a:extLst>
          </p:cNvPr>
          <p:cNvSpPr txBox="1"/>
          <p:nvPr/>
        </p:nvSpPr>
        <p:spPr>
          <a:xfrm>
            <a:off x="2808665" y="1289951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Bruce Comer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Adjutant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0DEFD-31DC-40FD-906C-8830E4E3D772}"/>
              </a:ext>
            </a:extLst>
          </p:cNvPr>
          <p:cNvSpPr txBox="1"/>
          <p:nvPr/>
        </p:nvSpPr>
        <p:spPr>
          <a:xfrm>
            <a:off x="8714811" y="1289951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Castleberry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Assistant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6D9766-627E-434C-ADFC-BFC1FDB69816}"/>
              </a:ext>
            </a:extLst>
          </p:cNvPr>
          <p:cNvSpPr txBox="1"/>
          <p:nvPr/>
        </p:nvSpPr>
        <p:spPr>
          <a:xfrm>
            <a:off x="2915979" y="2102138"/>
            <a:ext cx="2277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½ Years of Dedication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3BD91E-F2FC-4B86-8713-940276D6EC17}"/>
              </a:ext>
            </a:extLst>
          </p:cNvPr>
          <p:cNvSpPr txBox="1"/>
          <p:nvPr/>
        </p:nvSpPr>
        <p:spPr>
          <a:xfrm>
            <a:off x="8811995" y="2085274"/>
            <a:ext cx="2391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½ Years of Dedication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FCB84B-194B-4C2E-8A88-E389BECD0AF5}"/>
              </a:ext>
            </a:extLst>
          </p:cNvPr>
          <p:cNvGrpSpPr/>
          <p:nvPr/>
        </p:nvGrpSpPr>
        <p:grpSpPr>
          <a:xfrm>
            <a:off x="554293" y="2543256"/>
            <a:ext cx="5187398" cy="3158960"/>
            <a:chOff x="554293" y="2685496"/>
            <a:chExt cx="5187398" cy="31589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F050-4E48-41B8-9299-9A23A5E36E7B}"/>
                </a:ext>
              </a:extLst>
            </p:cNvPr>
            <p:cNvSpPr txBox="1"/>
            <p:nvPr/>
          </p:nvSpPr>
          <p:spPr>
            <a:xfrm>
              <a:off x="2905760" y="2685496"/>
              <a:ext cx="28359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Office Manager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Meet with staff on regular basis, monitor duties, provide support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HR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Primary contact for staff, request, issues and complaints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Post Issues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Guidance and assistance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1A6E50-67B2-4B7F-B201-7707558DEE8B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Deadlines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Monitor Deadlines for meetings, DCC, EC/FC, amendments/resolutions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Event Oversight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Provide assistance, address issues during Department Events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Collaborate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provide opinions, suggestions, and review various projects at Dept.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4ADBBD-F332-4A9B-8D9B-A1134E63906E}"/>
              </a:ext>
            </a:extLst>
          </p:cNvPr>
          <p:cNvGrpSpPr/>
          <p:nvPr/>
        </p:nvGrpSpPr>
        <p:grpSpPr>
          <a:xfrm>
            <a:off x="6450308" y="2543256"/>
            <a:ext cx="5278867" cy="3066627"/>
            <a:chOff x="554293" y="2685496"/>
            <a:chExt cx="5278867" cy="306662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6E33F0-C429-4284-BD2F-2F253ECCCD85}"/>
                </a:ext>
              </a:extLst>
            </p:cNvPr>
            <p:cNvSpPr txBox="1"/>
            <p:nvPr/>
          </p:nvSpPr>
          <p:spPr>
            <a:xfrm>
              <a:off x="2905760" y="2685496"/>
              <a:ext cx="292740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Support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Adjutant &amp; Asst. Adjutant with Dept and Post compliance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Post Constitution &amp; Bylaws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Post Properties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Congressman Legislative Business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31B52-E4D2-4372-87C1-2EBF037C258A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Minutes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Record for Executive and Finance committees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Executive Information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For Department Convention and Fall Conference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Travel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arrange travel and record keeping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Administrative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Assist with other administrative needs of Dept.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1DA71C-6060-415D-85BC-F5E4FEAC98B8}"/>
              </a:ext>
            </a:extLst>
          </p:cNvPr>
          <p:cNvSpPr txBox="1"/>
          <p:nvPr/>
        </p:nvSpPr>
        <p:spPr>
          <a:xfrm>
            <a:off x="10161494" y="6532736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24840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0807143-0EE3-48D5-81B5-BE4258E1747A}"/>
              </a:ext>
            </a:extLst>
          </p:cNvPr>
          <p:cNvSpPr/>
          <p:nvPr/>
        </p:nvSpPr>
        <p:spPr>
          <a:xfrm>
            <a:off x="0" y="-30038"/>
            <a:ext cx="12189686" cy="2580198"/>
          </a:xfrm>
          <a:prstGeom prst="rect">
            <a:avLst/>
          </a:prstGeom>
          <a:solidFill>
            <a:srgbClr val="144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FCB84B-194B-4C2E-8A88-E389BECD0AF5}"/>
              </a:ext>
            </a:extLst>
          </p:cNvPr>
          <p:cNvGrpSpPr/>
          <p:nvPr/>
        </p:nvGrpSpPr>
        <p:grpSpPr>
          <a:xfrm>
            <a:off x="554293" y="2543256"/>
            <a:ext cx="5187398" cy="2881961"/>
            <a:chOff x="554293" y="2685496"/>
            <a:chExt cx="5187398" cy="288196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F050-4E48-41B8-9299-9A23A5E36E7B}"/>
                </a:ext>
              </a:extLst>
            </p:cNvPr>
            <p:cNvSpPr txBox="1"/>
            <p:nvPr/>
          </p:nvSpPr>
          <p:spPr>
            <a:xfrm>
              <a:off x="2905760" y="2685496"/>
              <a:ext cx="28359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Processing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Process membership for Legion and SAL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Reporting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Provide statements and reporting for membership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Transmittals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Process transmittals to National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1A6E50-67B2-4B7F-B201-7707558DEE8B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Awards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Reporting and tracking of membership awards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New Post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Prepare and distribute kits to new posts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Supplies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Fulfill requests for membership supplies and information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Customer Service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Facilitate membership questions and issues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4ADBBD-F332-4A9B-8D9B-A1134E63906E}"/>
              </a:ext>
            </a:extLst>
          </p:cNvPr>
          <p:cNvGrpSpPr/>
          <p:nvPr/>
        </p:nvGrpSpPr>
        <p:grpSpPr>
          <a:xfrm>
            <a:off x="6450308" y="2543256"/>
            <a:ext cx="5278867" cy="2697295"/>
            <a:chOff x="554293" y="2685496"/>
            <a:chExt cx="5278867" cy="269729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6E33F0-C429-4284-BD2F-2F253ECCCD85}"/>
                </a:ext>
              </a:extLst>
            </p:cNvPr>
            <p:cNvSpPr txBox="1"/>
            <p:nvPr/>
          </p:nvSpPr>
          <p:spPr>
            <a:xfrm>
              <a:off x="2905760" y="2685496"/>
              <a:ext cx="292740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Expenses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Process and verify expense reports for officers / chairmen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Reporting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Produce financial reports requested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Financials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manage all financial transactions including accounts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31B52-E4D2-4372-87C1-2EBF037C258A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receivable, accounts payable, expense management, fixed assets, general ledger entries and deposits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HR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Research and manage employee benefits, tracking employee time and processing payroll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4179FD-6D7F-490B-897F-80376277ADCA}"/>
              </a:ext>
            </a:extLst>
          </p:cNvPr>
          <p:cNvSpPr txBox="1"/>
          <p:nvPr/>
        </p:nvSpPr>
        <p:spPr>
          <a:xfrm>
            <a:off x="2818987" y="1302049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JoAnn Collins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Membership Director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0FBCF-32C8-4E22-A1FE-9BAA2A549503}"/>
              </a:ext>
            </a:extLst>
          </p:cNvPr>
          <p:cNvSpPr txBox="1"/>
          <p:nvPr/>
        </p:nvSpPr>
        <p:spPr>
          <a:xfrm>
            <a:off x="8725133" y="1302049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Bobbi Halle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 Director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C27CD3-3CF4-4460-BA01-518ECC1C9B78}"/>
              </a:ext>
            </a:extLst>
          </p:cNvPr>
          <p:cNvSpPr txBox="1"/>
          <p:nvPr/>
        </p:nvSpPr>
        <p:spPr>
          <a:xfrm>
            <a:off x="2926301" y="2114236"/>
            <a:ext cx="217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ECE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Years of Dedication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D4FEA-A232-4DDA-B3D1-F9D0FC8F420F}"/>
              </a:ext>
            </a:extLst>
          </p:cNvPr>
          <p:cNvSpPr txBox="1"/>
          <p:nvPr/>
        </p:nvSpPr>
        <p:spPr>
          <a:xfrm>
            <a:off x="8822317" y="2097372"/>
            <a:ext cx="2336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½ Years of Dedication</a:t>
            </a:r>
          </a:p>
        </p:txBody>
      </p:sp>
      <p:pic>
        <p:nvPicPr>
          <p:cNvPr id="17" name="Picture 16" descr="JoAnn Collins">
            <a:extLst>
              <a:ext uri="{FF2B5EF4-FFF2-40B4-BE49-F238E27FC236}">
                <a16:creationId xmlns:a16="http://schemas.microsoft.com/office/drawing/2014/main" id="{3F6A3A88-026A-4F59-87FF-FD51C052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" y="1243757"/>
            <a:ext cx="1990038" cy="286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50A112-31F0-4739-9752-778E7A8F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773" y="1232915"/>
            <a:ext cx="2108209" cy="2979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804F9B8-84F3-44A8-8E12-027A983CD00C}"/>
              </a:ext>
            </a:extLst>
          </p:cNvPr>
          <p:cNvSpPr txBox="1"/>
          <p:nvPr/>
        </p:nvSpPr>
        <p:spPr>
          <a:xfrm>
            <a:off x="10161494" y="6532736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7B4ACC-9CF2-4B6A-9142-D39E75933B04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ACAAAB4-59ED-46E4-AE68-82CCF871D9A5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386BABF-87CF-40C4-AEA3-D43B0D12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1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0807143-0EE3-48D5-81B5-BE4258E1747A}"/>
              </a:ext>
            </a:extLst>
          </p:cNvPr>
          <p:cNvSpPr/>
          <p:nvPr/>
        </p:nvSpPr>
        <p:spPr>
          <a:xfrm>
            <a:off x="0" y="-30038"/>
            <a:ext cx="12189686" cy="2580198"/>
          </a:xfrm>
          <a:prstGeom prst="rect">
            <a:avLst/>
          </a:prstGeom>
          <a:solidFill>
            <a:srgbClr val="144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FCB84B-194B-4C2E-8A88-E389BECD0AF5}"/>
              </a:ext>
            </a:extLst>
          </p:cNvPr>
          <p:cNvGrpSpPr/>
          <p:nvPr/>
        </p:nvGrpSpPr>
        <p:grpSpPr>
          <a:xfrm>
            <a:off x="554293" y="2543256"/>
            <a:ext cx="5187398" cy="2050964"/>
            <a:chOff x="554293" y="2685496"/>
            <a:chExt cx="5187398" cy="20509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F050-4E48-41B8-9299-9A23A5E36E7B}"/>
                </a:ext>
              </a:extLst>
            </p:cNvPr>
            <p:cNvSpPr txBox="1"/>
            <p:nvPr/>
          </p:nvSpPr>
          <p:spPr>
            <a:xfrm>
              <a:off x="2905760" y="2685496"/>
              <a:ext cx="28359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Maintenance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Maintains Department buildings and fixtures as required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Vendors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Meets with maintenance vendors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Security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Monitors security of Department property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1A6E50-67B2-4B7F-B201-7707558DEE8B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Errands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Runs mail to and from Post office, picks up supplies as needed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4ADBBD-F332-4A9B-8D9B-A1134E63906E}"/>
              </a:ext>
            </a:extLst>
          </p:cNvPr>
          <p:cNvGrpSpPr/>
          <p:nvPr/>
        </p:nvGrpSpPr>
        <p:grpSpPr>
          <a:xfrm>
            <a:off x="6450308" y="2543256"/>
            <a:ext cx="5278867" cy="2789628"/>
            <a:chOff x="554293" y="2685496"/>
            <a:chExt cx="5278867" cy="27896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6E33F0-C429-4284-BD2F-2F253ECCCD85}"/>
                </a:ext>
              </a:extLst>
            </p:cNvPr>
            <p:cNvSpPr txBox="1"/>
            <p:nvPr/>
          </p:nvSpPr>
          <p:spPr>
            <a:xfrm>
              <a:off x="2905760" y="2685496"/>
              <a:ext cx="292740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Materials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Provide and manage program materials and manuals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EOY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Provide end of year mailings and manage CPR’s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Programs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Oversee and provide support for 27 Legion Programs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31B52-E4D2-4372-87C1-2EBF037C258A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Awards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Review and manage program trophies and awards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PSO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Manage registration and support for Service Office School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Administrative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Prepare Dept Roster, SAL Roster, provide stationary to officers and chairmen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4179FD-6D7F-490B-897F-80376277ADCA}"/>
              </a:ext>
            </a:extLst>
          </p:cNvPr>
          <p:cNvSpPr txBox="1"/>
          <p:nvPr/>
        </p:nvSpPr>
        <p:spPr>
          <a:xfrm>
            <a:off x="2818987" y="1302049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Willie Leonard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0FBCF-32C8-4E22-A1FE-9BAA2A549503}"/>
              </a:ext>
            </a:extLst>
          </p:cNvPr>
          <p:cNvSpPr txBox="1"/>
          <p:nvPr/>
        </p:nvSpPr>
        <p:spPr>
          <a:xfrm>
            <a:off x="8725133" y="1302049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Bekki Tibbs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Programs Director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C27CD3-3CF4-4460-BA01-518ECC1C9B78}"/>
              </a:ext>
            </a:extLst>
          </p:cNvPr>
          <p:cNvSpPr txBox="1"/>
          <p:nvPr/>
        </p:nvSpPr>
        <p:spPr>
          <a:xfrm>
            <a:off x="2926301" y="2114236"/>
            <a:ext cx="217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 Years of Dedication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D4FEA-A232-4DDA-B3D1-F9D0FC8F420F}"/>
              </a:ext>
            </a:extLst>
          </p:cNvPr>
          <p:cNvSpPr txBox="1"/>
          <p:nvPr/>
        </p:nvSpPr>
        <p:spPr>
          <a:xfrm>
            <a:off x="8822317" y="2097372"/>
            <a:ext cx="2193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ECE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 of Dedication</a:t>
            </a:r>
          </a:p>
        </p:txBody>
      </p:sp>
      <p:pic>
        <p:nvPicPr>
          <p:cNvPr id="3" name="Picture 2" descr="Willie Leonard">
            <a:extLst>
              <a:ext uri="{FF2B5EF4-FFF2-40B4-BE49-F238E27FC236}">
                <a16:creationId xmlns:a16="http://schemas.microsoft.com/office/drawing/2014/main" id="{725715A3-5629-42FF-83A5-8A2E3719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1" y="1232914"/>
            <a:ext cx="2043736" cy="286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11154-BF72-4271-B858-180D25B4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773" y="1232914"/>
            <a:ext cx="2099364" cy="2939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6C6FC7-7C23-4CC1-8C03-932D5394A02F}"/>
              </a:ext>
            </a:extLst>
          </p:cNvPr>
          <p:cNvSpPr txBox="1"/>
          <p:nvPr/>
        </p:nvSpPr>
        <p:spPr>
          <a:xfrm>
            <a:off x="10161494" y="6532736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0CA3F1-7B01-4B98-BA1F-AAF280FB76A6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45685C0-3CE6-422F-9A60-4517E21F95B2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1459CB1-DE95-4133-916E-62AF682A0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4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0807143-0EE3-48D5-81B5-BE4258E1747A}"/>
              </a:ext>
            </a:extLst>
          </p:cNvPr>
          <p:cNvSpPr/>
          <p:nvPr/>
        </p:nvSpPr>
        <p:spPr>
          <a:xfrm>
            <a:off x="0" y="-30038"/>
            <a:ext cx="12189686" cy="2580198"/>
          </a:xfrm>
          <a:prstGeom prst="rect">
            <a:avLst/>
          </a:prstGeom>
          <a:solidFill>
            <a:srgbClr val="144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94281-0C2E-4315-BFD3-7889408CCADE}"/>
              </a:ext>
            </a:extLst>
          </p:cNvPr>
          <p:cNvSpPr txBox="1"/>
          <p:nvPr/>
        </p:nvSpPr>
        <p:spPr>
          <a:xfrm>
            <a:off x="2808665" y="1289951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Jennifer Cooper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Fundraising Director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0DEFD-31DC-40FD-906C-8830E4E3D772}"/>
              </a:ext>
            </a:extLst>
          </p:cNvPr>
          <p:cNvSpPr txBox="1"/>
          <p:nvPr/>
        </p:nvSpPr>
        <p:spPr>
          <a:xfrm>
            <a:off x="8714811" y="1289951"/>
            <a:ext cx="355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Carrie Kolze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Services Manager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6D9766-627E-434C-ADFC-BFC1FDB69816}"/>
              </a:ext>
            </a:extLst>
          </p:cNvPr>
          <p:cNvSpPr txBox="1"/>
          <p:nvPr/>
        </p:nvSpPr>
        <p:spPr>
          <a:xfrm>
            <a:off x="2915979" y="2102138"/>
            <a:ext cx="217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ECE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Years of Dedication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3BD91E-F2FC-4B86-8713-940276D6EC17}"/>
              </a:ext>
            </a:extLst>
          </p:cNvPr>
          <p:cNvSpPr txBox="1"/>
          <p:nvPr/>
        </p:nvSpPr>
        <p:spPr>
          <a:xfrm>
            <a:off x="8811995" y="2085274"/>
            <a:ext cx="256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Years of Dedication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FCB84B-194B-4C2E-8A88-E389BECD0AF5}"/>
              </a:ext>
            </a:extLst>
          </p:cNvPr>
          <p:cNvGrpSpPr/>
          <p:nvPr/>
        </p:nvGrpSpPr>
        <p:grpSpPr>
          <a:xfrm>
            <a:off x="554293" y="2543256"/>
            <a:ext cx="5187398" cy="3712957"/>
            <a:chOff x="554293" y="2685496"/>
            <a:chExt cx="5187398" cy="37129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94F050-4E48-41B8-9299-9A23A5E36E7B}"/>
                </a:ext>
              </a:extLst>
            </p:cNvPr>
            <p:cNvSpPr txBox="1"/>
            <p:nvPr/>
          </p:nvSpPr>
          <p:spPr>
            <a:xfrm>
              <a:off x="2905760" y="2685496"/>
              <a:ext cx="283593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Database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Manage fundraising databases, membership database needs and PROJECT: </a:t>
              </a:r>
              <a:r>
                <a:rPr kumimoji="0" 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VetRelief’s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database.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Caging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Caging donations and raffle donations, oversee fundraising vendors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1A6E50-67B2-4B7F-B201-7707558DEE8B}"/>
                </a:ext>
              </a:extLst>
            </p:cNvPr>
            <p:cNvSpPr txBox="1"/>
            <p:nvPr/>
          </p:nvSpPr>
          <p:spPr>
            <a:xfrm>
              <a:off x="554293" y="4459461"/>
              <a:ext cx="518739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Direct Mail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Oversee vendors, review and provide recommendations on provided content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Communication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Communicate via email/letters with donors, manage donor relationships, communicate with Dept heads on progress and provide feedback based on research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PROJECT: 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VetRelief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Oversee administrative duties, reporting, create marketing materials, maintain website and social media, resolve issues, manage caseworkers, communicate with board, provide promotional materials, serve as board secretary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4ADBBD-F332-4A9B-8D9B-A1134E63906E}"/>
              </a:ext>
            </a:extLst>
          </p:cNvPr>
          <p:cNvGrpSpPr/>
          <p:nvPr/>
        </p:nvGrpSpPr>
        <p:grpSpPr>
          <a:xfrm>
            <a:off x="6450308" y="2543256"/>
            <a:ext cx="5278867" cy="3708411"/>
            <a:chOff x="554293" y="2685496"/>
            <a:chExt cx="5278867" cy="37084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6E33F0-C429-4284-BD2F-2F253ECCCD85}"/>
                </a:ext>
              </a:extLst>
            </p:cNvPr>
            <p:cNvSpPr txBox="1"/>
            <p:nvPr/>
          </p:nvSpPr>
          <p:spPr>
            <a:xfrm>
              <a:off x="2905760" y="2685496"/>
              <a:ext cx="2927400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Creative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Design and provide creative for all Dept needs: promo items, coins, pins, marketing materials, agendas, signs, </a:t>
              </a:r>
              <a:r>
                <a:rPr kumimoji="0" 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etc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Social Media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Maintain and create content for all social media platforms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31B52-E4D2-4372-87C1-2EBF037C258A}"/>
                </a:ext>
              </a:extLst>
            </p:cNvPr>
            <p:cNvSpPr txBox="1"/>
            <p:nvPr/>
          </p:nvSpPr>
          <p:spPr>
            <a:xfrm>
              <a:off x="554293" y="4393359"/>
              <a:ext cx="5187398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Website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Maintain and create content for Dept Website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Emblem Sales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Manage online store, administrative and assist with ordering, creating/designing new products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Branding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Create and maintain consistent branding throughout Dept.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Publications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Layout and oversee Legion Link, create press releases as needed, create forms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Technology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Provide direct support with technology issues and needs at Dept and Dept events.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E9A0AC05-C8ED-4387-A1FB-ACA69A6A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b="1447"/>
          <a:stretch/>
        </p:blipFill>
        <p:spPr bwMode="auto">
          <a:xfrm>
            <a:off x="6541136" y="1260061"/>
            <a:ext cx="2088565" cy="2849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Jennifer Cooper">
            <a:extLst>
              <a:ext uri="{FF2B5EF4-FFF2-40B4-BE49-F238E27FC236}">
                <a16:creationId xmlns:a16="http://schemas.microsoft.com/office/drawing/2014/main" id="{4ED7D21A-87B1-43AF-B2D9-25DF49BC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9" y="1220536"/>
            <a:ext cx="2056251" cy="2889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D00A28-3BE5-44A5-8D7B-FD1C7929192A}"/>
              </a:ext>
            </a:extLst>
          </p:cNvPr>
          <p:cNvSpPr txBox="1"/>
          <p:nvPr/>
        </p:nvSpPr>
        <p:spPr>
          <a:xfrm>
            <a:off x="10161494" y="6510702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35260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A2C3E4-B625-4C32-8763-3547D51C6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89" y="998119"/>
            <a:ext cx="4514823" cy="4861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D60B89-128C-4013-9453-B2F6DE29498C}"/>
              </a:ext>
            </a:extLst>
          </p:cNvPr>
          <p:cNvSpPr/>
          <p:nvPr/>
        </p:nvSpPr>
        <p:spPr>
          <a:xfrm>
            <a:off x="0" y="0"/>
            <a:ext cx="2013626" cy="15466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ECE8EB-FBCA-4964-89CD-EADFD53E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" y="141051"/>
            <a:ext cx="2013626" cy="1264596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rgbClr val="FFF0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br>
              <a:rPr lang="en-US" b="1" dirty="0">
                <a:solidFill>
                  <a:srgbClr val="FFF0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0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1D97AC61-0E38-4384-AE8E-78D0D84D2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44" y="6121469"/>
            <a:ext cx="1459930" cy="48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337" y="663017"/>
            <a:ext cx="5061626" cy="2671424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Complaints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D6761B-1130-4159-B67C-81C9E5ACBCA2}"/>
              </a:ext>
            </a:extLst>
          </p:cNvPr>
          <p:cNvSpPr/>
          <p:nvPr/>
        </p:nvSpPr>
        <p:spPr>
          <a:xfrm>
            <a:off x="7140102" y="339395"/>
            <a:ext cx="4609561" cy="61792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Bruce Comer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 Adjutant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American Legion Department of Florida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A9C332-050E-C285-BD8B-C0C81B1CFAAD}"/>
              </a:ext>
            </a:extLst>
          </p:cNvPr>
          <p:cNvGrpSpPr/>
          <p:nvPr/>
        </p:nvGrpSpPr>
        <p:grpSpPr>
          <a:xfrm>
            <a:off x="83820" y="5630749"/>
            <a:ext cx="1362270" cy="1128468"/>
            <a:chOff x="0" y="5729532"/>
            <a:chExt cx="1362270" cy="1128468"/>
          </a:xfrm>
        </p:grpSpPr>
        <p:pic>
          <p:nvPicPr>
            <p:cNvPr id="4" name="Picture 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2322FB1-368A-1485-758B-4FCAB8DE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165" y="5729532"/>
              <a:ext cx="1047940" cy="11284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20FED7-C3D0-172E-6FA1-127432555CDB}"/>
                </a:ext>
              </a:extLst>
            </p:cNvPr>
            <p:cNvSpPr/>
            <p:nvPr/>
          </p:nvSpPr>
          <p:spPr>
            <a:xfrm>
              <a:off x="0" y="6671388"/>
              <a:ext cx="1362270" cy="1866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066E39F2-2C6C-54B0-30DE-3AF90AD63C75}"/>
                </a:ext>
              </a:extLst>
            </p:cNvPr>
            <p:cNvSpPr txBox="1">
              <a:spLocks/>
            </p:cNvSpPr>
            <p:nvPr/>
          </p:nvSpPr>
          <p:spPr>
            <a:xfrm>
              <a:off x="195944" y="6671388"/>
              <a:ext cx="1166326" cy="1866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0C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C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2023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43088"/>
            <a:ext cx="10515600" cy="435133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E24C3F-E6E0-4198-AF0A-AA5B3850E971}"/>
              </a:ext>
            </a:extLst>
          </p:cNvPr>
          <p:cNvGrpSpPr/>
          <p:nvPr/>
        </p:nvGrpSpPr>
        <p:grpSpPr>
          <a:xfrm>
            <a:off x="76200" y="5630749"/>
            <a:ext cx="1362270" cy="1128468"/>
            <a:chOff x="0" y="5729532"/>
            <a:chExt cx="1362270" cy="1128468"/>
          </a:xfrm>
        </p:grpSpPr>
        <p:pic>
          <p:nvPicPr>
            <p:cNvPr id="9" name="Picture 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75453A1-C97A-4C4F-BE39-AAD4A93A4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5" y="5729532"/>
              <a:ext cx="1047940" cy="11284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61A694-D27F-43D5-858F-5297D6926189}"/>
                </a:ext>
              </a:extLst>
            </p:cNvPr>
            <p:cNvSpPr/>
            <p:nvPr/>
          </p:nvSpPr>
          <p:spPr>
            <a:xfrm>
              <a:off x="0" y="6671388"/>
              <a:ext cx="1362270" cy="1866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5127B60C-C395-458F-BE55-F3CCFD7CCB0F}"/>
                </a:ext>
              </a:extLst>
            </p:cNvPr>
            <p:cNvSpPr txBox="1">
              <a:spLocks/>
            </p:cNvSpPr>
            <p:nvPr/>
          </p:nvSpPr>
          <p:spPr>
            <a:xfrm>
              <a:off x="195944" y="6671388"/>
              <a:ext cx="1166326" cy="1866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0C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C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2023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37A3684-2D1C-4805-9484-D26D92720879}"/>
              </a:ext>
            </a:extLst>
          </p:cNvPr>
          <p:cNvSpPr txBox="1">
            <a:spLocks/>
          </p:cNvSpPr>
          <p:nvPr/>
        </p:nvSpPr>
        <p:spPr>
          <a:xfrm>
            <a:off x="7341173" y="607848"/>
            <a:ext cx="4205559" cy="57443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Text here.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A49F28-E7B7-47A8-800E-465E4AD19EA3}"/>
              </a:ext>
            </a:extLst>
          </p:cNvPr>
          <p:cNvSpPr/>
          <p:nvPr/>
        </p:nvSpPr>
        <p:spPr>
          <a:xfrm>
            <a:off x="4795737" y="339395"/>
            <a:ext cx="7086600" cy="61792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0B64CF2-330C-4BFF-8480-8AAA672B19CD}"/>
              </a:ext>
            </a:extLst>
          </p:cNvPr>
          <p:cNvSpPr txBox="1">
            <a:spLocks/>
          </p:cNvSpPr>
          <p:nvPr/>
        </p:nvSpPr>
        <p:spPr>
          <a:xfrm>
            <a:off x="442337" y="663017"/>
            <a:ext cx="4178301" cy="267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Recent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14604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D18489-83E4-449B-9F41-7E051740EC86}"/>
              </a:ext>
            </a:extLst>
          </p:cNvPr>
          <p:cNvSpPr/>
          <p:nvPr/>
        </p:nvSpPr>
        <p:spPr>
          <a:xfrm>
            <a:off x="4820325" y="339395"/>
            <a:ext cx="7086600" cy="61792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Reasons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Personality Conflicts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Management Style Conflicts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Allegations of a Financial Nature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Typically involve the Post Canteen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…occasionally are legitimate violations of Constitution and By-Laws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079F9C-CC5E-4BD3-A286-3F67FC117C05}"/>
              </a:ext>
            </a:extLst>
          </p:cNvPr>
          <p:cNvSpPr txBox="1">
            <a:spLocks/>
          </p:cNvSpPr>
          <p:nvPr/>
        </p:nvSpPr>
        <p:spPr>
          <a:xfrm>
            <a:off x="5924723" y="563418"/>
            <a:ext cx="4302835" cy="14467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9D30889-48FF-4BC9-9537-999AA8C4F50C}"/>
              </a:ext>
            </a:extLst>
          </p:cNvPr>
          <p:cNvSpPr txBox="1">
            <a:spLocks/>
          </p:cNvSpPr>
          <p:nvPr/>
        </p:nvSpPr>
        <p:spPr>
          <a:xfrm>
            <a:off x="442337" y="663017"/>
            <a:ext cx="4178301" cy="267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Post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Complaints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FF175E-EF4F-FE1F-1ADF-E67CB8C9B869}"/>
              </a:ext>
            </a:extLst>
          </p:cNvPr>
          <p:cNvGrpSpPr/>
          <p:nvPr/>
        </p:nvGrpSpPr>
        <p:grpSpPr>
          <a:xfrm>
            <a:off x="76011" y="5630749"/>
            <a:ext cx="1362270" cy="1128468"/>
            <a:chOff x="0" y="5729532"/>
            <a:chExt cx="1362270" cy="1128468"/>
          </a:xfrm>
        </p:grpSpPr>
        <p:pic>
          <p:nvPicPr>
            <p:cNvPr id="3" name="Picture 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FFF9E40-EB00-0C1B-4310-7ED4C27B5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5" y="5729532"/>
              <a:ext cx="1047940" cy="11284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F7A077-4AFB-3B5F-5880-778E6C787170}"/>
                </a:ext>
              </a:extLst>
            </p:cNvPr>
            <p:cNvSpPr/>
            <p:nvPr/>
          </p:nvSpPr>
          <p:spPr>
            <a:xfrm>
              <a:off x="0" y="6671388"/>
              <a:ext cx="1362270" cy="1866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2F072E8-5574-8726-3665-3E07B1B9BB6A}"/>
                </a:ext>
              </a:extLst>
            </p:cNvPr>
            <p:cNvSpPr txBox="1">
              <a:spLocks/>
            </p:cNvSpPr>
            <p:nvPr/>
          </p:nvSpPr>
          <p:spPr>
            <a:xfrm>
              <a:off x="195944" y="6671388"/>
              <a:ext cx="1166326" cy="1866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0C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C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2023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E6EE5E2-26B5-4A64-B40F-101A05F7A840}"/>
              </a:ext>
            </a:extLst>
          </p:cNvPr>
          <p:cNvSpPr/>
          <p:nvPr/>
        </p:nvSpPr>
        <p:spPr>
          <a:xfrm>
            <a:off x="4742504" y="339395"/>
            <a:ext cx="7086600" cy="61792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Handled by Post Leadership whenever possible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District Commander involvement;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Post fails to properly address issue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deals with issue within upper echelon of Post leadership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Provide advice/recommendations directly to the Post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Provide mediation when needed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662E01D-623C-4E2C-BC8C-4C2BD0806F21}"/>
              </a:ext>
            </a:extLst>
          </p:cNvPr>
          <p:cNvSpPr txBox="1">
            <a:spLocks/>
          </p:cNvSpPr>
          <p:nvPr/>
        </p:nvSpPr>
        <p:spPr>
          <a:xfrm>
            <a:off x="442337" y="663017"/>
            <a:ext cx="4178301" cy="267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Resolutions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02BFEF-1D79-7759-D3EF-215360EEF541}"/>
              </a:ext>
            </a:extLst>
          </p:cNvPr>
          <p:cNvGrpSpPr/>
          <p:nvPr/>
        </p:nvGrpSpPr>
        <p:grpSpPr>
          <a:xfrm>
            <a:off x="129540" y="5630749"/>
            <a:ext cx="1362270" cy="1128468"/>
            <a:chOff x="0" y="5729532"/>
            <a:chExt cx="1362270" cy="1128468"/>
          </a:xfrm>
        </p:grpSpPr>
        <p:pic>
          <p:nvPicPr>
            <p:cNvPr id="3" name="Picture 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FCBE828-E185-B521-A104-9511B11B9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5" y="5729532"/>
              <a:ext cx="1047940" cy="11284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DDDB65-F00F-318B-5A58-5FD0A6F0EB50}"/>
                </a:ext>
              </a:extLst>
            </p:cNvPr>
            <p:cNvSpPr/>
            <p:nvPr/>
          </p:nvSpPr>
          <p:spPr>
            <a:xfrm>
              <a:off x="0" y="6671388"/>
              <a:ext cx="1362270" cy="1866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73E4E77-99D1-C339-C76B-5EC4A1CFC048}"/>
                </a:ext>
              </a:extLst>
            </p:cNvPr>
            <p:cNvSpPr txBox="1">
              <a:spLocks/>
            </p:cNvSpPr>
            <p:nvPr/>
          </p:nvSpPr>
          <p:spPr>
            <a:xfrm>
              <a:off x="195944" y="6671388"/>
              <a:ext cx="1166326" cy="1866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0C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C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2023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7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9C6D24AB-A13A-D118-D677-F39306945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Finance Officer Role:</a:t>
            </a:r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F9716-3B26-264A-B00D-4B9AE4FB86C2}"/>
              </a:ext>
            </a:extLst>
          </p:cNvPr>
          <p:cNvSpPr/>
          <p:nvPr/>
        </p:nvSpPr>
        <p:spPr>
          <a:xfrm>
            <a:off x="499908" y="5716033"/>
            <a:ext cx="9220200" cy="663880"/>
          </a:xfrm>
          <a:prstGeom prst="rect">
            <a:avLst/>
          </a:prstGeom>
          <a:solidFill>
            <a:srgbClr val="35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090919C-49B0-B843-BDC2-8AEA1304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54" y="4834409"/>
            <a:ext cx="4278037" cy="1673743"/>
          </a:xfrm>
          <a:prstGeom prst="rect">
            <a:avLst/>
          </a:prstGeom>
        </p:spPr>
      </p:pic>
      <p:sp>
        <p:nvSpPr>
          <p:cNvPr id="6" name="Shape 191">
            <a:extLst>
              <a:ext uri="{FF2B5EF4-FFF2-40B4-BE49-F238E27FC236}">
                <a16:creationId xmlns:a16="http://schemas.microsoft.com/office/drawing/2014/main" id="{BE1B3CC0-F6BA-8408-42BA-0B6991BF895B}"/>
              </a:ext>
            </a:extLst>
          </p:cNvPr>
          <p:cNvSpPr/>
          <p:nvPr/>
        </p:nvSpPr>
        <p:spPr>
          <a:xfrm>
            <a:off x="108885" y="359544"/>
            <a:ext cx="121920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Do’s &amp; Don’ts of the Class</a:t>
            </a:r>
            <a:endParaRPr sz="6000" b="1" dirty="0">
              <a:solidFill>
                <a:srgbClr val="F7C20C"/>
              </a:solidFill>
              <a:latin typeface="Sitka Text" panose="02000505000000020004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97D1DD-EEB0-3ACD-D175-79F8E40C66E0}"/>
              </a:ext>
            </a:extLst>
          </p:cNvPr>
          <p:cNvSpPr txBox="1">
            <a:spLocks/>
          </p:cNvSpPr>
          <p:nvPr/>
        </p:nvSpPr>
        <p:spPr>
          <a:xfrm>
            <a:off x="1598928" y="1715958"/>
            <a:ext cx="8596668" cy="3880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Agenda is Subject to Change </a:t>
            </a:r>
          </a:p>
          <a:p>
            <a:r>
              <a:rPr lang="en-US" dirty="0"/>
              <a:t>No Phone Calls and/or Texting during Class </a:t>
            </a:r>
          </a:p>
          <a:p>
            <a:r>
              <a:rPr lang="en-US" dirty="0"/>
              <a:t>Be on Time</a:t>
            </a:r>
          </a:p>
          <a:p>
            <a:r>
              <a:rPr lang="en-US" dirty="0"/>
              <a:t>Let the Instructor Finish before asking Questions</a:t>
            </a:r>
          </a:p>
          <a:p>
            <a:r>
              <a:rPr lang="en-US" dirty="0"/>
              <a:t>Always Work as a Group</a:t>
            </a:r>
          </a:p>
          <a:p>
            <a:r>
              <a:rPr lang="en-US" dirty="0"/>
              <a:t>Respect Each Other like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8404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451A9E-5048-4A07-9729-E7DF32DB9048}"/>
              </a:ext>
            </a:extLst>
          </p:cNvPr>
          <p:cNvSpPr/>
          <p:nvPr/>
        </p:nvSpPr>
        <p:spPr>
          <a:xfrm>
            <a:off x="4630367" y="339395"/>
            <a:ext cx="7086600" cy="61792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Requirement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Written complaint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Detailed and include violation(s) and evidence (if possible)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Current paid Member of Post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 Commander Actions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Seeks advice of Executive Committee, PDC Committee or Finance Committee when Executive Committee not in session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Additional action required, PDC Committee in conjunction with District Commander, will take action and provide specific detailed guidance for management of all Post affairs (NOTE: Management should be returned as soon as possible)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COSTS WILL BE INCURRED BY THE POST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E92147-31E5-47DF-9D4B-E81B3F726302}"/>
              </a:ext>
            </a:extLst>
          </p:cNvPr>
          <p:cNvSpPr txBox="1">
            <a:spLocks/>
          </p:cNvSpPr>
          <p:nvPr/>
        </p:nvSpPr>
        <p:spPr>
          <a:xfrm>
            <a:off x="442337" y="663017"/>
            <a:ext cx="4178301" cy="267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Further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32906-2915-0C89-B887-2B5C71CF3E09}"/>
              </a:ext>
            </a:extLst>
          </p:cNvPr>
          <p:cNvGrpSpPr/>
          <p:nvPr/>
        </p:nvGrpSpPr>
        <p:grpSpPr>
          <a:xfrm>
            <a:off x="99060" y="5630749"/>
            <a:ext cx="1362270" cy="1128468"/>
            <a:chOff x="0" y="5729532"/>
            <a:chExt cx="1362270" cy="1128468"/>
          </a:xfrm>
        </p:grpSpPr>
        <p:pic>
          <p:nvPicPr>
            <p:cNvPr id="3" name="Picture 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9075931-CBF1-65DE-088C-B276A2840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5" y="5729532"/>
              <a:ext cx="1047940" cy="112846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B5E781B-28E7-203F-310E-6AF92A8987C5}"/>
                </a:ext>
              </a:extLst>
            </p:cNvPr>
            <p:cNvSpPr/>
            <p:nvPr/>
          </p:nvSpPr>
          <p:spPr>
            <a:xfrm>
              <a:off x="0" y="6671388"/>
              <a:ext cx="1362270" cy="1866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1C3573E-95C4-5149-4109-F72896F8FD75}"/>
                </a:ext>
              </a:extLst>
            </p:cNvPr>
            <p:cNvSpPr txBox="1">
              <a:spLocks/>
            </p:cNvSpPr>
            <p:nvPr/>
          </p:nvSpPr>
          <p:spPr>
            <a:xfrm>
              <a:off x="195944" y="6671388"/>
              <a:ext cx="1166326" cy="1866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0C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C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2023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7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7279580" y="2019470"/>
            <a:ext cx="118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Investigation Not Needed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011770" y="2840934"/>
            <a:ext cx="105032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Investigation Authorized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33372" y="690371"/>
            <a:ext cx="2346790" cy="1012125"/>
          </a:xfrm>
          <a:prstGeom prst="roundRect">
            <a:avLst>
              <a:gd name="adj" fmla="val 233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Member has complaint and requests Department Investigation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84" y="5839161"/>
            <a:ext cx="2238226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Final report provided by investigators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65828" y="4534341"/>
            <a:ext cx="2238226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Final report provided by investigators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4084" y="4591029"/>
            <a:ext cx="2238226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report is provided to the Department Commander detailing the outcome of the investigation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65828" y="3229521"/>
            <a:ext cx="2238225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District Commander provides report on investigation and resolution to Department Commander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84" y="3269689"/>
            <a:ext cx="2238226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 Commander consults the Internal Affairs Chair to send a member of the commission from another District to investigate and provide recommendations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451224" y="1924701"/>
            <a:ext cx="2238225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letter is generated informing the individual of the decision and referral to Post leadership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77687" y="1959823"/>
            <a:ext cx="2267442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Referral to Post leadership and District Commander or write formal letter asking for Department investigation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3372" y="1924701"/>
            <a:ext cx="2346790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Letter sent to Post requesting response to allegations.  Department Commander determines if investigation is needed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40674" y="3229521"/>
            <a:ext cx="2346790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District Commander conducts preliminary investigation and provides mediation if possible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465828" y="5839161"/>
            <a:ext cx="2238226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PDC Committee in conjunction with the District Commander will take action to resolve the situation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23320" y="4578075"/>
            <a:ext cx="2346790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 Commander, with advice from the Executive, PDC, or Finance Committee, directs Post officers to take corrective actions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38030" y="1702128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Letter Received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9578" y="2153863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Letter Received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2"/>
            <a:endCxn id="12" idx="0"/>
          </p:cNvCxnSpPr>
          <p:nvPr/>
        </p:nvCxnSpPr>
        <p:spPr>
          <a:xfrm>
            <a:off x="6106767" y="1702496"/>
            <a:ext cx="0" cy="222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4" idx="1"/>
            <a:endCxn id="11" idx="0"/>
          </p:cNvCxnSpPr>
          <p:nvPr/>
        </p:nvCxnSpPr>
        <p:spPr>
          <a:xfrm rot="10800000" flipV="1">
            <a:off x="2611408" y="1196433"/>
            <a:ext cx="2321964" cy="76338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3745129" y="2392411"/>
            <a:ext cx="1188243" cy="35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2" idx="3"/>
            <a:endCxn id="10" idx="1"/>
          </p:cNvCxnSpPr>
          <p:nvPr/>
        </p:nvCxnSpPr>
        <p:spPr>
          <a:xfrm>
            <a:off x="7280162" y="2381901"/>
            <a:ext cx="11710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2" idx="2"/>
            <a:endCxn id="13" idx="0"/>
          </p:cNvCxnSpPr>
          <p:nvPr/>
        </p:nvCxnSpPr>
        <p:spPr>
          <a:xfrm>
            <a:off x="6106767" y="2839101"/>
            <a:ext cx="7302" cy="390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2"/>
            <a:endCxn id="15" idx="0"/>
          </p:cNvCxnSpPr>
          <p:nvPr/>
        </p:nvCxnSpPr>
        <p:spPr>
          <a:xfrm flipH="1">
            <a:off x="6096715" y="4143921"/>
            <a:ext cx="17354" cy="4341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3" idx="3"/>
            <a:endCxn id="8" idx="1"/>
          </p:cNvCxnSpPr>
          <p:nvPr/>
        </p:nvCxnSpPr>
        <p:spPr>
          <a:xfrm>
            <a:off x="7287464" y="3686721"/>
            <a:ext cx="11783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</p:cNvCxnSpPr>
          <p:nvPr/>
        </p:nvCxnSpPr>
        <p:spPr>
          <a:xfrm>
            <a:off x="7270110" y="5035275"/>
            <a:ext cx="1163760" cy="129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3" idx="1"/>
            <a:endCxn id="9" idx="3"/>
          </p:cNvCxnSpPr>
          <p:nvPr/>
        </p:nvCxnSpPr>
        <p:spPr>
          <a:xfrm flipH="1">
            <a:off x="3762310" y="3703522"/>
            <a:ext cx="1178364" cy="6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7" idx="3"/>
            <a:endCxn id="15" idx="1"/>
          </p:cNvCxnSpPr>
          <p:nvPr/>
        </p:nvCxnSpPr>
        <p:spPr>
          <a:xfrm flipV="1">
            <a:off x="3762310" y="5035275"/>
            <a:ext cx="1161010" cy="129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2"/>
            <a:endCxn id="7" idx="0"/>
          </p:cNvCxnSpPr>
          <p:nvPr/>
        </p:nvCxnSpPr>
        <p:spPr>
          <a:xfrm>
            <a:off x="2643197" y="4184089"/>
            <a:ext cx="0" cy="406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7" idx="2"/>
            <a:endCxn id="5" idx="0"/>
          </p:cNvCxnSpPr>
          <p:nvPr/>
        </p:nvCxnSpPr>
        <p:spPr>
          <a:xfrm>
            <a:off x="2643197" y="5505429"/>
            <a:ext cx="0" cy="3337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869578" y="3185787"/>
            <a:ext cx="963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Further Investigation Needed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628589" y="1291094"/>
            <a:ext cx="1075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Received by Phone or Email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50274" y="3440500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Resolved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50274" y="480200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Resolved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87697" y="6050140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730F1-5A21-4AF3-9A4A-8D3E2F189D3A}"/>
              </a:ext>
            </a:extLst>
          </p:cNvPr>
          <p:cNvSpPr/>
          <p:nvPr/>
        </p:nvSpPr>
        <p:spPr>
          <a:xfrm>
            <a:off x="77821" y="49607"/>
            <a:ext cx="12023388" cy="561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43197" y="5549184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Resolved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50937" y="4789054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Unresolved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09932" y="4237887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Unresolved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267720" y="5398077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Unresolved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363077" y="5536954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Resolved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0" y="49607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 INVESTIGATION FLOWCHART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IAW ByLaws Article IV, Section 7</a:t>
            </a:r>
          </a:p>
        </p:txBody>
      </p:sp>
      <p:cxnSp>
        <p:nvCxnSpPr>
          <p:cNvPr id="30" name="Elbow Connector 29"/>
          <p:cNvCxnSpPr>
            <a:stCxn id="15" idx="2"/>
            <a:endCxn id="14" idx="0"/>
          </p:cNvCxnSpPr>
          <p:nvPr/>
        </p:nvCxnSpPr>
        <p:spPr>
          <a:xfrm rot="16200000" flipH="1">
            <a:off x="7667485" y="3921705"/>
            <a:ext cx="346686" cy="348822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4" idx="3"/>
            <a:endCxn id="6" idx="3"/>
          </p:cNvCxnSpPr>
          <p:nvPr/>
        </p:nvCxnSpPr>
        <p:spPr>
          <a:xfrm flipV="1">
            <a:off x="10704054" y="4991541"/>
            <a:ext cx="12700" cy="1304820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1"/>
            <a:endCxn id="5" idx="3"/>
          </p:cNvCxnSpPr>
          <p:nvPr/>
        </p:nvCxnSpPr>
        <p:spPr>
          <a:xfrm flipH="1">
            <a:off x="3762310" y="6296361"/>
            <a:ext cx="470351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21DB0-B8D3-8D0D-0C3F-5991E5CE49D3}"/>
              </a:ext>
            </a:extLst>
          </p:cNvPr>
          <p:cNvGrpSpPr/>
          <p:nvPr/>
        </p:nvGrpSpPr>
        <p:grpSpPr>
          <a:xfrm>
            <a:off x="48281" y="5660064"/>
            <a:ext cx="1362270" cy="1128468"/>
            <a:chOff x="0" y="5729532"/>
            <a:chExt cx="1362270" cy="1128468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0D005E0-A50A-36BC-8470-3AE64C036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165" y="5729532"/>
              <a:ext cx="1047940" cy="11284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E42438-64B1-2720-D1BA-94BFED1A0309}"/>
                </a:ext>
              </a:extLst>
            </p:cNvPr>
            <p:cNvSpPr/>
            <p:nvPr/>
          </p:nvSpPr>
          <p:spPr>
            <a:xfrm>
              <a:off x="0" y="6671388"/>
              <a:ext cx="1362270" cy="1866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D84D7BEA-AABB-40B1-00F8-69EAA4BF17CA}"/>
                </a:ext>
              </a:extLst>
            </p:cNvPr>
            <p:cNvSpPr txBox="1">
              <a:spLocks/>
            </p:cNvSpPr>
            <p:nvPr/>
          </p:nvSpPr>
          <p:spPr>
            <a:xfrm>
              <a:off x="195944" y="6671388"/>
              <a:ext cx="1166326" cy="1866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FFF0C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C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2023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5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AD8BE57-2F94-56D0-2ED5-56949FE4B8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Post</a:t>
            </a:r>
            <a:r>
              <a:rPr lang="en-US" baseline="0" dirty="0"/>
              <a:t> Finance Officer’s Charge</a:t>
            </a:r>
            <a:endParaRPr lang="en-US" dirty="0"/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Shape 191">
            <a:extLst>
              <a:ext uri="{FF2B5EF4-FFF2-40B4-BE49-F238E27FC236}">
                <a16:creationId xmlns:a16="http://schemas.microsoft.com/office/drawing/2014/main" id="{B0839F52-D545-C61F-DB54-533FADDE2455}"/>
              </a:ext>
            </a:extLst>
          </p:cNvPr>
          <p:cNvSpPr/>
          <p:nvPr/>
        </p:nvSpPr>
        <p:spPr>
          <a:xfrm>
            <a:off x="0" y="2074024"/>
            <a:ext cx="121920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C20C"/>
                </a:solidFill>
                <a:effectLst/>
                <a:uLnTx/>
                <a:uFillTx/>
                <a:latin typeface="Sitka Text" panose="02000505000000020004" pitchFamily="2" charset="0"/>
                <a:sym typeface="Avenir Next Condensed Demi Bold"/>
              </a:rPr>
              <a:t>Scenario </a:t>
            </a: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Presentations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by Districts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7883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91">
            <a:extLst>
              <a:ext uri="{FF2B5EF4-FFF2-40B4-BE49-F238E27FC236}">
                <a16:creationId xmlns:a16="http://schemas.microsoft.com/office/drawing/2014/main" id="{C5E642EF-2648-4B37-AE5D-441C40F8AC4E}"/>
              </a:ext>
            </a:extLst>
          </p:cNvPr>
          <p:cNvSpPr/>
          <p:nvPr/>
        </p:nvSpPr>
        <p:spPr>
          <a:xfrm>
            <a:off x="134282" y="38100"/>
            <a:ext cx="11923436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C20C"/>
                </a:solidFill>
                <a:effectLst/>
                <a:uLnTx/>
                <a:uFillTx/>
                <a:latin typeface="Sitka Text" panose="02000505000000020004" pitchFamily="2" charset="0"/>
                <a:sym typeface="Avenir Next Condensed Demi Bold"/>
              </a:rPr>
              <a:t>2023 – 2024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Department Auxiliary President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Dee Bell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chemeClr val="tx1"/>
                </a:solidFill>
                <a:latin typeface="Sitka Text" panose="02000505000000020004" pitchFamily="2" charset="0"/>
              </a:rPr>
              <a:t>Bells </a:t>
            </a:r>
            <a:r>
              <a:rPr lang="en-US" sz="3200" b="1" dirty="0">
                <a:solidFill>
                  <a:schemeClr val="tx1"/>
                </a:solidFill>
                <a:latin typeface="Sitka Text" panose="02000505000000020004" pitchFamily="2" charset="0"/>
              </a:rPr>
              <a:t>in Service</a:t>
            </a:r>
            <a:r>
              <a:rPr lang="en-US" sz="3200" b="1" dirty="0">
                <a:solidFill>
                  <a:srgbClr val="C00000"/>
                </a:solidFill>
                <a:latin typeface="Sitka Text" panose="02000505000000020004" pitchFamily="2" charset="0"/>
              </a:rPr>
              <a:t>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9D8713-FABA-B6A8-D442-5E68FC40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723606"/>
            <a:ext cx="2571750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73F89-44E5-28F0-6524-93868AD7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68" y="4820194"/>
            <a:ext cx="3134732" cy="16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1200844" y="1463605"/>
            <a:ext cx="1099115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Programs overview</a:t>
            </a:r>
            <a:endParaRPr kumimoji="0" sz="6600" b="1" i="0" u="none" strike="noStrike" kern="1200" cap="all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3753F-78D1-4477-AE11-838EB01596F3}"/>
              </a:ext>
            </a:extLst>
          </p:cNvPr>
          <p:cNvSpPr txBox="1"/>
          <p:nvPr/>
        </p:nvSpPr>
        <p:spPr>
          <a:xfrm>
            <a:off x="6978167" y="3599945"/>
            <a:ext cx="31442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Bekki Tibbs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Programs Director</a:t>
            </a:r>
          </a:p>
        </p:txBody>
      </p:sp>
    </p:spTree>
    <p:extLst>
      <p:ext uri="{BB962C8B-B14F-4D97-AF65-F5344CB8AC3E}">
        <p14:creationId xmlns:p14="http://schemas.microsoft.com/office/powerpoint/2010/main" val="30194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Americanism Programs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7D138C-8962-4A33-871E-EED96EF2B71A}"/>
              </a:ext>
            </a:extLst>
          </p:cNvPr>
          <p:cNvSpPr txBox="1"/>
          <p:nvPr/>
        </p:nvSpPr>
        <p:spPr>
          <a:xfrm>
            <a:off x="320180" y="2371877"/>
            <a:ext cx="115516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unfailing love of country, loyalty to its institutions and ideals, eagerness to defend it against all enemies, individual allegiance to the flag, and a desire to secure the blessings of liberty to ourselves and our posterity.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a number of programs that fall under Americanism, many of which have their own program chairs.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14411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2A760-4573-F4EF-719F-F2B71F497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3" name="Shape 191">
            <a:extLst>
              <a:ext uri="{FF2B5EF4-FFF2-40B4-BE49-F238E27FC236}">
                <a16:creationId xmlns:a16="http://schemas.microsoft.com/office/drawing/2014/main" id="{F1084513-BCB8-E672-F5E2-1823915B8772}"/>
              </a:ext>
            </a:extLst>
          </p:cNvPr>
          <p:cNvSpPr/>
          <p:nvPr/>
        </p:nvSpPr>
        <p:spPr>
          <a:xfrm>
            <a:off x="457200" y="491233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Americanism Programs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FDCC6-41D9-D083-F1B8-A045C9FD65BB}"/>
              </a:ext>
            </a:extLst>
          </p:cNvPr>
          <p:cNvSpPr txBox="1"/>
          <p:nvPr/>
        </p:nvSpPr>
        <p:spPr>
          <a:xfrm>
            <a:off x="433391" y="2175277"/>
            <a:ext cx="56626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 Comfort Warrior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Legion Baseball*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Scouting*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Youth Law Cadet*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Junior Shooting Sports*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Boys State/Boys Nation*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School Oratorical*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F045C-534D-AEB1-24BA-BE72D8E44463}"/>
              </a:ext>
            </a:extLst>
          </p:cNvPr>
          <p:cNvSpPr txBox="1"/>
          <p:nvPr/>
        </p:nvSpPr>
        <p:spPr>
          <a:xfrm>
            <a:off x="6096000" y="2175277"/>
            <a:ext cx="566260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Medals*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Education Week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Veterans in the Classroom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Scholarships*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Citizenship Outreach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Out the Vote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Flag Education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1">
            <a:extLst>
              <a:ext uri="{FF2B5EF4-FFF2-40B4-BE49-F238E27FC236}">
                <a16:creationId xmlns:a16="http://schemas.microsoft.com/office/drawing/2014/main" id="{A6E5DF87-9607-478E-9FC6-51ED195903D6}"/>
              </a:ext>
            </a:extLst>
          </p:cNvPr>
          <p:cNvSpPr/>
          <p:nvPr/>
        </p:nvSpPr>
        <p:spPr>
          <a:xfrm>
            <a:off x="363556" y="616688"/>
            <a:ext cx="11828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American legion baseball</a:t>
            </a:r>
            <a:endParaRPr kumimoji="0" sz="5400" b="1" i="0" u="none" strike="noStrike" kern="1200" cap="all" spc="0" normalizeH="0" baseline="0" noProof="0">
              <a:ln>
                <a:noFill/>
              </a:ln>
              <a:solidFill>
                <a:srgbClr val="FECE0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452B6-459A-48A2-9502-93DA8C95845C}"/>
              </a:ext>
            </a:extLst>
          </p:cNvPr>
          <p:cNvSpPr txBox="1"/>
          <p:nvPr/>
        </p:nvSpPr>
        <p:spPr>
          <a:xfrm>
            <a:off x="2021039" y="2117394"/>
            <a:ext cx="903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 State Tournament – 19-23 July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Junior State Tournament – 28-30 July 2023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0DEB1EC-E716-4816-A23D-4DC3FCD360E1}"/>
              </a:ext>
            </a:extLst>
          </p:cNvPr>
          <p:cNvGrpSpPr/>
          <p:nvPr/>
        </p:nvGrpSpPr>
        <p:grpSpPr>
          <a:xfrm>
            <a:off x="1316757" y="2147006"/>
            <a:ext cx="628778" cy="647304"/>
            <a:chOff x="746618" y="2302958"/>
            <a:chExt cx="444619" cy="45771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45B59AB-40A8-454E-8287-60C189B2CC17}"/>
                </a:ext>
              </a:extLst>
            </p:cNvPr>
            <p:cNvSpPr/>
            <p:nvPr/>
          </p:nvSpPr>
          <p:spPr>
            <a:xfrm>
              <a:off x="746620" y="2302958"/>
              <a:ext cx="444617" cy="381519"/>
            </a:xfrm>
            <a:prstGeom prst="rect">
              <a:avLst/>
            </a:prstGeom>
            <a:solidFill>
              <a:srgbClr val="1447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EA75271-033F-4E79-B856-3B47E5D6108D}"/>
                </a:ext>
              </a:extLst>
            </p:cNvPr>
            <p:cNvSpPr/>
            <p:nvPr/>
          </p:nvSpPr>
          <p:spPr>
            <a:xfrm>
              <a:off x="746619" y="2684477"/>
              <a:ext cx="444617" cy="76200"/>
            </a:xfrm>
            <a:prstGeom prst="rect">
              <a:avLst/>
            </a:prstGeom>
            <a:solidFill>
              <a:srgbClr val="FECE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89AB52D-119E-419A-AFD8-73DAE569547F}"/>
                </a:ext>
              </a:extLst>
            </p:cNvPr>
            <p:cNvSpPr txBox="1"/>
            <p:nvPr/>
          </p:nvSpPr>
          <p:spPr>
            <a:xfrm>
              <a:off x="746618" y="2327487"/>
              <a:ext cx="444617" cy="32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A01179-471A-4D12-BD0B-B6E915D227EA}"/>
              </a:ext>
            </a:extLst>
          </p:cNvPr>
          <p:cNvSpPr txBox="1"/>
          <p:nvPr/>
        </p:nvSpPr>
        <p:spPr>
          <a:xfrm>
            <a:off x="10161494" y="6510702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67F000-60A8-4FC7-A367-285B0C86A5F5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785122-B517-4C5F-B5BD-F835F3E9FF53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1F839DF-005B-42B9-AE82-A4D03C3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  <p:pic>
        <p:nvPicPr>
          <p:cNvPr id="3" name="Graphic 2" descr="Star">
            <a:extLst>
              <a:ext uri="{FF2B5EF4-FFF2-40B4-BE49-F238E27FC236}">
                <a16:creationId xmlns:a16="http://schemas.microsoft.com/office/drawing/2014/main" id="{28B1628A-CC7E-45EC-8621-35EA9B85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715" y="2158205"/>
            <a:ext cx="492858" cy="492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F26BE6-DBDB-6A9E-7091-DAF26E9DC939}"/>
              </a:ext>
            </a:extLst>
          </p:cNvPr>
          <p:cNvSpPr txBox="1"/>
          <p:nvPr/>
        </p:nvSpPr>
        <p:spPr>
          <a:xfrm>
            <a:off x="829559" y="3113887"/>
            <a:ext cx="9879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the major youth activities of Americanism, teaching citizenship through organized recreation, loyalty, respect for the rules and decisions, fair play, courage, and physical fitness.</a:t>
            </a:r>
          </a:p>
        </p:txBody>
      </p:sp>
    </p:spTree>
    <p:extLst>
      <p:ext uri="{BB962C8B-B14F-4D97-AF65-F5344CB8AC3E}">
        <p14:creationId xmlns:p14="http://schemas.microsoft.com/office/powerpoint/2010/main" val="317106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1">
            <a:extLst>
              <a:ext uri="{FF2B5EF4-FFF2-40B4-BE49-F238E27FC236}">
                <a16:creationId xmlns:a16="http://schemas.microsoft.com/office/drawing/2014/main" id="{A6E5DF87-9607-478E-9FC6-51ED195903D6}"/>
              </a:ext>
            </a:extLst>
          </p:cNvPr>
          <p:cNvSpPr/>
          <p:nvPr/>
        </p:nvSpPr>
        <p:spPr>
          <a:xfrm>
            <a:off x="363556" y="616688"/>
            <a:ext cx="11828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Boys state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ECE0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A01179-471A-4D12-BD0B-B6E915D227EA}"/>
              </a:ext>
            </a:extLst>
          </p:cNvPr>
          <p:cNvSpPr txBox="1"/>
          <p:nvPr/>
        </p:nvSpPr>
        <p:spPr>
          <a:xfrm>
            <a:off x="10161494" y="6510702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67F000-60A8-4FC7-A367-285B0C86A5F5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785122-B517-4C5F-B5BD-F835F3E9FF53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1F839DF-005B-42B9-AE82-A4D03C3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  <p:pic>
        <p:nvPicPr>
          <p:cNvPr id="19" name="Graphic 18" descr="Star">
            <a:extLst>
              <a:ext uri="{FF2B5EF4-FFF2-40B4-BE49-F238E27FC236}">
                <a16:creationId xmlns:a16="http://schemas.microsoft.com/office/drawing/2014/main" id="{0BD361B7-CCF1-45E4-B12E-301E3A2D2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1987" y="5188147"/>
            <a:ext cx="492858" cy="4928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94C5D67-1534-4A90-AA4D-DC5DD16C36CA}"/>
              </a:ext>
            </a:extLst>
          </p:cNvPr>
          <p:cNvGrpSpPr/>
          <p:nvPr/>
        </p:nvGrpSpPr>
        <p:grpSpPr>
          <a:xfrm>
            <a:off x="1377401" y="1918735"/>
            <a:ext cx="628778" cy="647304"/>
            <a:chOff x="746618" y="2302958"/>
            <a:chExt cx="444619" cy="4577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327E1F-F0D3-4A2A-8696-E2F86BC92D94}"/>
                </a:ext>
              </a:extLst>
            </p:cNvPr>
            <p:cNvSpPr/>
            <p:nvPr/>
          </p:nvSpPr>
          <p:spPr>
            <a:xfrm>
              <a:off x="746620" y="2302958"/>
              <a:ext cx="444617" cy="381519"/>
            </a:xfrm>
            <a:prstGeom prst="rect">
              <a:avLst/>
            </a:prstGeom>
            <a:solidFill>
              <a:srgbClr val="1447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19DC84-82D4-4156-A0B7-B5F9961C5069}"/>
                </a:ext>
              </a:extLst>
            </p:cNvPr>
            <p:cNvSpPr/>
            <p:nvPr/>
          </p:nvSpPr>
          <p:spPr>
            <a:xfrm>
              <a:off x="746619" y="2684477"/>
              <a:ext cx="444617" cy="76200"/>
            </a:xfrm>
            <a:prstGeom prst="rect">
              <a:avLst/>
            </a:prstGeom>
            <a:solidFill>
              <a:srgbClr val="FECE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61A726-D9AB-4F13-9C98-D03DDC881A7F}"/>
                </a:ext>
              </a:extLst>
            </p:cNvPr>
            <p:cNvSpPr txBox="1"/>
            <p:nvPr/>
          </p:nvSpPr>
          <p:spPr>
            <a:xfrm>
              <a:off x="746618" y="2327487"/>
              <a:ext cx="444617" cy="32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8" name="Graphic 27" descr="Star">
            <a:extLst>
              <a:ext uri="{FF2B5EF4-FFF2-40B4-BE49-F238E27FC236}">
                <a16:creationId xmlns:a16="http://schemas.microsoft.com/office/drawing/2014/main" id="{8C837376-02EA-4218-B262-5BB4E1D5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5361" y="1888612"/>
            <a:ext cx="492858" cy="4928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9EF51D-93F8-419B-B1CA-F34B51DA3D1F}"/>
              </a:ext>
            </a:extLst>
          </p:cNvPr>
          <p:cNvSpPr txBox="1"/>
          <p:nvPr/>
        </p:nvSpPr>
        <p:spPr>
          <a:xfrm>
            <a:off x="2212765" y="2014979"/>
            <a:ext cx="937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79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Florida American Legion Boys State – 18-24 June 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CE233-34F4-D053-0FB2-B888A37C7528}"/>
              </a:ext>
            </a:extLst>
          </p:cNvPr>
          <p:cNvSpPr txBox="1"/>
          <p:nvPr/>
        </p:nvSpPr>
        <p:spPr>
          <a:xfrm>
            <a:off x="973123" y="2869294"/>
            <a:ext cx="9879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weeklong program for male high school juniors to learn about the rights, privileges, duties and responsibilities of a franchised citizen through lecture and hands-on activities to build the “51</a:t>
            </a:r>
            <a:r>
              <a:rPr kumimoji="0" lang="en-US" sz="2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State.”</a:t>
            </a:r>
          </a:p>
        </p:txBody>
      </p:sp>
    </p:spTree>
    <p:extLst>
      <p:ext uri="{BB962C8B-B14F-4D97-AF65-F5344CB8AC3E}">
        <p14:creationId xmlns:p14="http://schemas.microsoft.com/office/powerpoint/2010/main" val="40084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1">
            <a:extLst>
              <a:ext uri="{FF2B5EF4-FFF2-40B4-BE49-F238E27FC236}">
                <a16:creationId xmlns:a16="http://schemas.microsoft.com/office/drawing/2014/main" id="{A6E5DF87-9607-478E-9FC6-51ED195903D6}"/>
              </a:ext>
            </a:extLst>
          </p:cNvPr>
          <p:cNvSpPr/>
          <p:nvPr/>
        </p:nvSpPr>
        <p:spPr>
          <a:xfrm>
            <a:off x="363556" y="616688"/>
            <a:ext cx="11828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High school oratorical</a:t>
            </a:r>
            <a:endParaRPr kumimoji="0" sz="5400" b="1" i="0" u="none" strike="noStrike" kern="1200" cap="all" spc="0" normalizeH="0" baseline="0" noProof="0">
              <a:ln>
                <a:noFill/>
              </a:ln>
              <a:solidFill>
                <a:srgbClr val="FECE0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452B6-459A-48A2-9502-93DA8C95845C}"/>
              </a:ext>
            </a:extLst>
          </p:cNvPr>
          <p:cNvSpPr txBox="1"/>
          <p:nvPr/>
        </p:nvSpPr>
        <p:spPr>
          <a:xfrm>
            <a:off x="2140523" y="1948409"/>
            <a:ext cx="903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Contest – 25 February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Contest – 21-23 April 2023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0DEB1EC-E716-4816-A23D-4DC3FCD360E1}"/>
              </a:ext>
            </a:extLst>
          </p:cNvPr>
          <p:cNvGrpSpPr/>
          <p:nvPr/>
        </p:nvGrpSpPr>
        <p:grpSpPr>
          <a:xfrm>
            <a:off x="1316755" y="2040255"/>
            <a:ext cx="628778" cy="647304"/>
            <a:chOff x="746618" y="2302958"/>
            <a:chExt cx="444619" cy="45771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45B59AB-40A8-454E-8287-60C189B2CC17}"/>
                </a:ext>
              </a:extLst>
            </p:cNvPr>
            <p:cNvSpPr/>
            <p:nvPr/>
          </p:nvSpPr>
          <p:spPr>
            <a:xfrm>
              <a:off x="746620" y="2302958"/>
              <a:ext cx="444617" cy="381519"/>
            </a:xfrm>
            <a:prstGeom prst="rect">
              <a:avLst/>
            </a:prstGeom>
            <a:solidFill>
              <a:srgbClr val="1447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EA75271-033F-4E79-B856-3B47E5D6108D}"/>
                </a:ext>
              </a:extLst>
            </p:cNvPr>
            <p:cNvSpPr/>
            <p:nvPr/>
          </p:nvSpPr>
          <p:spPr>
            <a:xfrm>
              <a:off x="746619" y="2684477"/>
              <a:ext cx="444617" cy="76200"/>
            </a:xfrm>
            <a:prstGeom prst="rect">
              <a:avLst/>
            </a:prstGeom>
            <a:solidFill>
              <a:srgbClr val="FECE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89AB52D-119E-419A-AFD8-73DAE569547F}"/>
                </a:ext>
              </a:extLst>
            </p:cNvPr>
            <p:cNvSpPr txBox="1"/>
            <p:nvPr/>
          </p:nvSpPr>
          <p:spPr>
            <a:xfrm>
              <a:off x="746618" y="2327487"/>
              <a:ext cx="444617" cy="32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A01179-471A-4D12-BD0B-B6E915D227EA}"/>
              </a:ext>
            </a:extLst>
          </p:cNvPr>
          <p:cNvSpPr txBox="1"/>
          <p:nvPr/>
        </p:nvSpPr>
        <p:spPr>
          <a:xfrm>
            <a:off x="10161494" y="6510702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67F000-60A8-4FC7-A367-285B0C86A5F5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785122-B517-4C5F-B5BD-F835F3E9FF53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1F839DF-005B-42B9-AE82-A4D03C3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  <p:pic>
        <p:nvPicPr>
          <p:cNvPr id="3" name="Graphic 2" descr="Star">
            <a:extLst>
              <a:ext uri="{FF2B5EF4-FFF2-40B4-BE49-F238E27FC236}">
                <a16:creationId xmlns:a16="http://schemas.microsoft.com/office/drawing/2014/main" id="{28B1628A-CC7E-45EC-8621-35EA9B85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713" y="2048299"/>
            <a:ext cx="492858" cy="492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74B7D-5EA2-6103-A840-A46E8871AB4D}"/>
              </a:ext>
            </a:extLst>
          </p:cNvPr>
          <p:cNvSpPr txBox="1"/>
          <p:nvPr/>
        </p:nvSpPr>
        <p:spPr>
          <a:xfrm>
            <a:off x="973123" y="3061276"/>
            <a:ext cx="98797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two-part speech contest, presenting participants with a challenge that teaches important leadership qualities, the history of law, the ability to think and speak clearly, and an understanding of the duties, responsibilities, rights, and privileges of American citizenship.</a:t>
            </a:r>
          </a:p>
        </p:txBody>
      </p:sp>
    </p:spTree>
    <p:extLst>
      <p:ext uri="{BB962C8B-B14F-4D97-AF65-F5344CB8AC3E}">
        <p14:creationId xmlns:p14="http://schemas.microsoft.com/office/powerpoint/2010/main" val="4401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42DA9A-C407-EFFA-5BEB-B4E61C3ABCEC}"/>
              </a:ext>
            </a:extLst>
          </p:cNvPr>
          <p:cNvGrpSpPr/>
          <p:nvPr/>
        </p:nvGrpSpPr>
        <p:grpSpPr>
          <a:xfrm>
            <a:off x="0" y="-49427"/>
            <a:ext cx="12249615" cy="775368"/>
            <a:chOff x="0" y="0"/>
            <a:chExt cx="12249615" cy="775368"/>
          </a:xfrm>
          <a:solidFill>
            <a:srgbClr val="35495E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D5512F-4754-B54F-A682-211BE27D0E58}"/>
                </a:ext>
              </a:extLst>
            </p:cNvPr>
            <p:cNvSpPr/>
            <p:nvPr/>
          </p:nvSpPr>
          <p:spPr>
            <a:xfrm>
              <a:off x="39029" y="22304"/>
              <a:ext cx="12210586" cy="713676"/>
            </a:xfrm>
            <a:prstGeom prst="rect">
              <a:avLst/>
            </a:prstGeom>
            <a:grpFill/>
            <a:ln w="825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BEE4237-BA17-6042-9471-F44DFA6C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81817" cy="775368"/>
            </a:xfrm>
            <a:prstGeom prst="rect">
              <a:avLst/>
            </a:prstGeom>
            <a:grpFill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BB95820-7108-537E-C54D-4562C0FC14C5}"/>
              </a:ext>
            </a:extLst>
          </p:cNvPr>
          <p:cNvSpPr/>
          <p:nvPr/>
        </p:nvSpPr>
        <p:spPr>
          <a:xfrm>
            <a:off x="724689" y="1954215"/>
            <a:ext cx="8699156" cy="4524315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sz="3600" dirty="0"/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D111DA73-1448-5E56-7681-8306783F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hape 191">
            <a:extLst>
              <a:ext uri="{FF2B5EF4-FFF2-40B4-BE49-F238E27FC236}">
                <a16:creationId xmlns:a16="http://schemas.microsoft.com/office/drawing/2014/main" id="{FF9B7CCF-CDE5-EE6C-ADE2-D4CEBA664FE2}"/>
              </a:ext>
            </a:extLst>
          </p:cNvPr>
          <p:cNvSpPr/>
          <p:nvPr/>
        </p:nvSpPr>
        <p:spPr>
          <a:xfrm>
            <a:off x="0" y="639069"/>
            <a:ext cx="12192000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National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Function &amp; Operations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C20C"/>
                </a:solidFill>
                <a:effectLst/>
                <a:uLnTx/>
                <a:uFillTx/>
                <a:latin typeface="Sitka Text" panose="02000505000000020004" pitchFamily="2" charset="0"/>
                <a:sym typeface="Avenir Next Condensed Demi Bold"/>
              </a:rPr>
              <a:t>							     	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9527A"/>
                </a:solidFill>
                <a:effectLst/>
                <a:uLnTx/>
                <a:uFillTx/>
                <a:latin typeface="Sitka Text" panose="02000505000000020004" pitchFamily="2" charset="0"/>
                <a:sym typeface="Avenir Next Condensed Demi Bold"/>
              </a:rPr>
              <a:t>   </a:t>
            </a:r>
            <a:r>
              <a:rPr lang="en-US" sz="2800" b="1" noProof="0" dirty="0">
                <a:solidFill>
                  <a:srgbClr val="49527A"/>
                </a:solidFill>
                <a:latin typeface="Sitka Text" panose="02000505000000020004" pitchFamily="2" charset="0"/>
              </a:rPr>
              <a:t>Jim Ramos</a:t>
            </a:r>
          </a:p>
        </p:txBody>
      </p:sp>
    </p:spTree>
    <p:extLst>
      <p:ext uri="{BB962C8B-B14F-4D97-AF65-F5344CB8AC3E}">
        <p14:creationId xmlns:p14="http://schemas.microsoft.com/office/powerpoint/2010/main" val="18679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1">
            <a:extLst>
              <a:ext uri="{FF2B5EF4-FFF2-40B4-BE49-F238E27FC236}">
                <a16:creationId xmlns:a16="http://schemas.microsoft.com/office/drawing/2014/main" id="{A6E5DF87-9607-478E-9FC6-51ED195903D6}"/>
              </a:ext>
            </a:extLst>
          </p:cNvPr>
          <p:cNvSpPr/>
          <p:nvPr/>
        </p:nvSpPr>
        <p:spPr>
          <a:xfrm>
            <a:off x="363556" y="616688"/>
            <a:ext cx="11828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Junior shooting sports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ECE0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452B6-459A-48A2-9502-93DA8C95845C}"/>
              </a:ext>
            </a:extLst>
          </p:cNvPr>
          <p:cNvSpPr txBox="1"/>
          <p:nvPr/>
        </p:nvSpPr>
        <p:spPr>
          <a:xfrm>
            <a:off x="2021039" y="1927845"/>
            <a:ext cx="903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Contest – 20-23 July 2023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0DEB1EC-E716-4816-A23D-4DC3FCD360E1}"/>
              </a:ext>
            </a:extLst>
          </p:cNvPr>
          <p:cNvGrpSpPr/>
          <p:nvPr/>
        </p:nvGrpSpPr>
        <p:grpSpPr>
          <a:xfrm>
            <a:off x="1297010" y="1935148"/>
            <a:ext cx="628778" cy="647304"/>
            <a:chOff x="746618" y="2302958"/>
            <a:chExt cx="444619" cy="45771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45B59AB-40A8-454E-8287-60C189B2CC17}"/>
                </a:ext>
              </a:extLst>
            </p:cNvPr>
            <p:cNvSpPr/>
            <p:nvPr/>
          </p:nvSpPr>
          <p:spPr>
            <a:xfrm>
              <a:off x="746620" y="2302958"/>
              <a:ext cx="444617" cy="381519"/>
            </a:xfrm>
            <a:prstGeom prst="rect">
              <a:avLst/>
            </a:prstGeom>
            <a:solidFill>
              <a:srgbClr val="1447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EA75271-033F-4E79-B856-3B47E5D6108D}"/>
                </a:ext>
              </a:extLst>
            </p:cNvPr>
            <p:cNvSpPr/>
            <p:nvPr/>
          </p:nvSpPr>
          <p:spPr>
            <a:xfrm>
              <a:off x="746619" y="2684477"/>
              <a:ext cx="444617" cy="76200"/>
            </a:xfrm>
            <a:prstGeom prst="rect">
              <a:avLst/>
            </a:prstGeom>
            <a:solidFill>
              <a:srgbClr val="FECE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89AB52D-119E-419A-AFD8-73DAE569547F}"/>
                </a:ext>
              </a:extLst>
            </p:cNvPr>
            <p:cNvSpPr txBox="1"/>
            <p:nvPr/>
          </p:nvSpPr>
          <p:spPr>
            <a:xfrm>
              <a:off x="746618" y="2327487"/>
              <a:ext cx="444617" cy="32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A01179-471A-4D12-BD0B-B6E915D227EA}"/>
              </a:ext>
            </a:extLst>
          </p:cNvPr>
          <p:cNvSpPr txBox="1"/>
          <p:nvPr/>
        </p:nvSpPr>
        <p:spPr>
          <a:xfrm>
            <a:off x="10161494" y="6510702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67F000-60A8-4FC7-A367-285B0C86A5F5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785122-B517-4C5F-B5BD-F835F3E9FF53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1F839DF-005B-42B9-AE82-A4D03C3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  <p:pic>
        <p:nvPicPr>
          <p:cNvPr id="3" name="Graphic 2" descr="Star">
            <a:extLst>
              <a:ext uri="{FF2B5EF4-FFF2-40B4-BE49-F238E27FC236}">
                <a16:creationId xmlns:a16="http://schemas.microsoft.com/office/drawing/2014/main" id="{28B1628A-CC7E-45EC-8621-35EA9B85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715" y="1935148"/>
            <a:ext cx="492858" cy="492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62566-F419-9292-182D-E9AFA801229E}"/>
              </a:ext>
            </a:extLst>
          </p:cNvPr>
          <p:cNvSpPr txBox="1"/>
          <p:nvPr/>
        </p:nvSpPr>
        <p:spPr>
          <a:xfrm>
            <a:off x="973123" y="2877635"/>
            <a:ext cx="9879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Provides gun safety and marksmanship training for young people, age 14-18, as well as offering opportunities for competitive shooting.</a:t>
            </a:r>
          </a:p>
        </p:txBody>
      </p:sp>
    </p:spTree>
    <p:extLst>
      <p:ext uri="{BB962C8B-B14F-4D97-AF65-F5344CB8AC3E}">
        <p14:creationId xmlns:p14="http://schemas.microsoft.com/office/powerpoint/2010/main" val="5489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3328D4-4B27-4574-A100-1818EE210283}"/>
              </a:ext>
            </a:extLst>
          </p:cNvPr>
          <p:cNvGrpSpPr/>
          <p:nvPr/>
        </p:nvGrpSpPr>
        <p:grpSpPr>
          <a:xfrm>
            <a:off x="-1" y="5903139"/>
            <a:ext cx="1079654" cy="973407"/>
            <a:chOff x="-1" y="5903139"/>
            <a:chExt cx="1079654" cy="9734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FF9384-3930-4FFF-A5E1-C904276F9179}"/>
                </a:ext>
              </a:extLst>
            </p:cNvPr>
            <p:cNvSpPr/>
            <p:nvPr/>
          </p:nvSpPr>
          <p:spPr>
            <a:xfrm>
              <a:off x="-1" y="6004193"/>
              <a:ext cx="1079654" cy="872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146F13-8B3A-48C2-9B39-4B1C6B53E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2" y="5903139"/>
              <a:ext cx="875251" cy="854244"/>
            </a:xfrm>
            <a:prstGeom prst="rect">
              <a:avLst/>
            </a:prstGeom>
          </p:spPr>
        </p:pic>
      </p:grpSp>
      <p:sp>
        <p:nvSpPr>
          <p:cNvPr id="5" name="Shape 191">
            <a:extLst>
              <a:ext uri="{FF2B5EF4-FFF2-40B4-BE49-F238E27FC236}">
                <a16:creationId xmlns:a16="http://schemas.microsoft.com/office/drawing/2014/main" id="{88F66396-B7FB-467B-A43E-992207500FEC}"/>
              </a:ext>
            </a:extLst>
          </p:cNvPr>
          <p:cNvSpPr/>
          <p:nvPr/>
        </p:nvSpPr>
        <p:spPr>
          <a:xfrm>
            <a:off x="363556" y="616688"/>
            <a:ext cx="11828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ECE0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Youth law cadet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ECE0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DD9AB7-358E-4604-B3EB-D78E2901CEF5}"/>
              </a:ext>
            </a:extLst>
          </p:cNvPr>
          <p:cNvGrpSpPr/>
          <p:nvPr/>
        </p:nvGrpSpPr>
        <p:grpSpPr>
          <a:xfrm>
            <a:off x="1316755" y="2052315"/>
            <a:ext cx="628778" cy="647304"/>
            <a:chOff x="746618" y="2302958"/>
            <a:chExt cx="444619" cy="4577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4EB3D-CD3B-4D5E-B9BB-F54210C1971B}"/>
                </a:ext>
              </a:extLst>
            </p:cNvPr>
            <p:cNvSpPr/>
            <p:nvPr/>
          </p:nvSpPr>
          <p:spPr>
            <a:xfrm>
              <a:off x="746620" y="2302958"/>
              <a:ext cx="444617" cy="381519"/>
            </a:xfrm>
            <a:prstGeom prst="rect">
              <a:avLst/>
            </a:prstGeom>
            <a:solidFill>
              <a:srgbClr val="1447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30A873-2EF5-4408-BE45-F1DDC7061B53}"/>
                </a:ext>
              </a:extLst>
            </p:cNvPr>
            <p:cNvSpPr/>
            <p:nvPr/>
          </p:nvSpPr>
          <p:spPr>
            <a:xfrm>
              <a:off x="746619" y="2684477"/>
              <a:ext cx="444617" cy="76200"/>
            </a:xfrm>
            <a:prstGeom prst="rect">
              <a:avLst/>
            </a:prstGeom>
            <a:solidFill>
              <a:srgbClr val="FECE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053311-AE42-4BA7-9D26-4ED30DAD8416}"/>
                </a:ext>
              </a:extLst>
            </p:cNvPr>
            <p:cNvSpPr txBox="1"/>
            <p:nvPr/>
          </p:nvSpPr>
          <p:spPr>
            <a:xfrm>
              <a:off x="746618" y="2327487"/>
              <a:ext cx="444617" cy="32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Graphic 9" descr="Star">
            <a:extLst>
              <a:ext uri="{FF2B5EF4-FFF2-40B4-BE49-F238E27FC236}">
                <a16:creationId xmlns:a16="http://schemas.microsoft.com/office/drawing/2014/main" id="{E4E7F9BA-4271-4BAE-B2D0-34E384D7F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715" y="2036680"/>
            <a:ext cx="492858" cy="492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343A8-ABEE-4927-B2A2-084999D0512D}"/>
              </a:ext>
            </a:extLst>
          </p:cNvPr>
          <p:cNvSpPr txBox="1"/>
          <p:nvPr/>
        </p:nvSpPr>
        <p:spPr>
          <a:xfrm>
            <a:off x="2021039" y="2073765"/>
            <a:ext cx="903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Youth Law Cadet Week– 09-14 July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479F3F-83A7-A3C1-2E83-AAE440A8EC73}"/>
              </a:ext>
            </a:extLst>
          </p:cNvPr>
          <p:cNvSpPr txBox="1"/>
          <p:nvPr/>
        </p:nvSpPr>
        <p:spPr>
          <a:xfrm>
            <a:off x="1079653" y="2773387"/>
            <a:ext cx="9879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weeklong program providing young men and women with hands-on experiences with insight into the operations of law enforcement agencies.</a:t>
            </a:r>
          </a:p>
        </p:txBody>
      </p:sp>
    </p:spTree>
    <p:extLst>
      <p:ext uri="{BB962C8B-B14F-4D97-AF65-F5344CB8AC3E}">
        <p14:creationId xmlns:p14="http://schemas.microsoft.com/office/powerpoint/2010/main" val="22820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595899"/>
            <a:ext cx="11277600" cy="99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Children &amp; Youth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7D138C-8962-4A33-871E-EED96EF2B71A}"/>
              </a:ext>
            </a:extLst>
          </p:cNvPr>
          <p:cNvSpPr txBox="1"/>
          <p:nvPr/>
        </p:nvSpPr>
        <p:spPr>
          <a:xfrm>
            <a:off x="320180" y="1978626"/>
            <a:ext cx="11551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belief that every child should have a home, should have health, education, character, and opportunity.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25953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695492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Blood Donor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3095B-B14C-F290-4939-8BE43992C409}"/>
              </a:ext>
            </a:extLst>
          </p:cNvPr>
          <p:cNvSpPr txBox="1"/>
          <p:nvPr/>
        </p:nvSpPr>
        <p:spPr>
          <a:xfrm>
            <a:off x="244679" y="1779736"/>
            <a:ext cx="11551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Contributing to the health and welfare of the community, helping to keep thousands alive after major operations, accidents, or medical problems.</a:t>
            </a:r>
          </a:p>
        </p:txBody>
      </p:sp>
    </p:spTree>
    <p:extLst>
      <p:ext uri="{BB962C8B-B14F-4D97-AF65-F5344CB8AC3E}">
        <p14:creationId xmlns:p14="http://schemas.microsoft.com/office/powerpoint/2010/main" val="16044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Scouting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1FC39D-4F52-8A5D-FBE3-129D132A9CAE}"/>
              </a:ext>
            </a:extLst>
          </p:cNvPr>
          <p:cNvSpPr txBox="1"/>
          <p:nvPr/>
        </p:nvSpPr>
        <p:spPr>
          <a:xfrm>
            <a:off x="320180" y="2371877"/>
            <a:ext cx="11551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Posts supporting Units (charted or sponsored), continuing the over 100-year tradition of veterans bringing their skills and experience to help build character and positive traits in our country’s youth.</a:t>
            </a:r>
          </a:p>
        </p:txBody>
      </p:sp>
    </p:spTree>
    <p:extLst>
      <p:ext uri="{BB962C8B-B14F-4D97-AF65-F5344CB8AC3E}">
        <p14:creationId xmlns:p14="http://schemas.microsoft.com/office/powerpoint/2010/main" val="39922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24609"/>
            <a:ext cx="11277600" cy="1064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Employer Awards</a:t>
            </a:r>
            <a:endParaRPr kumimoji="0" sz="66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911-2DDB-6E71-A9FA-80290D3F6737}"/>
              </a:ext>
            </a:extLst>
          </p:cNvPr>
          <p:cNvSpPr txBox="1"/>
          <p:nvPr/>
        </p:nvSpPr>
        <p:spPr>
          <a:xfrm>
            <a:off x="320180" y="2371877"/>
            <a:ext cx="11551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Recognizing individuals and companies who employ and retain veterans, workers with disabilities, and older workers.</a:t>
            </a:r>
          </a:p>
        </p:txBody>
      </p:sp>
    </p:spTree>
    <p:extLst>
      <p:ext uri="{BB962C8B-B14F-4D97-AF65-F5344CB8AC3E}">
        <p14:creationId xmlns:p14="http://schemas.microsoft.com/office/powerpoint/2010/main" val="37297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695492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JROTC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EAC447-5016-3C08-A2B4-7692CA704BCC}"/>
              </a:ext>
            </a:extLst>
          </p:cNvPr>
          <p:cNvSpPr txBox="1"/>
          <p:nvPr/>
        </p:nvSpPr>
        <p:spPr>
          <a:xfrm>
            <a:off x="320180" y="2371877"/>
            <a:ext cx="11551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Supporting the future’s top military leaders by assisting local high school, college, and university ROTC units.</a:t>
            </a:r>
          </a:p>
        </p:txBody>
      </p:sp>
    </p:spTree>
    <p:extLst>
      <p:ext uri="{BB962C8B-B14F-4D97-AF65-F5344CB8AC3E}">
        <p14:creationId xmlns:p14="http://schemas.microsoft.com/office/powerpoint/2010/main" val="34497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Law &amp; Order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51CAA-9E73-D29B-516C-53A457DB3946}"/>
              </a:ext>
            </a:extLst>
          </p:cNvPr>
          <p:cNvSpPr txBox="1"/>
          <p:nvPr/>
        </p:nvSpPr>
        <p:spPr>
          <a:xfrm>
            <a:off x="182157" y="2197525"/>
            <a:ext cx="11551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Fostering a strong sense of law and order by recognizing outstanding law enforcement officers, firefighters, and EMT/paramedics.</a:t>
            </a:r>
          </a:p>
        </p:txBody>
      </p:sp>
    </p:spTree>
    <p:extLst>
      <p:ext uri="{BB962C8B-B14F-4D97-AF65-F5344CB8AC3E}">
        <p14:creationId xmlns:p14="http://schemas.microsoft.com/office/powerpoint/2010/main" val="9236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Legion Riders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7631A-0B6E-4F9B-9D12-4268A8233A7B}"/>
              </a:ext>
            </a:extLst>
          </p:cNvPr>
          <p:cNvSpPr txBox="1"/>
          <p:nvPr/>
        </p:nvSpPr>
        <p:spPr>
          <a:xfrm>
            <a:off x="320180" y="2371877"/>
            <a:ext cx="11551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Legion, Auxiliary, &amp; SAL members raising money and participating in memorial ceremonies and community parades while on motorcycles.</a:t>
            </a:r>
          </a:p>
        </p:txBody>
      </p:sp>
    </p:spTree>
    <p:extLst>
      <p:ext uri="{BB962C8B-B14F-4D97-AF65-F5344CB8AC3E}">
        <p14:creationId xmlns:p14="http://schemas.microsoft.com/office/powerpoint/2010/main" val="2371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POW/MIA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915E7-932C-F7B0-500B-B8DBD9F8E429}"/>
              </a:ext>
            </a:extLst>
          </p:cNvPr>
          <p:cNvSpPr txBox="1"/>
          <p:nvPr/>
        </p:nvSpPr>
        <p:spPr>
          <a:xfrm>
            <a:off x="320180" y="2371877"/>
            <a:ext cx="11551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Honoring the memory of POWs and MIA personnel during ceremonies and supporting the Joint POW/MIA Accounting Command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46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AD8BE57-2F94-56D0-2ED5-56949FE4B8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Post</a:t>
            </a:r>
            <a:r>
              <a:rPr lang="en-US" baseline="0" dirty="0"/>
              <a:t> Finance Officer’s Charge</a:t>
            </a:r>
            <a:endParaRPr lang="en-US" dirty="0"/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hape 191">
            <a:extLst>
              <a:ext uri="{FF2B5EF4-FFF2-40B4-BE49-F238E27FC236}">
                <a16:creationId xmlns:a16="http://schemas.microsoft.com/office/drawing/2014/main" id="{6A69B8C1-B420-D7BA-1F75-CDBCF821F9F1}"/>
              </a:ext>
            </a:extLst>
          </p:cNvPr>
          <p:cNvSpPr/>
          <p:nvPr/>
        </p:nvSpPr>
        <p:spPr>
          <a:xfrm>
            <a:off x="134282" y="238603"/>
            <a:ext cx="11923436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2023 – 2024 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National Commander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Daniel J. </a:t>
            </a:r>
            <a:r>
              <a:rPr lang="en-US" sz="4000" b="1" dirty="0" err="1">
                <a:solidFill>
                  <a:srgbClr val="F7C20C"/>
                </a:solidFill>
                <a:latin typeface="Sitka Text" panose="02000505000000020004" pitchFamily="2" charset="0"/>
              </a:rPr>
              <a:t>Seehafer</a:t>
            </a:r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 (WI)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Sitka Text" panose="02000505000000020004" pitchFamily="2" charset="0"/>
              </a:rPr>
              <a:t>“Be The One” to prevent veteran suicide.</a:t>
            </a:r>
          </a:p>
          <a:p>
            <a:pPr algn="ctr"/>
            <a:endParaRPr lang="en-US" sz="4000" b="1" dirty="0">
              <a:solidFill>
                <a:srgbClr val="F7C20C"/>
              </a:solidFill>
              <a:latin typeface="Sitka Text" panose="02000505000000020004" pitchFamily="2" charset="0"/>
            </a:endParaRPr>
          </a:p>
        </p:txBody>
      </p:sp>
      <p:pic>
        <p:nvPicPr>
          <p:cNvPr id="6" name="Picture 5" descr="National Commander | The American Legion">
            <a:extLst>
              <a:ext uri="{FF2B5EF4-FFF2-40B4-BE49-F238E27FC236}">
                <a16:creationId xmlns:a16="http://schemas.microsoft.com/office/drawing/2014/main" id="{EF59F2E3-155D-0AD0-DF49-114DC939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77589"/>
            <a:ext cx="457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School Medals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AD9BD-7EE3-6AF5-E6DF-45B663176509}"/>
              </a:ext>
            </a:extLst>
          </p:cNvPr>
          <p:cNvSpPr txBox="1"/>
          <p:nvPr/>
        </p:nvSpPr>
        <p:spPr>
          <a:xfrm>
            <a:off x="320180" y="2371877"/>
            <a:ext cx="11551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Designed to place emphasis on the qualities of courage, honor, leadership, patriotism, scholarship, and service in K-12 schools and universities.</a:t>
            </a:r>
          </a:p>
        </p:txBody>
      </p:sp>
    </p:spTree>
    <p:extLst>
      <p:ext uri="{BB962C8B-B14F-4D97-AF65-F5344CB8AC3E}">
        <p14:creationId xmlns:p14="http://schemas.microsoft.com/office/powerpoint/2010/main" val="40138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Women Veterans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66821-7981-E983-DD5D-006474DA5D62}"/>
              </a:ext>
            </a:extLst>
          </p:cNvPr>
          <p:cNvSpPr txBox="1"/>
          <p:nvPr/>
        </p:nvSpPr>
        <p:spPr>
          <a:xfrm>
            <a:off x="320180" y="2371877"/>
            <a:ext cx="11551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Assisting female veterans in transitioning to civilian life and dealing with physical and mental health issues.</a:t>
            </a:r>
          </a:p>
        </p:txBody>
      </p:sp>
    </p:spTree>
    <p:extLst>
      <p:ext uri="{BB962C8B-B14F-4D97-AF65-F5344CB8AC3E}">
        <p14:creationId xmlns:p14="http://schemas.microsoft.com/office/powerpoint/2010/main" val="6893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1">
            <a:extLst>
              <a:ext uri="{FF2B5EF4-FFF2-40B4-BE49-F238E27FC236}">
                <a16:creationId xmlns:a16="http://schemas.microsoft.com/office/drawing/2014/main" id="{8262A568-98CA-48B1-864C-9F5C546095C8}"/>
              </a:ext>
            </a:extLst>
          </p:cNvPr>
          <p:cNvSpPr/>
          <p:nvPr/>
        </p:nvSpPr>
        <p:spPr>
          <a:xfrm>
            <a:off x="381699" y="1065998"/>
            <a:ext cx="11277600" cy="98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Condensed Demi Bold"/>
              </a:rPr>
              <a:t>End of Year Awards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Condensed Demi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36003-C54A-4F95-B23F-A92DC29B7A4A}"/>
              </a:ext>
            </a:extLst>
          </p:cNvPr>
          <p:cNvSpPr txBox="1"/>
          <p:nvPr/>
        </p:nvSpPr>
        <p:spPr>
          <a:xfrm>
            <a:off x="0" y="6286746"/>
            <a:ext cx="76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4E297F1-D7B0-4946-98AC-A096917CA81B}"/>
              </a:ext>
            </a:extLst>
          </p:cNvPr>
          <p:cNvSpPr/>
          <p:nvPr/>
        </p:nvSpPr>
        <p:spPr>
          <a:xfrm rot="17953019">
            <a:off x="164528" y="5980553"/>
            <a:ext cx="692426" cy="78312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2C6C2-4050-41A3-8F5D-AE4F415E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" y="5903139"/>
            <a:ext cx="875251" cy="854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7D138C-8962-4A33-871E-EED96EF2B71A}"/>
              </a:ext>
            </a:extLst>
          </p:cNvPr>
          <p:cNvSpPr txBox="1"/>
          <p:nvPr/>
        </p:nvSpPr>
        <p:spPr>
          <a:xfrm>
            <a:off x="320180" y="2371877"/>
            <a:ext cx="11551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Included with all Program &amp; End of Year packets, available online.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understanding of Post participation beyond CPR/Addendum statistics.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Deadline 03 March 2023.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81307E-D723-4CF6-A992-5316E303F3F4}"/>
              </a:ext>
            </a:extLst>
          </p:cNvPr>
          <p:cNvSpPr txBox="1"/>
          <p:nvPr/>
        </p:nvSpPr>
        <p:spPr>
          <a:xfrm>
            <a:off x="10161494" y="6532736"/>
            <a:ext cx="203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</p:spTree>
    <p:extLst>
      <p:ext uri="{BB962C8B-B14F-4D97-AF65-F5344CB8AC3E}">
        <p14:creationId xmlns:p14="http://schemas.microsoft.com/office/powerpoint/2010/main" val="25780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CE2CD4-A827-8028-DFA6-288413DBD14A}"/>
              </a:ext>
            </a:extLst>
          </p:cNvPr>
          <p:cNvGrpSpPr/>
          <p:nvPr/>
        </p:nvGrpSpPr>
        <p:grpSpPr>
          <a:xfrm>
            <a:off x="0" y="3963575"/>
            <a:ext cx="12192000" cy="2926080"/>
            <a:chOff x="0" y="3931920"/>
            <a:chExt cx="12192000" cy="2926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B397B1-CC44-0B73-E23B-8CA90B6B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1920"/>
              <a:ext cx="12192000" cy="2926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DDF24-B05F-37D8-178F-1BF39F61287A}"/>
                </a:ext>
              </a:extLst>
            </p:cNvPr>
            <p:cNvSpPr txBox="1"/>
            <p:nvPr/>
          </p:nvSpPr>
          <p:spPr>
            <a:xfrm>
              <a:off x="7983479" y="6074379"/>
              <a:ext cx="3972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spc="140" dirty="0">
                  <a:solidFill>
                    <a:srgbClr val="FAC809"/>
                  </a:solidFill>
                  <a:latin typeface="Sitka Banner" panose="02000505000000020004" pitchFamily="2" charset="0"/>
                </a:rPr>
                <a:t>floridalegion.org</a:t>
              </a:r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E9117ED-00A7-44D8-9E38-727C484835FF}"/>
              </a:ext>
            </a:extLst>
          </p:cNvPr>
          <p:cNvSpPr txBox="1">
            <a:spLocks/>
          </p:cNvSpPr>
          <p:nvPr/>
        </p:nvSpPr>
        <p:spPr>
          <a:xfrm>
            <a:off x="7050452" y="6524530"/>
            <a:ext cx="64670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Inspired by “The 5 Keys to Successful Fundraising” by Sandra Sims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EE4B7-5CD0-FD1D-6C7C-2A9E41F06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92" y="2267609"/>
            <a:ext cx="3059615" cy="2986184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8BA392FB-4FBD-DF84-EB78-8DFF63359167}"/>
              </a:ext>
            </a:extLst>
          </p:cNvPr>
          <p:cNvSpPr txBox="1">
            <a:spLocks/>
          </p:cNvSpPr>
          <p:nvPr/>
        </p:nvSpPr>
        <p:spPr>
          <a:xfrm>
            <a:off x="1524000" y="611847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Fundraising for Nonprofits</a:t>
            </a:r>
          </a:p>
          <a:p>
            <a:pPr marL="0" indent="0" algn="ctr">
              <a:buNone/>
            </a:pP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Jennifer Cooper</a:t>
            </a:r>
          </a:p>
        </p:txBody>
      </p:sp>
    </p:spTree>
    <p:extLst>
      <p:ext uri="{BB962C8B-B14F-4D97-AF65-F5344CB8AC3E}">
        <p14:creationId xmlns:p14="http://schemas.microsoft.com/office/powerpoint/2010/main" val="10836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466-76BC-496B-BEE4-CCDD47F61A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7788"/>
            <a:ext cx="7842250" cy="365125"/>
          </a:xfrm>
        </p:spPr>
        <p:txBody>
          <a:bodyPr/>
          <a:lstStyle/>
          <a:p>
            <a:pPr algn="l"/>
            <a:r>
              <a:rPr lang="en-US" sz="1400" i="1" dirty="0">
                <a:solidFill>
                  <a:srgbClr val="35495E"/>
                </a:solidFill>
              </a:rPr>
              <a:t>Inspired by “The 5 Keys to Successful Fundraising” by Sandra Sims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5FD3-E825-420F-8A22-D0B5F329468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2196" y="1760338"/>
            <a:ext cx="10572750" cy="4276725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35495E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Building a Team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Choose the Right Fundraiser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Stay Organized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Follow Through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Raffles</a:t>
            </a:r>
          </a:p>
          <a:p>
            <a:pPr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Post Fundraising Opportunity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2196" y="767093"/>
            <a:ext cx="10572750" cy="969962"/>
          </a:xfrm>
        </p:spPr>
        <p:txBody>
          <a:bodyPr/>
          <a:lstStyle/>
          <a:p>
            <a:r>
              <a:rPr lang="en-US" sz="6000" b="1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7495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Building A Team</a:t>
            </a:r>
          </a:p>
        </p:txBody>
      </p:sp>
    </p:spTree>
    <p:extLst>
      <p:ext uri="{BB962C8B-B14F-4D97-AF65-F5344CB8AC3E}">
        <p14:creationId xmlns:p14="http://schemas.microsoft.com/office/powerpoint/2010/main" val="30242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5FD3-E825-420F-8A22-D0B5F329468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2196" y="2120349"/>
            <a:ext cx="10572750" cy="3640137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Recruit Volunteers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Assign Roles and Responsibilities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Tap into skill sets, relationships or connections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Team</a:t>
            </a:r>
          </a:p>
        </p:txBody>
      </p:sp>
    </p:spTree>
    <p:extLst>
      <p:ext uri="{BB962C8B-B14F-4D97-AF65-F5344CB8AC3E}">
        <p14:creationId xmlns:p14="http://schemas.microsoft.com/office/powerpoint/2010/main" val="41311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Team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2C26B0-FF0C-8F43-CEE7-13128E66CCFF}"/>
              </a:ext>
            </a:extLst>
          </p:cNvPr>
          <p:cNvSpPr txBox="1">
            <a:spLocks/>
          </p:cNvSpPr>
          <p:nvPr/>
        </p:nvSpPr>
        <p:spPr>
          <a:xfrm>
            <a:off x="297711" y="2211543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Wingdings 2" charset="2"/>
              <a:buNone/>
              <a:defRPr/>
            </a:pPr>
            <a:r>
              <a:rPr lang="en-US" sz="4000" dirty="0">
                <a:solidFill>
                  <a:srgbClr val="35495E"/>
                </a:solidFill>
              </a:rPr>
              <a:t>Effective Teamwork: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Need a leader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Define each person’s role or responsibility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Communicate often!</a:t>
            </a:r>
          </a:p>
        </p:txBody>
      </p:sp>
    </p:spTree>
    <p:extLst>
      <p:ext uri="{BB962C8B-B14F-4D97-AF65-F5344CB8AC3E}">
        <p14:creationId xmlns:p14="http://schemas.microsoft.com/office/powerpoint/2010/main" val="20864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C728-3A34-8FAD-829C-83118B965CA2}"/>
              </a:ext>
            </a:extLst>
          </p:cNvPr>
          <p:cNvSpPr txBox="1">
            <a:spLocks/>
          </p:cNvSpPr>
          <p:nvPr/>
        </p:nvSpPr>
        <p:spPr>
          <a:xfrm>
            <a:off x="298463" y="2272060"/>
            <a:ext cx="10571998" cy="427018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tx1"/>
              </a:buClr>
              <a:buSzPct val="100000"/>
              <a:buFont typeface="Wingdings 2" charset="2"/>
              <a:buNone/>
            </a:pPr>
            <a:r>
              <a:rPr lang="en-US" sz="4000" dirty="0">
                <a:solidFill>
                  <a:srgbClr val="35495E"/>
                </a:solidFill>
              </a:rPr>
              <a:t>Divide into Committees: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Admin/Logistics/Finance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Sponsorships / Ticket Sales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Entertainment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Auction / Raffle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Volunteers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Marketing / Social Media</a:t>
            </a:r>
          </a:p>
        </p:txBody>
      </p:sp>
    </p:spTree>
    <p:extLst>
      <p:ext uri="{BB962C8B-B14F-4D97-AF65-F5344CB8AC3E}">
        <p14:creationId xmlns:p14="http://schemas.microsoft.com/office/powerpoint/2010/main" val="1362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49" y="706032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Choose the Right Fundraiser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710F0-E31E-F412-58CF-EB736491E553}"/>
              </a:ext>
            </a:extLst>
          </p:cNvPr>
          <p:cNvSpPr txBox="1"/>
          <p:nvPr/>
        </p:nvSpPr>
        <p:spPr>
          <a:xfrm>
            <a:off x="-391028" y="4458777"/>
            <a:ext cx="129740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35495E"/>
                </a:solidFill>
              </a:rPr>
              <a:t>(Answering the WHY)</a:t>
            </a:r>
          </a:p>
        </p:txBody>
      </p:sp>
    </p:spTree>
    <p:extLst>
      <p:ext uri="{BB962C8B-B14F-4D97-AF65-F5344CB8AC3E}">
        <p14:creationId xmlns:p14="http://schemas.microsoft.com/office/powerpoint/2010/main" val="25867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9C6D24AB-A13A-D118-D677-F39306945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Finance Officer Role:</a:t>
            </a:r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F9716-3B26-264A-B00D-4B9AE4FB86C2}"/>
              </a:ext>
            </a:extLst>
          </p:cNvPr>
          <p:cNvSpPr/>
          <p:nvPr/>
        </p:nvSpPr>
        <p:spPr>
          <a:xfrm>
            <a:off x="499908" y="5716033"/>
            <a:ext cx="9220200" cy="663880"/>
          </a:xfrm>
          <a:prstGeom prst="rect">
            <a:avLst/>
          </a:prstGeom>
          <a:solidFill>
            <a:srgbClr val="35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090919C-49B0-B843-BDC2-8AEA1304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54" y="4834409"/>
            <a:ext cx="4278037" cy="1673743"/>
          </a:xfrm>
          <a:prstGeom prst="rect">
            <a:avLst/>
          </a:prstGeom>
        </p:spPr>
      </p:pic>
      <p:sp>
        <p:nvSpPr>
          <p:cNvPr id="2" name="Shape 191">
            <a:extLst>
              <a:ext uri="{FF2B5EF4-FFF2-40B4-BE49-F238E27FC236}">
                <a16:creationId xmlns:a16="http://schemas.microsoft.com/office/drawing/2014/main" id="{66CB5BC3-0829-9FCD-D402-19112AAFCB57}"/>
              </a:ext>
            </a:extLst>
          </p:cNvPr>
          <p:cNvSpPr/>
          <p:nvPr/>
        </p:nvSpPr>
        <p:spPr>
          <a:xfrm>
            <a:off x="134282" y="238603"/>
            <a:ext cx="11923436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2023 – 2024 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Southeast Region National Vice Commander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Charles D. Aucoin (LA)</a:t>
            </a:r>
          </a:p>
          <a:p>
            <a:pPr algn="ctr"/>
            <a:endParaRPr lang="en-US" sz="3200" b="1" i="1" dirty="0">
              <a:solidFill>
                <a:schemeClr val="bg1"/>
              </a:solidFill>
              <a:latin typeface="Sitka Text" panose="02000505000000020004" pitchFamily="2" charset="0"/>
            </a:endParaRPr>
          </a:p>
          <a:p>
            <a:pPr algn="ctr"/>
            <a:endParaRPr lang="en-US" sz="4000" b="1" dirty="0">
              <a:solidFill>
                <a:srgbClr val="F7C20C"/>
              </a:solidFill>
              <a:latin typeface="Sitka Text" panose="02000505000000020004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A71087-0573-3411-14DE-67E35E9C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27" y="2318880"/>
            <a:ext cx="2058966" cy="30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We Need Money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4D5A58-EB33-0731-D32E-4876293B001D}"/>
              </a:ext>
            </a:extLst>
          </p:cNvPr>
          <p:cNvSpPr txBox="1">
            <a:spLocks/>
          </p:cNvSpPr>
          <p:nvPr/>
        </p:nvSpPr>
        <p:spPr>
          <a:xfrm>
            <a:off x="297711" y="2435871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Post needs money to stay in business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Personal motivation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Specific goal you’re working towards                     </a:t>
            </a:r>
            <a:r>
              <a:rPr lang="en-US" i="1" dirty="0">
                <a:solidFill>
                  <a:srgbClr val="35495E"/>
                </a:solidFill>
              </a:rPr>
              <a:t>(i.e., Send 10 boys to Boys State, fund Post repairs)</a:t>
            </a:r>
          </a:p>
          <a:p>
            <a:pPr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 For charity </a:t>
            </a:r>
            <a:r>
              <a:rPr lang="mr-IN" sz="3200" dirty="0">
                <a:solidFill>
                  <a:srgbClr val="35495E"/>
                </a:solidFill>
              </a:rPr>
              <a:t>–</a:t>
            </a:r>
            <a:r>
              <a:rPr lang="en-US" sz="3200" dirty="0">
                <a:solidFill>
                  <a:srgbClr val="35495E"/>
                </a:solidFill>
              </a:rPr>
              <a:t> </a:t>
            </a:r>
            <a:r>
              <a:rPr lang="en-US" sz="3200" i="1" dirty="0">
                <a:solidFill>
                  <a:srgbClr val="35495E"/>
                </a:solidFill>
              </a:rPr>
              <a:t>Do your research!</a:t>
            </a:r>
          </a:p>
        </p:txBody>
      </p:sp>
    </p:spTree>
    <p:extLst>
      <p:ext uri="{BB962C8B-B14F-4D97-AF65-F5344CB8AC3E}">
        <p14:creationId xmlns:p14="http://schemas.microsoft.com/office/powerpoint/2010/main" val="9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People Give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AE9242-F7EC-FCC1-1430-D7AED10D5C13}"/>
              </a:ext>
            </a:extLst>
          </p:cNvPr>
          <p:cNvSpPr txBox="1">
            <a:spLocks/>
          </p:cNvSpPr>
          <p:nvPr/>
        </p:nvSpPr>
        <p:spPr>
          <a:xfrm>
            <a:off x="0" y="2283337"/>
            <a:ext cx="10916779" cy="4176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Things they relate to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Personal connections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Emergencies (i.e., Hurricane damage, house fires, etc.)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Interest in improvements or additions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Recognize the brand/mission</a:t>
            </a:r>
          </a:p>
          <a:p>
            <a:pPr marL="1143000" lvl="1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35495E"/>
                </a:solidFill>
              </a:rPr>
              <a:t>In memory or honor of</a:t>
            </a:r>
          </a:p>
        </p:txBody>
      </p:sp>
    </p:spTree>
    <p:extLst>
      <p:ext uri="{BB962C8B-B14F-4D97-AF65-F5344CB8AC3E}">
        <p14:creationId xmlns:p14="http://schemas.microsoft.com/office/powerpoint/2010/main" val="5693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Right Fundraiser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E8CE7-53DA-189F-0E45-17E8AC678214}"/>
              </a:ext>
            </a:extLst>
          </p:cNvPr>
          <p:cNvSpPr txBox="1">
            <a:spLocks/>
          </p:cNvSpPr>
          <p:nvPr/>
        </p:nvSpPr>
        <p:spPr>
          <a:xfrm>
            <a:off x="205562" y="2213722"/>
            <a:ext cx="10571998" cy="4176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Find something unique but familiar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What resources or connections do you have?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Who’s your audience? What are their interests?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Capture the spirit of your Post</a:t>
            </a:r>
          </a:p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40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Stay Organized</a:t>
            </a:r>
          </a:p>
        </p:txBody>
      </p:sp>
    </p:spTree>
    <p:extLst>
      <p:ext uri="{BB962C8B-B14F-4D97-AF65-F5344CB8AC3E}">
        <p14:creationId xmlns:p14="http://schemas.microsoft.com/office/powerpoint/2010/main" val="7714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23AD1-8197-D875-0F44-905455404828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Specific amount of money raised</a:t>
            </a:r>
          </a:p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Bring in new members</a:t>
            </a:r>
          </a:p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Sell a certain number of tickets</a:t>
            </a:r>
          </a:p>
          <a:p>
            <a:pPr marL="742950" indent="-7429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5400" dirty="0">
                <a:solidFill>
                  <a:srgbClr val="35495E"/>
                </a:solidFill>
              </a:rPr>
              <a:t>Special guests in attendance</a:t>
            </a:r>
          </a:p>
        </p:txBody>
      </p:sp>
    </p:spTree>
    <p:extLst>
      <p:ext uri="{BB962C8B-B14F-4D97-AF65-F5344CB8AC3E}">
        <p14:creationId xmlns:p14="http://schemas.microsoft.com/office/powerpoint/2010/main" val="1085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a Budget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23AD1-8197-D875-0F44-905455404828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Determine if you can support up-front cost</a:t>
            </a:r>
          </a:p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Anticipate how much you could raise</a:t>
            </a:r>
          </a:p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Identify the true cost of the event</a:t>
            </a:r>
          </a:p>
          <a:p>
            <a:pPr marL="574675" indent="-517525">
              <a:buClr>
                <a:schemeClr val="tx1"/>
              </a:buClr>
              <a:buFont typeface="+mj-lt"/>
              <a:buAutoNum type="arabicPeriod"/>
            </a:pPr>
            <a:r>
              <a:rPr lang="en-US" sz="5600" dirty="0">
                <a:solidFill>
                  <a:srgbClr val="35495E"/>
                </a:solidFill>
              </a:rPr>
              <a:t>See cost-to-profit ratio throughout the planning process</a:t>
            </a:r>
            <a:endParaRPr lang="en-US" sz="62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a Budget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42423-FD14-ED92-951C-2B2B5EE0583A}"/>
              </a:ext>
            </a:extLst>
          </p:cNvPr>
          <p:cNvSpPr txBox="1">
            <a:spLocks/>
          </p:cNvSpPr>
          <p:nvPr/>
        </p:nvSpPr>
        <p:spPr>
          <a:xfrm>
            <a:off x="205562" y="2187094"/>
            <a:ext cx="11102323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Revenue </a:t>
            </a:r>
            <a:r>
              <a:rPr lang="en-US" sz="3600" i="1" dirty="0">
                <a:solidFill>
                  <a:srgbClr val="35495E"/>
                </a:solidFill>
              </a:rPr>
              <a:t>(ticket sales, sponsorship, raffles, etc.)</a:t>
            </a:r>
          </a:p>
          <a:p>
            <a:pPr marL="457200" lvl="1" indent="-457200">
              <a:spcAft>
                <a:spcPts val="1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Expenses </a:t>
            </a:r>
            <a:r>
              <a:rPr lang="en-US" sz="3600" i="1" dirty="0">
                <a:solidFill>
                  <a:srgbClr val="35495E"/>
                </a:solidFill>
              </a:rPr>
              <a:t>(food, location, parking, supplies, etc.)</a:t>
            </a:r>
          </a:p>
          <a:p>
            <a:pPr marL="0" lvl="1" indent="0">
              <a:buClr>
                <a:schemeClr val="tx1"/>
              </a:buClr>
              <a:buFont typeface="Wingdings 2" charset="2"/>
              <a:buNone/>
            </a:pPr>
            <a:r>
              <a:rPr lang="en-US" sz="3600" b="1" dirty="0">
                <a:solidFill>
                  <a:srgbClr val="35495E"/>
                </a:solidFill>
              </a:rPr>
              <a:t>If expenses exceed revenue, is it worth having the event?</a:t>
            </a:r>
            <a:endParaRPr lang="en-US" sz="4000" b="1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Example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FE0F8C-B392-C638-C389-72F77E917731}"/>
              </a:ext>
            </a:extLst>
          </p:cNvPr>
          <p:cNvGraphicFramePr>
            <a:graphicFrameLocks noGrp="1"/>
          </p:cNvGraphicFramePr>
          <p:nvPr/>
        </p:nvGraphicFramePr>
        <p:xfrm>
          <a:off x="6639384" y="2862877"/>
          <a:ext cx="4583750" cy="34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Item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Amount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Entertainment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Printing Costs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Decorations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Food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500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$1,050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3A24D6-8433-5D92-6BA1-2B4E4D7A55A6}"/>
              </a:ext>
            </a:extLst>
          </p:cNvPr>
          <p:cNvGraphicFramePr>
            <a:graphicFrameLocks noGrp="1"/>
          </p:cNvGraphicFramePr>
          <p:nvPr/>
        </p:nvGraphicFramePr>
        <p:xfrm>
          <a:off x="968866" y="2874430"/>
          <a:ext cx="4583750" cy="3471447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29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0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Item</a:t>
                      </a:r>
                    </a:p>
                  </a:txBody>
                  <a:tcPr marL="78743" marR="78743" marT="39371" marB="3937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Amount</a:t>
                      </a:r>
                    </a:p>
                  </a:txBody>
                  <a:tcPr marL="78743" marR="78743" marT="39371" marB="39371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dirty="0"/>
                        <a:t>Ticket Sales</a:t>
                      </a:r>
                      <a:endParaRPr lang="en-US" sz="2400" b="1" dirty="0"/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dirty="0"/>
                        <a:t>Sponsorships</a:t>
                      </a:r>
                      <a:endParaRPr lang="en-US" sz="2400" b="1" dirty="0"/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$1,500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b="0" dirty="0"/>
                        <a:t>Auction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dirty="0"/>
                        <a:t>50/50 Raffle</a:t>
                      </a:r>
                      <a:endParaRPr lang="en-US" sz="2400" b="1" dirty="0"/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</a:t>
                      </a:r>
                    </a:p>
                  </a:txBody>
                  <a:tcPr marL="78743" marR="78743" marT="39371" marB="393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$2,650</a:t>
                      </a:r>
                    </a:p>
                  </a:txBody>
                  <a:tcPr marL="78743" marR="78743" marT="39371" marB="3937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63401C0-2E16-236A-87D1-AFB9C8096FB9}"/>
              </a:ext>
            </a:extLst>
          </p:cNvPr>
          <p:cNvSpPr/>
          <p:nvPr/>
        </p:nvSpPr>
        <p:spPr>
          <a:xfrm>
            <a:off x="7948925" y="2268979"/>
            <a:ext cx="2411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5495E"/>
                </a:solidFill>
                <a:latin typeface="Century Gothic" panose="020B0502020202020204" pitchFamily="34" charset="0"/>
              </a:rPr>
              <a:t>Expenses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0DEBE-8025-E795-03CB-469806161B2C}"/>
              </a:ext>
            </a:extLst>
          </p:cNvPr>
          <p:cNvSpPr/>
          <p:nvPr/>
        </p:nvSpPr>
        <p:spPr>
          <a:xfrm>
            <a:off x="2055123" y="2268979"/>
            <a:ext cx="2411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5495E"/>
                </a:solidFill>
                <a:latin typeface="Century Gothic" panose="020B0502020202020204" pitchFamily="34" charset="0"/>
                <a:ea typeface="fourHand_TRIAL regular" charset="0"/>
                <a:cs typeface="fourHand_TRIAL regular" charset="0"/>
              </a:rPr>
              <a:t>Income</a:t>
            </a:r>
            <a:endParaRPr lang="en-US" sz="4000" dirty="0">
              <a:solidFill>
                <a:srgbClr val="35495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B7E8-70FB-BE5F-51D5-47CCE04BAAF7}"/>
              </a:ext>
            </a:extLst>
          </p:cNvPr>
          <p:cNvSpPr txBox="1">
            <a:spLocks/>
          </p:cNvSpPr>
          <p:nvPr/>
        </p:nvSpPr>
        <p:spPr>
          <a:xfrm>
            <a:off x="810000" y="2709769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9600" b="1" dirty="0">
                <a:solidFill>
                  <a:srgbClr val="35495E"/>
                </a:solidFill>
                <a:latin typeface="Myriad Pro" panose="020B0503030403020204" pitchFamily="34" charset="0"/>
              </a:rPr>
              <a:t>NET = $1,600</a:t>
            </a:r>
          </a:p>
          <a:p>
            <a:pPr marL="0" indent="0" algn="ctr">
              <a:buFont typeface="Wingdings 2" charset="2"/>
              <a:buNone/>
            </a:pPr>
            <a:r>
              <a:rPr lang="en-US" sz="4000" b="1" i="1" dirty="0">
                <a:solidFill>
                  <a:srgbClr val="35495E"/>
                </a:solidFill>
                <a:latin typeface="Myriad Pro" panose="020B0503030403020204" pitchFamily="34" charset="0"/>
              </a:rPr>
              <a:t>Cost Profit Ratio – 60%</a:t>
            </a:r>
            <a:endParaRPr lang="en-US" sz="2400" b="1" i="1" dirty="0">
              <a:solidFill>
                <a:srgbClr val="35495E"/>
              </a:solidFill>
              <a:latin typeface="Myriad Pro" panose="020B0503030403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 startAt="4"/>
            </a:pPr>
            <a:endParaRPr lang="en-US" sz="40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97711" y="1000569"/>
            <a:ext cx="10572750" cy="969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 / Donors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DE2E-86C1-C937-1F33-951BBE817922}"/>
              </a:ext>
            </a:extLst>
          </p:cNvPr>
          <p:cNvSpPr txBox="1">
            <a:spLocks/>
          </p:cNvSpPr>
          <p:nvPr/>
        </p:nvSpPr>
        <p:spPr>
          <a:xfrm>
            <a:off x="298463" y="2380159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Donated items are budget-relieving</a:t>
            </a:r>
          </a:p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Post Vendors are excellent prospects </a:t>
            </a:r>
          </a:p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Reach out to local businesses</a:t>
            </a:r>
          </a:p>
          <a:p>
            <a:pPr marL="800100" indent="-742950">
              <a:buClr>
                <a:schemeClr val="tx1"/>
              </a:buClr>
              <a:buFont typeface="+mj-lt"/>
              <a:buAutoNum type="arabicPeriod"/>
            </a:pPr>
            <a:r>
              <a:rPr lang="en-US" sz="3800" dirty="0">
                <a:solidFill>
                  <a:srgbClr val="35495E"/>
                </a:solidFill>
              </a:rPr>
              <a:t>Use your sphere of influence</a:t>
            </a:r>
            <a:endParaRPr lang="en-US" sz="42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5FB97D-1CAB-459F-A2C0-40887E000D52}"/>
              </a:ext>
            </a:extLst>
          </p:cNvPr>
          <p:cNvSpPr txBox="1"/>
          <p:nvPr/>
        </p:nvSpPr>
        <p:spPr>
          <a:xfrm>
            <a:off x="10161494" y="6510702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7ADB-8FF0-1336-3EC6-8331A5678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2" y="2056136"/>
            <a:ext cx="2813246" cy="2745728"/>
          </a:xfrm>
          <a:prstGeom prst="rect">
            <a:avLst/>
          </a:prstGeom>
        </p:spPr>
      </p:pic>
      <p:sp>
        <p:nvSpPr>
          <p:cNvPr id="2" name="Shape 191">
            <a:extLst>
              <a:ext uri="{FF2B5EF4-FFF2-40B4-BE49-F238E27FC236}">
                <a16:creationId xmlns:a16="http://schemas.microsoft.com/office/drawing/2014/main" id="{3E9A980B-C3E5-8FFA-D949-5239C10D4228}"/>
              </a:ext>
            </a:extLst>
          </p:cNvPr>
          <p:cNvSpPr/>
          <p:nvPr/>
        </p:nvSpPr>
        <p:spPr>
          <a:xfrm>
            <a:off x="148281" y="1469489"/>
            <a:ext cx="12192000" cy="391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			  				  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			Function &amp; Operations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C20C"/>
                </a:solidFill>
                <a:effectLst/>
                <a:uLnTx/>
                <a:uFillTx/>
                <a:latin typeface="Sitka Text" panose="02000505000000020004" pitchFamily="2" charset="0"/>
                <a:sym typeface="Avenir Next Condensed Demi Bold"/>
              </a:rPr>
              <a:t>							     		   </a:t>
            </a:r>
            <a:r>
              <a:rPr lang="en-US" sz="2800" b="1" dirty="0">
                <a:solidFill>
                  <a:srgbClr val="F7C20C"/>
                </a:solidFill>
                <a:latin typeface="Sitka Text" panose="02000505000000020004" pitchFamily="2" charset="0"/>
              </a:rPr>
              <a:t>Bruce Comer</a:t>
            </a:r>
            <a:endParaRPr lang="en-US" sz="2800" b="1" noProof="0" dirty="0">
              <a:solidFill>
                <a:srgbClr val="F7C20C"/>
              </a:solidFill>
              <a:latin typeface="Sitka Text" panose="0200050500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F7C20C"/>
                </a:solidFill>
                <a:effectLst/>
                <a:uLnTx/>
                <a:uFillTx/>
                <a:latin typeface="Sitka Text" panose="02000505000000020004" pitchFamily="2" charset="0"/>
                <a:sym typeface="Avenir Next Condensed Demi Bold"/>
              </a:rPr>
              <a:t>								</a:t>
            </a:r>
            <a:r>
              <a:rPr lang="en-US" sz="2800" b="1" dirty="0">
                <a:solidFill>
                  <a:srgbClr val="F7C20C"/>
                </a:solidFill>
                <a:latin typeface="Sitka Text" panose="02000505000000020004" pitchFamily="2" charset="0"/>
              </a:rPr>
              <a:t>Department Adjutant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C20C"/>
              </a:solidFill>
              <a:effectLst/>
              <a:uLnTx/>
              <a:uFillTx/>
              <a:latin typeface="Sitka Text" panose="02000505000000020004" pitchFamily="2" charset="0"/>
              <a:sym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2869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a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4829-480E-3D7F-2138-B3C44599FE5A}"/>
              </a:ext>
            </a:extLst>
          </p:cNvPr>
          <p:cNvSpPr txBox="1">
            <a:spLocks/>
          </p:cNvSpPr>
          <p:nvPr/>
        </p:nvSpPr>
        <p:spPr>
          <a:xfrm>
            <a:off x="205562" y="2135610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Start at event date, or deadline and work backwards</a:t>
            </a:r>
          </a:p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Include major and minor details (checklist)</a:t>
            </a:r>
          </a:p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Set deadlines for when things need to be done</a:t>
            </a:r>
          </a:p>
          <a:p>
            <a:pPr marL="4572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5495E"/>
                </a:solidFill>
              </a:rPr>
              <a:t>Check in periodically to stay on track</a:t>
            </a:r>
            <a:endParaRPr lang="en-US" sz="40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27184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Celebrate!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311094-1144-D7E1-AD2F-2E278BEE1E2D}"/>
              </a:ext>
            </a:extLst>
          </p:cNvPr>
          <p:cNvSpPr txBox="1">
            <a:spLocks/>
          </p:cNvSpPr>
          <p:nvPr/>
        </p:nvSpPr>
        <p:spPr>
          <a:xfrm>
            <a:off x="205562" y="2124978"/>
            <a:ext cx="9591301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Present proceeds to beneficiary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List accomplishments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Share stories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Complete budget with </a:t>
            </a:r>
            <a:r>
              <a:rPr lang="en-US" sz="4000" u="sng" dirty="0">
                <a:solidFill>
                  <a:srgbClr val="35495E"/>
                </a:solidFill>
              </a:rPr>
              <a:t>actual</a:t>
            </a:r>
            <a:r>
              <a:rPr lang="en-US" sz="4000" dirty="0">
                <a:solidFill>
                  <a:srgbClr val="35495E"/>
                </a:solidFill>
              </a:rPr>
              <a:t> expenses &amp; revenue</a:t>
            </a:r>
          </a:p>
        </p:txBody>
      </p:sp>
    </p:spTree>
    <p:extLst>
      <p:ext uri="{BB962C8B-B14F-4D97-AF65-F5344CB8AC3E}">
        <p14:creationId xmlns:p14="http://schemas.microsoft.com/office/powerpoint/2010/main" val="1182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2085-00A4-5C1D-F8B6-3904CEFA1ABE}"/>
              </a:ext>
            </a:extLst>
          </p:cNvPr>
          <p:cNvSpPr txBox="1">
            <a:spLocks/>
          </p:cNvSpPr>
          <p:nvPr/>
        </p:nvSpPr>
        <p:spPr>
          <a:xfrm>
            <a:off x="205562" y="2167507"/>
            <a:ext cx="9591301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Letter / Personal note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Recognize during event, present award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Print on event materials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Meaningful gift or story on their impact</a:t>
            </a:r>
          </a:p>
        </p:txBody>
      </p:sp>
    </p:spTree>
    <p:extLst>
      <p:ext uri="{BB962C8B-B14F-4D97-AF65-F5344CB8AC3E}">
        <p14:creationId xmlns:p14="http://schemas.microsoft.com/office/powerpoint/2010/main" val="7720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EF9279-4D88-7E6E-88E5-9E0909DAC9A1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9591301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4000" dirty="0">
                <a:solidFill>
                  <a:srgbClr val="35495E"/>
                </a:solidFill>
              </a:rPr>
              <a:t>What worked?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What needs improvement?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How can you make it better?</a:t>
            </a:r>
          </a:p>
          <a:p>
            <a:pPr marL="742950" indent="-742950" defTabSz="914400"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4000" dirty="0">
                <a:solidFill>
                  <a:srgbClr val="35495E"/>
                </a:solidFill>
              </a:rPr>
              <a:t>Do we have the fundraiser again? </a:t>
            </a:r>
          </a:p>
        </p:txBody>
      </p:sp>
    </p:spTree>
    <p:extLst>
      <p:ext uri="{BB962C8B-B14F-4D97-AF65-F5344CB8AC3E}">
        <p14:creationId xmlns:p14="http://schemas.microsoft.com/office/powerpoint/2010/main" val="11100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Raffles</a:t>
            </a:r>
          </a:p>
        </p:txBody>
      </p:sp>
    </p:spTree>
    <p:extLst>
      <p:ext uri="{BB962C8B-B14F-4D97-AF65-F5344CB8AC3E}">
        <p14:creationId xmlns:p14="http://schemas.microsoft.com/office/powerpoint/2010/main" val="5106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EB6F7-61DA-DC29-5310-1C24D0316D0F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MOST raffles, lotteries, or games of chance are considered </a:t>
            </a:r>
            <a:r>
              <a:rPr lang="en-US" sz="3200" b="1" dirty="0">
                <a:solidFill>
                  <a:srgbClr val="35495E"/>
                </a:solidFill>
              </a:rPr>
              <a:t>gambling and are illegal…</a:t>
            </a:r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dirty="0">
                <a:solidFill>
                  <a:srgbClr val="35495E"/>
                </a:solidFill>
              </a:rPr>
              <a:t>Exception for qualifying nonprofits (</a:t>
            </a:r>
            <a:r>
              <a:rPr lang="en-US" sz="3200" u="sng" dirty="0">
                <a:solidFill>
                  <a:srgbClr val="35495E"/>
                </a:solidFill>
              </a:rPr>
              <a:t>our loop-hole</a:t>
            </a:r>
            <a:r>
              <a:rPr lang="en-US" sz="3200" dirty="0">
                <a:solidFill>
                  <a:srgbClr val="35495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30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 Disclaimer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D06219-DF0A-8310-EAEE-5E0FA597BC1D}"/>
              </a:ext>
            </a:extLst>
          </p:cNvPr>
          <p:cNvSpPr txBox="1">
            <a:spLocks/>
          </p:cNvSpPr>
          <p:nvPr/>
        </p:nvSpPr>
        <p:spPr>
          <a:xfrm>
            <a:off x="810000" y="2512911"/>
            <a:ext cx="10571998" cy="36387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Wingdings 2" charset="2"/>
              <a:buNone/>
            </a:pPr>
            <a:r>
              <a:rPr lang="en-US" sz="9600" b="1" dirty="0">
                <a:solidFill>
                  <a:srgbClr val="35495E"/>
                </a:solidFill>
              </a:rPr>
              <a:t>We are </a:t>
            </a:r>
            <a:r>
              <a:rPr lang="en-US" sz="9600" b="1" u="sng" dirty="0">
                <a:solidFill>
                  <a:srgbClr val="35495E"/>
                </a:solidFill>
              </a:rPr>
              <a:t>NOT</a:t>
            </a:r>
            <a:r>
              <a:rPr lang="en-US" sz="9600" b="1" dirty="0">
                <a:solidFill>
                  <a:srgbClr val="35495E"/>
                </a:solidFill>
              </a:rPr>
              <a:t> attorneys,</a:t>
            </a:r>
          </a:p>
          <a:p>
            <a:pPr marL="0" indent="0" algn="ctr">
              <a:spcAft>
                <a:spcPts val="1200"/>
              </a:spcAft>
              <a:buFont typeface="Wingdings 2" charset="2"/>
              <a:buNone/>
            </a:pPr>
            <a:r>
              <a:rPr lang="en-US" sz="9600" b="1" dirty="0">
                <a:solidFill>
                  <a:srgbClr val="35495E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23900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 – Fees / Pricing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9CFE2F-C3E4-D34F-112C-1DB5073CB826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tx1"/>
              </a:buClr>
              <a:buSzPct val="100000"/>
              <a:buNone/>
            </a:pPr>
            <a:r>
              <a:rPr lang="en-US" sz="3600" b="1" dirty="0">
                <a:solidFill>
                  <a:srgbClr val="35495E"/>
                </a:solidFill>
              </a:rPr>
              <a:t>NO fees = can not say someone is required to pay for a raffle ticket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495E"/>
                </a:solidFill>
              </a:rPr>
              <a:t>Violation </a:t>
            </a:r>
            <a:r>
              <a:rPr lang="mr-IN" sz="3600" dirty="0">
                <a:solidFill>
                  <a:srgbClr val="35495E"/>
                </a:solidFill>
              </a:rPr>
              <a:t>–</a:t>
            </a:r>
            <a:r>
              <a:rPr lang="en-US" sz="3600" dirty="0">
                <a:solidFill>
                  <a:srgbClr val="35495E"/>
                </a:solidFill>
              </a:rPr>
              <a:t> “Tickets cost $100”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495E"/>
                </a:solidFill>
              </a:rPr>
              <a:t>Correct </a:t>
            </a:r>
            <a:r>
              <a:rPr lang="mr-IN" sz="3600" dirty="0">
                <a:solidFill>
                  <a:srgbClr val="35495E"/>
                </a:solidFill>
              </a:rPr>
              <a:t>–</a:t>
            </a:r>
            <a:r>
              <a:rPr lang="en-US" sz="3600" dirty="0">
                <a:solidFill>
                  <a:srgbClr val="35495E"/>
                </a:solidFill>
              </a:rPr>
              <a:t> “a </a:t>
            </a:r>
            <a:r>
              <a:rPr lang="en-US" sz="3600" u="sng" dirty="0">
                <a:solidFill>
                  <a:srgbClr val="35495E"/>
                </a:solidFill>
              </a:rPr>
              <a:t>suggested donation </a:t>
            </a:r>
            <a:r>
              <a:rPr lang="en-US" sz="3600" dirty="0">
                <a:solidFill>
                  <a:srgbClr val="35495E"/>
                </a:solidFill>
              </a:rPr>
              <a:t>for a ticket is $100”</a:t>
            </a:r>
          </a:p>
        </p:txBody>
      </p:sp>
    </p:spTree>
    <p:extLst>
      <p:ext uri="{BB962C8B-B14F-4D97-AF65-F5344CB8AC3E}">
        <p14:creationId xmlns:p14="http://schemas.microsoft.com/office/powerpoint/2010/main" val="36540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 –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57C5-04F0-DCA5-CC7B-13EA46AA6AEC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Wingdings 2" charset="2"/>
              <a:buNone/>
            </a:pPr>
            <a:r>
              <a:rPr lang="en-US" sz="3200" b="1" dirty="0">
                <a:solidFill>
                  <a:srgbClr val="35495E"/>
                </a:solidFill>
              </a:rPr>
              <a:t>Must properly display following information on </a:t>
            </a:r>
            <a:r>
              <a:rPr lang="en-US" sz="3200" b="1" u="sng" dirty="0">
                <a:solidFill>
                  <a:srgbClr val="35495E"/>
                </a:solidFill>
              </a:rPr>
              <a:t>EVERY</a:t>
            </a:r>
            <a:r>
              <a:rPr lang="en-US" sz="3200" b="1" dirty="0">
                <a:solidFill>
                  <a:srgbClr val="35495E"/>
                </a:solidFill>
              </a:rPr>
              <a:t> brochure, advertisement, entry form, etc.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Source of funds used for award prizes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Date, hour and location where the winner is selected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Outline rules and regulations governing contest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Name group/business who will benefit from proceeds</a:t>
            </a:r>
          </a:p>
          <a:p>
            <a:pPr marL="0" indent="0">
              <a:spcAft>
                <a:spcPts val="1200"/>
              </a:spcAft>
              <a:buFont typeface="Wingdings 2" charset="2"/>
              <a:buNone/>
            </a:pPr>
            <a:endParaRPr lang="en-US" sz="3200" b="1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5FB97D-1CAB-459F-A2C0-40887E000D52}"/>
              </a:ext>
            </a:extLst>
          </p:cNvPr>
          <p:cNvSpPr txBox="1"/>
          <p:nvPr/>
        </p:nvSpPr>
        <p:spPr>
          <a:xfrm>
            <a:off x="10161494" y="6510702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7ADB-8FF0-1336-3EC6-8331A5678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0" y="4454429"/>
            <a:ext cx="1903209" cy="1857532"/>
          </a:xfrm>
          <a:prstGeom prst="rect">
            <a:avLst/>
          </a:prstGeom>
        </p:spPr>
      </p:pic>
      <p:sp>
        <p:nvSpPr>
          <p:cNvPr id="15" name="Shape 191">
            <a:extLst>
              <a:ext uri="{FF2B5EF4-FFF2-40B4-BE49-F238E27FC236}">
                <a16:creationId xmlns:a16="http://schemas.microsoft.com/office/drawing/2014/main" id="{23113668-99AB-AE1A-A872-A648FA227BBB}"/>
              </a:ext>
            </a:extLst>
          </p:cNvPr>
          <p:cNvSpPr/>
          <p:nvPr/>
        </p:nvSpPr>
        <p:spPr>
          <a:xfrm>
            <a:off x="1360078" y="61555"/>
            <a:ext cx="9471842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2023 – 2024 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Department Commander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Michael Raymond</a:t>
            </a:r>
          </a:p>
          <a:p>
            <a:pPr algn="ctr"/>
            <a:endParaRPr lang="en-US" sz="3200" b="1" i="1" dirty="0">
              <a:solidFill>
                <a:schemeClr val="tx1"/>
              </a:solidFill>
              <a:latin typeface="Sitka Text" panose="02000505000000020004" pitchFamily="2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Sitka Text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40E1F-E2C7-EA40-3E82-B5AF28B81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95" y="2298523"/>
            <a:ext cx="2340409" cy="3260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8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7A3-CAEC-4FBF-94DF-5925729E0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205562" y="904876"/>
            <a:ext cx="11780875" cy="9699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354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Raffles – Winners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5E6672-8004-6E49-9D67-8A8BCFDB6826}"/>
              </a:ext>
            </a:extLst>
          </p:cNvPr>
          <p:cNvSpPr txBox="1">
            <a:spLocks/>
          </p:cNvSpPr>
          <p:nvPr/>
        </p:nvSpPr>
        <p:spPr>
          <a:xfrm>
            <a:off x="205562" y="2314360"/>
            <a:ext cx="10571998" cy="3638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Must be selected at random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Illegal to remove, disqualify, reject, or otherwise discriminate based on whether the entrant paid or not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No minimum number of tickets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All prizes must be awarded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sz="3200" dirty="0">
                <a:solidFill>
                  <a:srgbClr val="35495E"/>
                </a:solidFill>
              </a:rPr>
              <a:t>Winners must be notified in a timely manner</a:t>
            </a:r>
            <a:endParaRPr lang="en-US" sz="3600" dirty="0">
              <a:solidFill>
                <a:srgbClr val="3549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Post Opportunity</a:t>
            </a:r>
            <a:b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</a:br>
            <a:r>
              <a:rPr lang="en-US" sz="8000" dirty="0">
                <a:solidFill>
                  <a:srgbClr val="35495E"/>
                </a:solidFill>
              </a:rPr>
              <a:t>Dept. 50/50 Raffles</a:t>
            </a:r>
            <a:endParaRPr lang="en-US" sz="8000" b="1" dirty="0">
              <a:solidFill>
                <a:srgbClr val="35495E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phic 14">
            <a:extLst>
              <a:ext uri="{FF2B5EF4-FFF2-40B4-BE49-F238E27FC236}">
                <a16:creationId xmlns:a16="http://schemas.microsoft.com/office/drawing/2014/main" id="{9E0A5DBF-C4CF-2318-4203-CD4E2678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863" y="1028701"/>
            <a:ext cx="7950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17">
            <a:extLst>
              <a:ext uri="{FF2B5EF4-FFF2-40B4-BE49-F238E27FC236}">
                <a16:creationId xmlns:a16="http://schemas.microsoft.com/office/drawing/2014/main" id="{B9CA0C4E-B7D9-E2CD-F00B-E67B00FA6351}"/>
              </a:ext>
            </a:extLst>
          </p:cNvPr>
          <p:cNvGrpSpPr>
            <a:grpSpLocks/>
          </p:cNvGrpSpPr>
          <p:nvPr/>
        </p:nvGrpSpPr>
        <p:grpSpPr bwMode="auto">
          <a:xfrm>
            <a:off x="4550180" y="470820"/>
            <a:ext cx="7102475" cy="2554287"/>
            <a:chOff x="4599081" y="157139"/>
            <a:chExt cx="7101687" cy="25545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473AF1-5BBF-95B7-8CD4-96C2F2482DB5}"/>
                </a:ext>
              </a:extLst>
            </p:cNvPr>
            <p:cNvSpPr txBox="1"/>
            <p:nvPr/>
          </p:nvSpPr>
          <p:spPr>
            <a:xfrm>
              <a:off x="4607241" y="157140"/>
              <a:ext cx="7093527" cy="25545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ln w="762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Futura PT Bold" panose="020B0902020204020203" pitchFamily="34" charset="0"/>
                </a:rPr>
                <a:t>50/50 RAFFLE  FUNDRAISER</a:t>
              </a:r>
            </a:p>
          </p:txBody>
        </p:sp>
        <p:sp>
          <p:nvSpPr>
            <p:cNvPr id="3080" name="TextBox 16">
              <a:extLst>
                <a:ext uri="{FF2B5EF4-FFF2-40B4-BE49-F238E27FC236}">
                  <a16:creationId xmlns:a16="http://schemas.microsoft.com/office/drawing/2014/main" id="{D5F30CC9-4D78-CC89-FC0F-23B9D1FC6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081" y="157139"/>
              <a:ext cx="709352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0" dirty="0">
                  <a:solidFill>
                    <a:schemeClr val="bg1"/>
                  </a:solidFill>
                  <a:latin typeface="Futura PT Bold" panose="020B0902020204020203" pitchFamily="34" charset="0"/>
                </a:rPr>
                <a:t>50/50 RAFFLE  FUNDRAISER</a:t>
              </a:r>
            </a:p>
          </p:txBody>
        </p:sp>
      </p:grpSp>
      <p:pic>
        <p:nvPicPr>
          <p:cNvPr id="3077" name="Graphic 20">
            <a:hlinkClick r:id="rId4"/>
            <a:extLst>
              <a:ext uri="{FF2B5EF4-FFF2-40B4-BE49-F238E27FC236}">
                <a16:creationId xmlns:a16="http://schemas.microsoft.com/office/drawing/2014/main" id="{EEBA6FAC-D3A5-727B-7A8A-1248C5AE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12" y="3240085"/>
            <a:ext cx="6408013" cy="352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84"/>
    </mc:Choice>
    <mc:Fallback xmlns="">
      <p:transition advTm="2784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phic 2">
            <a:extLst>
              <a:ext uri="{FF2B5EF4-FFF2-40B4-BE49-F238E27FC236}">
                <a16:creationId xmlns:a16="http://schemas.microsoft.com/office/drawing/2014/main" id="{0AE5FBDF-4F3B-0C17-8CDE-6E7AAA4B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Graphic 3">
            <a:hlinkClick r:id="rId4"/>
            <a:extLst>
              <a:ext uri="{FF2B5EF4-FFF2-40B4-BE49-F238E27FC236}">
                <a16:creationId xmlns:a16="http://schemas.microsoft.com/office/drawing/2014/main" id="{7383B68E-CCF7-F664-D393-569C95B2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5">
            <a:extLst>
              <a:ext uri="{FF2B5EF4-FFF2-40B4-BE49-F238E27FC236}">
                <a16:creationId xmlns:a16="http://schemas.microsoft.com/office/drawing/2014/main" id="{41F1367C-0881-6255-F8D8-3F2C9107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REVENUE BREAKDOWN</a:t>
            </a:r>
          </a:p>
        </p:txBody>
      </p:sp>
      <p:grpSp>
        <p:nvGrpSpPr>
          <p:cNvPr id="13317" name="Group 3">
            <a:extLst>
              <a:ext uri="{FF2B5EF4-FFF2-40B4-BE49-F238E27FC236}">
                <a16:creationId xmlns:a16="http://schemas.microsoft.com/office/drawing/2014/main" id="{3991E3C8-5165-044D-6758-56F949985139}"/>
              </a:ext>
            </a:extLst>
          </p:cNvPr>
          <p:cNvGrpSpPr>
            <a:grpSpLocks/>
          </p:cNvGrpSpPr>
          <p:nvPr/>
        </p:nvGrpSpPr>
        <p:grpSpPr bwMode="auto">
          <a:xfrm>
            <a:off x="4673600" y="2240756"/>
            <a:ext cx="2428875" cy="1984375"/>
            <a:chOff x="868363" y="2270125"/>
            <a:chExt cx="2428875" cy="1984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DE3A6E-FFB6-E3F1-839E-49CBF238B9B1}"/>
                </a:ext>
              </a:extLst>
            </p:cNvPr>
            <p:cNvSpPr/>
            <p:nvPr/>
          </p:nvSpPr>
          <p:spPr>
            <a:xfrm>
              <a:off x="868363" y="2270125"/>
              <a:ext cx="2428875" cy="80327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549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solidFill>
                    <a:srgbClr val="35495E"/>
                  </a:solidFill>
                </a:rPr>
                <a:t>50%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7D5FD-65C5-6B5A-460B-8BA4AD564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2800" y="3083128"/>
              <a:ext cx="0" cy="611188"/>
            </a:xfrm>
            <a:prstGeom prst="line">
              <a:avLst/>
            </a:prstGeom>
            <a:ln w="76200">
              <a:solidFill>
                <a:srgbClr val="354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0" name="TextBox 13">
              <a:extLst>
                <a:ext uri="{FF2B5EF4-FFF2-40B4-BE49-F238E27FC236}">
                  <a16:creationId xmlns:a16="http://schemas.microsoft.com/office/drawing/2014/main" id="{974F145A-EF9D-6A1E-7497-91F88EE20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3650" y="3732213"/>
              <a:ext cx="163830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35495E"/>
                  </a:solidFill>
                  <a:latin typeface="Futura PT Bold" panose="020B0902020204020203" pitchFamily="34" charset="0"/>
                </a:rPr>
                <a:t>WINNER</a:t>
              </a:r>
            </a:p>
          </p:txBody>
        </p:sp>
      </p:grpSp>
      <p:grpSp>
        <p:nvGrpSpPr>
          <p:cNvPr id="13318" name="Group 1">
            <a:extLst>
              <a:ext uri="{FF2B5EF4-FFF2-40B4-BE49-F238E27FC236}">
                <a16:creationId xmlns:a16="http://schemas.microsoft.com/office/drawing/2014/main" id="{F8410608-151E-D03B-6B8B-7E93DA427B2D}"/>
              </a:ext>
            </a:extLst>
          </p:cNvPr>
          <p:cNvGrpSpPr>
            <a:grpSpLocks/>
          </p:cNvGrpSpPr>
          <p:nvPr/>
        </p:nvGrpSpPr>
        <p:grpSpPr bwMode="auto">
          <a:xfrm>
            <a:off x="763587" y="2240756"/>
            <a:ext cx="2428875" cy="2974975"/>
            <a:chOff x="8894763" y="2270125"/>
            <a:chExt cx="2428875" cy="29749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C52D86-9D86-1D5A-54BD-10471FA6E583}"/>
                </a:ext>
              </a:extLst>
            </p:cNvPr>
            <p:cNvSpPr/>
            <p:nvPr/>
          </p:nvSpPr>
          <p:spPr>
            <a:xfrm>
              <a:off x="8894763" y="2270125"/>
              <a:ext cx="2428875" cy="80327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549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ln>
                    <a:solidFill>
                      <a:srgbClr val="35495E"/>
                    </a:solidFill>
                  </a:ln>
                  <a:solidFill>
                    <a:srgbClr val="35495E"/>
                  </a:solidFill>
                </a:rPr>
                <a:t>10%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D8DA78-156A-6435-C7A8-E8870595692C}"/>
                </a:ext>
              </a:extLst>
            </p:cNvPr>
            <p:cNvCxnSpPr/>
            <p:nvPr/>
          </p:nvCxnSpPr>
          <p:spPr>
            <a:xfrm flipH="1">
              <a:off x="10148888" y="3083128"/>
              <a:ext cx="0" cy="611188"/>
            </a:xfrm>
            <a:prstGeom prst="line">
              <a:avLst/>
            </a:prstGeom>
            <a:ln w="76200">
              <a:solidFill>
                <a:srgbClr val="354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6" name="TextBox 16">
              <a:extLst>
                <a:ext uri="{FF2B5EF4-FFF2-40B4-BE49-F238E27FC236}">
                  <a16:creationId xmlns:a16="http://schemas.microsoft.com/office/drawing/2014/main" id="{0A5FEE06-9324-5614-A540-7D4C459A2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0100" y="3732213"/>
              <a:ext cx="9175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35495E"/>
                  </a:solidFill>
                  <a:latin typeface="Futura PT Bold" panose="020B0902020204020203" pitchFamily="34" charset="0"/>
                </a:rPr>
                <a:t>FEES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5FFF27-C15D-4CFF-DAE3-59D7E8D098C9}"/>
                </a:ext>
              </a:extLst>
            </p:cNvPr>
            <p:cNvSpPr txBox="1"/>
            <p:nvPr/>
          </p:nvSpPr>
          <p:spPr>
            <a:xfrm>
              <a:off x="9264651" y="4291013"/>
              <a:ext cx="1689100" cy="9540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rgbClr val="D72131"/>
                  </a:solidFill>
                  <a:latin typeface="Futura PT Light" panose="020B0402020204020303" pitchFamily="34" charset="0"/>
                </a:rPr>
                <a:t>Rafflebox</a:t>
              </a:r>
              <a:endParaRPr lang="en-US" sz="2800" dirty="0">
                <a:solidFill>
                  <a:srgbClr val="D72131"/>
                </a:solidFill>
                <a:latin typeface="Futura PT Light" panose="020B0402020204020303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Transaction</a:t>
              </a:r>
            </a:p>
          </p:txBody>
        </p:sp>
      </p:grpSp>
      <p:grpSp>
        <p:nvGrpSpPr>
          <p:cNvPr id="13319" name="Group 2">
            <a:extLst>
              <a:ext uri="{FF2B5EF4-FFF2-40B4-BE49-F238E27FC236}">
                <a16:creationId xmlns:a16="http://schemas.microsoft.com/office/drawing/2014/main" id="{9E15A6FE-9774-D810-6DE8-689504FADEE4}"/>
              </a:ext>
            </a:extLst>
          </p:cNvPr>
          <p:cNvGrpSpPr>
            <a:grpSpLocks/>
          </p:cNvGrpSpPr>
          <p:nvPr/>
        </p:nvGrpSpPr>
        <p:grpSpPr bwMode="auto">
          <a:xfrm>
            <a:off x="8583612" y="2240756"/>
            <a:ext cx="2797175" cy="3230563"/>
            <a:chOff x="4697413" y="2270125"/>
            <a:chExt cx="2797175" cy="32305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0BCF8F-EBE6-98FD-198F-C9388248CBF2}"/>
                </a:ext>
              </a:extLst>
            </p:cNvPr>
            <p:cNvSpPr/>
            <p:nvPr/>
          </p:nvSpPr>
          <p:spPr>
            <a:xfrm>
              <a:off x="4697413" y="2270125"/>
              <a:ext cx="2797175" cy="80327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549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solidFill>
                    <a:srgbClr val="35495E"/>
                  </a:solidFill>
                </a:rPr>
                <a:t>40%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DEE1D-7E72-668A-98C0-C7B48DA116F8}"/>
                </a:ext>
              </a:extLst>
            </p:cNvPr>
            <p:cNvCxnSpPr/>
            <p:nvPr/>
          </p:nvCxnSpPr>
          <p:spPr>
            <a:xfrm flipH="1">
              <a:off x="6108701" y="3083128"/>
              <a:ext cx="0" cy="611188"/>
            </a:xfrm>
            <a:prstGeom prst="line">
              <a:avLst/>
            </a:prstGeom>
            <a:ln w="76200">
              <a:solidFill>
                <a:srgbClr val="354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2" name="TextBox 15">
              <a:extLst>
                <a:ext uri="{FF2B5EF4-FFF2-40B4-BE49-F238E27FC236}">
                  <a16:creationId xmlns:a16="http://schemas.microsoft.com/office/drawing/2014/main" id="{D4AB58FC-9020-49F3-D872-E035C5790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6663" y="3732213"/>
              <a:ext cx="2125662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35495E"/>
                  </a:solidFill>
                  <a:latin typeface="Futura PT Bold" panose="020B0902020204020203" pitchFamily="34" charset="0"/>
                </a:rPr>
                <a:t>DEPT/POST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DA0CB7-D7C4-7177-25B5-2B3BB0563A34}"/>
                </a:ext>
              </a:extLst>
            </p:cNvPr>
            <p:cNvSpPr txBox="1"/>
            <p:nvPr/>
          </p:nvSpPr>
          <p:spPr>
            <a:xfrm>
              <a:off x="5049838" y="4300538"/>
              <a:ext cx="2092325" cy="1200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Dept – 30%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Post – 10%*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>
                  <a:solidFill>
                    <a:srgbClr val="D72131"/>
                  </a:solidFill>
                  <a:latin typeface="Futura PT Light" panose="020B0402020204020303" pitchFamily="34" charset="0"/>
                </a:rPr>
                <a:t>*Participating Posts Only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phic 2">
            <a:extLst>
              <a:ext uri="{FF2B5EF4-FFF2-40B4-BE49-F238E27FC236}">
                <a16:creationId xmlns:a16="http://schemas.microsoft.com/office/drawing/2014/main" id="{61220EF9-ABCD-5B42-3A1B-0D2FAFB17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D50403-4CF4-A4FB-7788-FB43494DC23A}"/>
              </a:ext>
            </a:extLst>
          </p:cNvPr>
          <p:cNvSpPr/>
          <p:nvPr/>
        </p:nvSpPr>
        <p:spPr>
          <a:xfrm>
            <a:off x="878305" y="1836738"/>
            <a:ext cx="1858545" cy="803275"/>
          </a:xfrm>
          <a:prstGeom prst="rect">
            <a:avLst/>
          </a:prstGeom>
          <a:solidFill>
            <a:schemeClr val="bg1"/>
          </a:solidFill>
          <a:ln w="63500">
            <a:solidFill>
              <a:srgbClr val="3549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35495E"/>
                </a:solidFill>
              </a:rPr>
              <a:t>40%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8CC40F-CE1D-ACDA-5191-A7187A31E5D2}"/>
              </a:ext>
            </a:extLst>
          </p:cNvPr>
          <p:cNvCxnSpPr>
            <a:cxnSpLocks/>
          </p:cNvCxnSpPr>
          <p:nvPr/>
        </p:nvCxnSpPr>
        <p:spPr>
          <a:xfrm flipH="1">
            <a:off x="2746578" y="2238375"/>
            <a:ext cx="984250" cy="0"/>
          </a:xfrm>
          <a:prstGeom prst="line">
            <a:avLst/>
          </a:prstGeom>
          <a:ln w="76200">
            <a:solidFill>
              <a:srgbClr val="354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15">
            <a:extLst>
              <a:ext uri="{FF2B5EF4-FFF2-40B4-BE49-F238E27FC236}">
                <a16:creationId xmlns:a16="http://schemas.microsoft.com/office/drawing/2014/main" id="{1BFA281D-836C-C64D-F868-7F1DFF60E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3" y="3802044"/>
            <a:ext cx="50736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Unrelated Business Taxes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Advertising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Marketing Materials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Early Bird Winner ($1,000)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Administrative Personnel</a:t>
            </a:r>
          </a:p>
        </p:txBody>
      </p:sp>
      <p:sp>
        <p:nvSpPr>
          <p:cNvPr id="15368" name="TextBox 17">
            <a:extLst>
              <a:ext uri="{FF2B5EF4-FFF2-40B4-BE49-F238E27FC236}">
                <a16:creationId xmlns:a16="http://schemas.microsoft.com/office/drawing/2014/main" id="{FCB6CD1A-9CB8-E111-21B2-ED43E1428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3" y="3286106"/>
            <a:ext cx="1340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DEPT </a:t>
            </a:r>
            <a:endParaRPr lang="en-US" altLang="en-US" sz="3600" i="1" dirty="0">
              <a:solidFill>
                <a:srgbClr val="35495E"/>
              </a:solidFill>
              <a:latin typeface="Futura PT Bold" panose="020B090202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EA70B-1CE2-5AE8-E85D-9CA3D8840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576" y="1592044"/>
            <a:ext cx="13195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POST</a:t>
            </a:r>
            <a:endParaRPr lang="en-US" altLang="en-US" sz="3600" i="1" dirty="0">
              <a:solidFill>
                <a:srgbClr val="35495E"/>
              </a:solidFill>
              <a:latin typeface="Futura PT Bold" panose="020B090202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95E0CF-7997-653D-B71B-8A5F8B45E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576" y="2146281"/>
            <a:ext cx="7454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10% of tickets submitted supporting Post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35495E"/>
                </a:solidFill>
                <a:latin typeface="Futura PT Bold" panose="020B0902020204020203" pitchFamily="34" charset="0"/>
              </a:rPr>
              <a:t>$500 bonus for Winner’s Post</a:t>
            </a:r>
          </a:p>
        </p:txBody>
      </p:sp>
      <p:pic>
        <p:nvPicPr>
          <p:cNvPr id="2" name="Graphic 3">
            <a:hlinkClick r:id="rId4"/>
            <a:extLst>
              <a:ext uri="{FF2B5EF4-FFF2-40B4-BE49-F238E27FC236}">
                <a16:creationId xmlns:a16="http://schemas.microsoft.com/office/drawing/2014/main" id="{AE54B04A-A12E-3FCB-C454-9886B59E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1BCCF64-4D5D-33DC-51B2-564FDA491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REVENUE SHARE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phic 2">
            <a:extLst>
              <a:ext uri="{FF2B5EF4-FFF2-40B4-BE49-F238E27FC236}">
                <a16:creationId xmlns:a16="http://schemas.microsoft.com/office/drawing/2014/main" id="{0528B16B-DCC2-6FCB-EB48-0C348260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5">
            <a:extLst>
              <a:ext uri="{FF2B5EF4-FFF2-40B4-BE49-F238E27FC236}">
                <a16:creationId xmlns:a16="http://schemas.microsoft.com/office/drawing/2014/main" id="{43F3B0E3-5218-1480-0719-3DAF5F5F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33" y="1889451"/>
            <a:ext cx="95948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Florida participants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Do </a:t>
            </a:r>
            <a:r>
              <a:rPr lang="en-US" altLang="en-US" sz="4000" u="sng" dirty="0">
                <a:solidFill>
                  <a:srgbClr val="35495E"/>
                </a:solidFill>
                <a:latin typeface="Futura PT Bold" panose="020B0902020204020203" pitchFamily="34" charset="0"/>
              </a:rPr>
              <a:t>NOT</a:t>
            </a: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 have to be Legion Member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18 years or older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US residents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Legion Staff not eligible</a:t>
            </a:r>
          </a:p>
        </p:txBody>
      </p:sp>
      <p:pic>
        <p:nvPicPr>
          <p:cNvPr id="9222" name="Graphic 1">
            <a:extLst>
              <a:ext uri="{FF2B5EF4-FFF2-40B4-BE49-F238E27FC236}">
                <a16:creationId xmlns:a16="http://schemas.microsoft.com/office/drawing/2014/main" id="{8B8FD314-99C3-58D5-5422-89198525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5"/>
            <a:extLst>
              <a:ext uri="{FF2B5EF4-FFF2-40B4-BE49-F238E27FC236}">
                <a16:creationId xmlns:a16="http://schemas.microsoft.com/office/drawing/2014/main" id="{2CEF3CA6-8558-5991-C43C-E9972CAF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432BBA0-EC23-F02D-03D9-B1EB66880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WHO IS ELIGIBLE?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7"/>
    </mc:Choice>
    <mc:Fallback xmlns="">
      <p:transition advTm="267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BD8E82C-FDB6-7304-AFD9-619D2498B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57" y="1784975"/>
            <a:ext cx="8607425" cy="369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Prize Pool vs. Jackpot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“Half the Cash”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Ticket submission vs. purchase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Free entry</a:t>
            </a:r>
          </a:p>
        </p:txBody>
      </p:sp>
      <p:pic>
        <p:nvPicPr>
          <p:cNvPr id="11269" name="Graphic 1">
            <a:extLst>
              <a:ext uri="{FF2B5EF4-FFF2-40B4-BE49-F238E27FC236}">
                <a16:creationId xmlns:a16="http://schemas.microsoft.com/office/drawing/2014/main" id="{BA3C282B-B28A-8A5B-931F-A8693ED2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Graphic 2">
            <a:hlinkClick r:id="rId4"/>
            <a:extLst>
              <a:ext uri="{FF2B5EF4-FFF2-40B4-BE49-F238E27FC236}">
                <a16:creationId xmlns:a16="http://schemas.microsoft.com/office/drawing/2014/main" id="{2C210716-1B3D-513F-8885-C01FA217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6"/>
            <a:extLst>
              <a:ext uri="{FF2B5EF4-FFF2-40B4-BE49-F238E27FC236}">
                <a16:creationId xmlns:a16="http://schemas.microsoft.com/office/drawing/2014/main" id="{C8B41323-3DF1-9084-88EC-1968BD224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428BF6E-ABA2-97CB-83AA-583A1E62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LEGAL MATTERS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15">
            <a:extLst>
              <a:ext uri="{FF2B5EF4-FFF2-40B4-BE49-F238E27FC236}">
                <a16:creationId xmlns:a16="http://schemas.microsoft.com/office/drawing/2014/main" id="{687809EB-D94B-6CC1-5F7B-4B29DADFB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976270"/>
            <a:ext cx="5423652" cy="369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Posters / Flyers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Business Cards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Coasters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000" dirty="0">
                <a:solidFill>
                  <a:srgbClr val="35495E"/>
                </a:solidFill>
                <a:latin typeface="Futura PT Bold" panose="020B0902020204020203" pitchFamily="34" charset="0"/>
              </a:rPr>
              <a:t>Table-Top Displays</a:t>
            </a:r>
          </a:p>
        </p:txBody>
      </p:sp>
      <p:sp>
        <p:nvSpPr>
          <p:cNvPr id="19462" name="TextBox 6">
            <a:extLst>
              <a:ext uri="{FF2B5EF4-FFF2-40B4-BE49-F238E27FC236}">
                <a16:creationId xmlns:a16="http://schemas.microsoft.com/office/drawing/2014/main" id="{CBEA7179-CCE3-8EAF-4ABD-755D4BCB0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1211866"/>
            <a:ext cx="894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C00000"/>
                </a:solidFill>
                <a:latin typeface="Futura PT Heavy" panose="020B0802020204090303" pitchFamily="34" charset="0"/>
              </a:rPr>
              <a:t>Department Supplied</a:t>
            </a:r>
          </a:p>
        </p:txBody>
      </p:sp>
      <p:pic>
        <p:nvPicPr>
          <p:cNvPr id="19463" name="Graphic 2">
            <a:hlinkClick r:id="rId3"/>
            <a:extLst>
              <a:ext uri="{FF2B5EF4-FFF2-40B4-BE49-F238E27FC236}">
                <a16:creationId xmlns:a16="http://schemas.microsoft.com/office/drawing/2014/main" id="{3D0043BF-0753-B893-F9C1-88A16355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flyers and coasters&#10;&#10;Description automatically generated">
            <a:extLst>
              <a:ext uri="{FF2B5EF4-FFF2-40B4-BE49-F238E27FC236}">
                <a16:creationId xmlns:a16="http://schemas.microsoft.com/office/drawing/2014/main" id="{672F32E4-A4EB-A0D9-C327-415BC6D10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2" y="1566904"/>
            <a:ext cx="6887366" cy="5033075"/>
          </a:xfrm>
          <a:prstGeom prst="rect">
            <a:avLst/>
          </a:prstGeom>
        </p:spPr>
      </p:pic>
      <p:pic>
        <p:nvPicPr>
          <p:cNvPr id="2" name="Graphic 3">
            <a:hlinkClick r:id="rId6"/>
            <a:extLst>
              <a:ext uri="{FF2B5EF4-FFF2-40B4-BE49-F238E27FC236}">
                <a16:creationId xmlns:a16="http://schemas.microsoft.com/office/drawing/2014/main" id="{2DD27936-3558-2283-F6D4-9CB4EAEC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7E34B06-B2A3-A996-EF68-B4756807E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MARKETING MATERIALS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3489BD3-F6CB-4E2A-FD2A-2DE3C8202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12" y="1786038"/>
            <a:ext cx="1015607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Utilize Marketing Items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Share on Social Media </a:t>
            </a:r>
            <a:r>
              <a:rPr lang="en-US" altLang="en-US" sz="3600" i="1" dirty="0">
                <a:solidFill>
                  <a:srgbClr val="35495E"/>
                </a:solidFill>
                <a:latin typeface="Futura PT Light" panose="020B0402020204020303" pitchFamily="34" charset="0"/>
              </a:rPr>
              <a:t>(Post &amp; Personal)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Post on Apps </a:t>
            </a:r>
            <a:r>
              <a:rPr lang="en-US" altLang="en-US" sz="3600" i="1" dirty="0">
                <a:solidFill>
                  <a:srgbClr val="35495E"/>
                </a:solidFill>
                <a:latin typeface="Futura PT Light" panose="020B0402020204020303" pitchFamily="34" charset="0"/>
              </a:rPr>
              <a:t>(</a:t>
            </a:r>
            <a:r>
              <a:rPr lang="en-US" altLang="en-US" sz="3600" i="1" dirty="0" err="1">
                <a:solidFill>
                  <a:srgbClr val="35495E"/>
                </a:solidFill>
                <a:latin typeface="Futura PT Light" panose="020B0402020204020303" pitchFamily="34" charset="0"/>
              </a:rPr>
              <a:t>Nextdoor</a:t>
            </a:r>
            <a:r>
              <a:rPr lang="en-US" altLang="en-US" sz="3600" i="1" dirty="0">
                <a:solidFill>
                  <a:srgbClr val="35495E"/>
                </a:solidFill>
                <a:latin typeface="Futura PT Light" panose="020B0402020204020303" pitchFamily="34" charset="0"/>
              </a:rPr>
              <a:t>, Ring, etc.)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Put in Post newsletter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Email to friends/family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Share during meetings/events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Display Ticker on TV/Monitor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600" dirty="0">
                <a:solidFill>
                  <a:srgbClr val="35495E"/>
                </a:solidFill>
                <a:latin typeface="Futura PT Bold" panose="020B0902020204020203" pitchFamily="34" charset="0"/>
              </a:rPr>
              <a:t>Host a Watch Party for Drawing </a:t>
            </a:r>
          </a:p>
        </p:txBody>
      </p:sp>
      <p:pic>
        <p:nvPicPr>
          <p:cNvPr id="17413" name="Graphic 1">
            <a:extLst>
              <a:ext uri="{FF2B5EF4-FFF2-40B4-BE49-F238E27FC236}">
                <a16:creationId xmlns:a16="http://schemas.microsoft.com/office/drawing/2014/main" id="{3F090355-E9D7-2066-2489-5B5703DB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4"/>
            <a:extLst>
              <a:ext uri="{FF2B5EF4-FFF2-40B4-BE49-F238E27FC236}">
                <a16:creationId xmlns:a16="http://schemas.microsoft.com/office/drawing/2014/main" id="{56834981-4E95-B488-5810-4A41D9D0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91FB7F3-8576-6DAE-90C4-B045FBB60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HOW TO PROMOTE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D231E95-6FE8-837E-4C5F-77B755FB1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5FB97D-1CAB-459F-A2C0-40887E000D52}"/>
              </a:ext>
            </a:extLst>
          </p:cNvPr>
          <p:cNvSpPr txBox="1"/>
          <p:nvPr/>
        </p:nvSpPr>
        <p:spPr>
          <a:xfrm>
            <a:off x="10161494" y="6510702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7ADB-8FF0-1336-3EC6-8331A5678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0" y="4454429"/>
            <a:ext cx="1903209" cy="1857532"/>
          </a:xfrm>
          <a:prstGeom prst="rect">
            <a:avLst/>
          </a:prstGeom>
        </p:spPr>
      </p:pic>
      <p:sp>
        <p:nvSpPr>
          <p:cNvPr id="8" name="Shape 191">
            <a:extLst>
              <a:ext uri="{FF2B5EF4-FFF2-40B4-BE49-F238E27FC236}">
                <a16:creationId xmlns:a16="http://schemas.microsoft.com/office/drawing/2014/main" id="{653F724E-5B22-2CF5-109B-4F7E66035E11}"/>
              </a:ext>
            </a:extLst>
          </p:cNvPr>
          <p:cNvSpPr/>
          <p:nvPr/>
        </p:nvSpPr>
        <p:spPr>
          <a:xfrm>
            <a:off x="1360078" y="307776"/>
            <a:ext cx="947184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2023 – 2024 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1</a:t>
            </a:r>
            <a:r>
              <a:rPr lang="en-US" sz="4000" b="1" baseline="30000" dirty="0">
                <a:solidFill>
                  <a:srgbClr val="F7C20C"/>
                </a:solidFill>
                <a:latin typeface="Sitka Text" panose="02000505000000020004" pitchFamily="2" charset="0"/>
              </a:rPr>
              <a:t>st</a:t>
            </a:r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 Vice Commander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Chris Hamrick</a:t>
            </a:r>
            <a:endParaRPr lang="en-US" sz="3200" b="1" dirty="0">
              <a:solidFill>
                <a:srgbClr val="F7C20C"/>
              </a:solidFill>
              <a:latin typeface="Sitka Text" panose="02000505000000020004" pitchFamily="2" charset="0"/>
            </a:endParaRPr>
          </a:p>
          <a:p>
            <a:pPr algn="ctr"/>
            <a:endParaRPr lang="en-US" sz="4000" b="1" dirty="0">
              <a:solidFill>
                <a:srgbClr val="F7C20C"/>
              </a:solidFill>
              <a:latin typeface="Sitka Text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5C858-3657-4627-5FEA-1630EB3D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95" y="2487385"/>
            <a:ext cx="2340409" cy="3260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60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15">
            <a:extLst>
              <a:ext uri="{FF2B5EF4-FFF2-40B4-BE49-F238E27FC236}">
                <a16:creationId xmlns:a16="http://schemas.microsoft.com/office/drawing/2014/main" id="{94943AD0-D4E5-FD40-8EC0-BA7CEFDB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790700"/>
            <a:ext cx="1045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Bold" panose="020B0902020204020203" pitchFamily="34" charset="0"/>
              </a:rPr>
              <a:t>WWW.FLORIDA5050</a:t>
            </a:r>
            <a:r>
              <a:rPr lang="en-US" altLang="en-US" sz="5400" u="sng" dirty="0">
                <a:solidFill>
                  <a:srgbClr val="35495E"/>
                </a:solidFill>
                <a:latin typeface="Futura PT Bold" panose="020B0902020204020203" pitchFamily="34" charset="0"/>
              </a:rPr>
              <a:t>.ORG</a:t>
            </a:r>
            <a:r>
              <a:rPr lang="en-US" altLang="en-US" sz="5400" dirty="0">
                <a:solidFill>
                  <a:srgbClr val="35495E"/>
                </a:solidFill>
                <a:latin typeface="Futura PT Bold" panose="020B0902020204020203" pitchFamily="34" charset="0"/>
              </a:rPr>
              <a:t>/XX</a:t>
            </a:r>
          </a:p>
        </p:txBody>
      </p:sp>
      <p:pic>
        <p:nvPicPr>
          <p:cNvPr id="25605" name="Graphic 1">
            <a:extLst>
              <a:ext uri="{FF2B5EF4-FFF2-40B4-BE49-F238E27FC236}">
                <a16:creationId xmlns:a16="http://schemas.microsoft.com/office/drawing/2014/main" id="{8CEBD853-387F-C64B-BBDE-461C7EEF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147888"/>
            <a:ext cx="6542087" cy="84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Graphic 2">
            <a:extLst>
              <a:ext uri="{FF2B5EF4-FFF2-40B4-BE49-F238E27FC236}">
                <a16:creationId xmlns:a16="http://schemas.microsoft.com/office/drawing/2014/main" id="{9946C330-4E88-850D-E7ED-59BF8283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6091238"/>
            <a:ext cx="765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6150388C-B8A0-05B7-CE64-981CFF1943C3}"/>
              </a:ext>
            </a:extLst>
          </p:cNvPr>
          <p:cNvSpPr/>
          <p:nvPr/>
        </p:nvSpPr>
        <p:spPr>
          <a:xfrm rot="10800000">
            <a:off x="8129588" y="2670175"/>
            <a:ext cx="841375" cy="13081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Picture 18" descr="A qr code with a square and square in the middle&#10;&#10;Description automatically generated">
            <a:extLst>
              <a:ext uri="{FF2B5EF4-FFF2-40B4-BE49-F238E27FC236}">
                <a16:creationId xmlns:a16="http://schemas.microsoft.com/office/drawing/2014/main" id="{130604E5-3ACC-298F-57BF-729FF7E2F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925763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3">
            <a:hlinkClick r:id="rId6"/>
            <a:extLst>
              <a:ext uri="{FF2B5EF4-FFF2-40B4-BE49-F238E27FC236}">
                <a16:creationId xmlns:a16="http://schemas.microsoft.com/office/drawing/2014/main" id="{79833C6B-F586-F008-37CC-D031B1EB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11968"/>
            <a:ext cx="26273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02FA0DA2-3541-E55D-F6BB-CA4C776FD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380" y="616533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35495E"/>
                </a:solidFill>
                <a:latin typeface="Futura PT Heavy" panose="020B0802020204090303" pitchFamily="34" charset="0"/>
              </a:rPr>
              <a:t>CUSTOM LINK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AE24DB5-2D99-B9B7-5E59-45579E1D0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2493" b="19003"/>
          <a:stretch/>
        </p:blipFill>
        <p:spPr>
          <a:xfrm>
            <a:off x="324602" y="0"/>
            <a:ext cx="11542796" cy="28875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298C754-7C2C-24EE-E916-2650A048C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1185" y="3143000"/>
            <a:ext cx="8626213" cy="316154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5837239-E5A6-AF40-8C69-7800F560D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2227" y="2564982"/>
            <a:ext cx="7618276" cy="32259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557C6E-AC33-5056-D144-2EEF77448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26357">
            <a:off x="-13514" y="-77473"/>
            <a:ext cx="2444188" cy="24441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D830681-5AC3-E647-BBFD-26A8088BC315}"/>
              </a:ext>
            </a:extLst>
          </p:cNvPr>
          <p:cNvGrpSpPr/>
          <p:nvPr/>
        </p:nvGrpSpPr>
        <p:grpSpPr>
          <a:xfrm>
            <a:off x="324601" y="3324618"/>
            <a:ext cx="2864337" cy="1980965"/>
            <a:chOff x="324602" y="3324619"/>
            <a:chExt cx="2465638" cy="170522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E99ADB5-6D73-9679-7943-415745A2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4602" y="3324619"/>
              <a:ext cx="2465638" cy="17052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E2FBE4-C161-7C5D-27B2-E5062C70D523}"/>
                </a:ext>
              </a:extLst>
            </p:cNvPr>
            <p:cNvSpPr txBox="1"/>
            <p:nvPr/>
          </p:nvSpPr>
          <p:spPr>
            <a:xfrm>
              <a:off x="397167" y="3500123"/>
              <a:ext cx="232050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Post Proceeds:</a:t>
              </a: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</a:rPr>
                <a:t>25%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C75A80EF-80BE-F766-5A7E-E448219A7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664892">
            <a:off x="367291" y="5549569"/>
            <a:ext cx="754852" cy="101817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091FD99-81A6-4DC3-654A-E09D965EB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3086362">
            <a:off x="11109660" y="5625821"/>
            <a:ext cx="629402" cy="116888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80DB89F-DAFC-E784-8A5C-8B9828819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97618" y="144251"/>
            <a:ext cx="1313245" cy="81839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2267266-9A5C-61B0-78FE-B7ECBC4549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7990591">
            <a:off x="6974968" y="4128885"/>
            <a:ext cx="1158645" cy="72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EF3CE-047C-B56A-3739-ED8A2BB96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850" y="1424781"/>
            <a:ext cx="11290300" cy="4008438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35495E"/>
                </a:solidFill>
                <a:latin typeface="Elephant" panose="02020904090505020303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28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42DA9A-C407-EFFA-5BEB-B4E61C3ABCEC}"/>
              </a:ext>
            </a:extLst>
          </p:cNvPr>
          <p:cNvGrpSpPr/>
          <p:nvPr/>
        </p:nvGrpSpPr>
        <p:grpSpPr>
          <a:xfrm>
            <a:off x="0" y="-49427"/>
            <a:ext cx="12249615" cy="775368"/>
            <a:chOff x="0" y="0"/>
            <a:chExt cx="12249615" cy="775368"/>
          </a:xfrm>
          <a:solidFill>
            <a:srgbClr val="35495E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D5512F-4754-B54F-A682-211BE27D0E58}"/>
                </a:ext>
              </a:extLst>
            </p:cNvPr>
            <p:cNvSpPr/>
            <p:nvPr/>
          </p:nvSpPr>
          <p:spPr>
            <a:xfrm>
              <a:off x="39029" y="22304"/>
              <a:ext cx="12210586" cy="713676"/>
            </a:xfrm>
            <a:prstGeom prst="rect">
              <a:avLst/>
            </a:prstGeom>
            <a:grpFill/>
            <a:ln w="825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BEE4237-BA17-6042-9471-F44DFA6C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81817" cy="775368"/>
            </a:xfrm>
            <a:prstGeom prst="rect">
              <a:avLst/>
            </a:prstGeom>
            <a:grpFill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BB95820-7108-537E-C54D-4562C0FC14C5}"/>
              </a:ext>
            </a:extLst>
          </p:cNvPr>
          <p:cNvSpPr/>
          <p:nvPr/>
        </p:nvSpPr>
        <p:spPr>
          <a:xfrm>
            <a:off x="724689" y="1954215"/>
            <a:ext cx="8699156" cy="4524315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sz="3600" dirty="0"/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D111DA73-1448-5E56-7681-8306783F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DF2CA0-1765-AB7D-2BBC-0189FE3C59FD}"/>
              </a:ext>
            </a:extLst>
          </p:cNvPr>
          <p:cNvSpPr txBox="1">
            <a:spLocks/>
          </p:cNvSpPr>
          <p:nvPr/>
        </p:nvSpPr>
        <p:spPr>
          <a:xfrm>
            <a:off x="220075" y="1051817"/>
            <a:ext cx="11751849" cy="34742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Creating 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rgbClr val="F7C20C"/>
                </a:solidFill>
                <a:latin typeface="Sitka Text" panose="02000505000000020004" pitchFamily="2" charset="0"/>
              </a:rPr>
              <a:t>Mission Statement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0" b="1" dirty="0">
              <a:solidFill>
                <a:srgbClr val="F7C20C"/>
              </a:solidFill>
              <a:latin typeface="Sitka Text" panose="02000505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59357-B8FA-4F54-4556-A6CC70D473F4}"/>
              </a:ext>
            </a:extLst>
          </p:cNvPr>
          <p:cNvSpPr txBox="1"/>
          <p:nvPr/>
        </p:nvSpPr>
        <p:spPr>
          <a:xfrm>
            <a:off x="4251775" y="4258869"/>
            <a:ext cx="77201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F7C20C"/>
              </a:solidFill>
              <a:latin typeface="Sitka Text" panose="02000505000000020004" pitchFamily="2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49527A"/>
                </a:solidFill>
                <a:latin typeface="Sitka Text" panose="02000505000000020004" pitchFamily="2" charset="0"/>
              </a:rPr>
              <a:t>Loreen </a:t>
            </a:r>
            <a:r>
              <a:rPr lang="en-US" sz="3200" b="1" dirty="0" err="1">
                <a:solidFill>
                  <a:srgbClr val="49527A"/>
                </a:solidFill>
                <a:latin typeface="Sitka Text" panose="02000505000000020004" pitchFamily="2" charset="0"/>
              </a:rPr>
              <a:t>Skobel</a:t>
            </a:r>
            <a:endParaRPr lang="en-US" sz="3200" b="1" dirty="0">
              <a:solidFill>
                <a:srgbClr val="49527A"/>
              </a:solidFill>
              <a:latin typeface="Sitka Text" panose="02000505000000020004" pitchFamily="2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49527A"/>
                </a:solidFill>
                <a:latin typeface="Sitka Text" panose="02000505000000020004" pitchFamily="2" charset="0"/>
              </a:rPr>
              <a:t>Stuart Scott</a:t>
            </a:r>
          </a:p>
        </p:txBody>
      </p:sp>
    </p:spTree>
    <p:extLst>
      <p:ext uri="{BB962C8B-B14F-4D97-AF65-F5344CB8AC3E}">
        <p14:creationId xmlns:p14="http://schemas.microsoft.com/office/powerpoint/2010/main" val="28814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AD8BE57-2F94-56D0-2ED5-56949FE4B8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Post</a:t>
            </a:r>
            <a:r>
              <a:rPr lang="en-US" baseline="0" dirty="0"/>
              <a:t> Finance Officer’s Charge</a:t>
            </a:r>
            <a:endParaRPr lang="en-US" dirty="0"/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Shape 191">
            <a:extLst>
              <a:ext uri="{FF2B5EF4-FFF2-40B4-BE49-F238E27FC236}">
                <a16:creationId xmlns:a16="http://schemas.microsoft.com/office/drawing/2014/main" id="{0AB3EB93-0038-82D5-7452-E6D9D07DBE17}"/>
              </a:ext>
            </a:extLst>
          </p:cNvPr>
          <p:cNvSpPr/>
          <p:nvPr/>
        </p:nvSpPr>
        <p:spPr>
          <a:xfrm>
            <a:off x="500742" y="367151"/>
            <a:ext cx="1103403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7200" b="1" dirty="0">
                <a:solidFill>
                  <a:srgbClr val="F7C20C"/>
                </a:solidFill>
                <a:latin typeface="Sitka Heading" pitchFamily="2" charset="0"/>
              </a:rPr>
              <a:t>Mission Statement?</a:t>
            </a:r>
            <a:endParaRPr sz="7200" b="1" dirty="0">
              <a:solidFill>
                <a:srgbClr val="F7C20C"/>
              </a:solidFill>
              <a:latin typeface="Sitka Heading" pitchFamily="2" charset="0"/>
            </a:endParaRPr>
          </a:p>
        </p:txBody>
      </p:sp>
      <p:sp>
        <p:nvSpPr>
          <p:cNvPr id="5" name="Shape 192">
            <a:extLst>
              <a:ext uri="{FF2B5EF4-FFF2-40B4-BE49-F238E27FC236}">
                <a16:creationId xmlns:a16="http://schemas.microsoft.com/office/drawing/2014/main" id="{9CACC6EA-10B8-744A-6178-CFEA1FE9641B}"/>
              </a:ext>
            </a:extLst>
          </p:cNvPr>
          <p:cNvSpPr/>
          <p:nvPr/>
        </p:nvSpPr>
        <p:spPr>
          <a:xfrm>
            <a:off x="1008011" y="1706286"/>
            <a:ext cx="10175978" cy="4099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  <a:latin typeface="Tendria LT Pro"/>
                <a:ea typeface="Tendria LT Pro"/>
                <a:cs typeface="Tendria LT Pro"/>
                <a:sym typeface="Tendria LT Pro"/>
              </a:defRPr>
            </a:lvl1pPr>
          </a:lstStyle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Why should each post have one?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Focus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Purpose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Goals</a:t>
            </a:r>
          </a:p>
          <a:p>
            <a:pPr marL="1028700" lvl="1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endParaRPr lang="en-US" altLang="en-US" sz="100" dirty="0"/>
          </a:p>
          <a:p>
            <a:pPr marL="1028700" lvl="1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endParaRPr lang="en-US" altLang="en-US" sz="100" dirty="0"/>
          </a:p>
        </p:txBody>
      </p:sp>
    </p:spTree>
    <p:extLst>
      <p:ext uri="{BB962C8B-B14F-4D97-AF65-F5344CB8AC3E}">
        <p14:creationId xmlns:p14="http://schemas.microsoft.com/office/powerpoint/2010/main" val="34511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9C6D24AB-A13A-D118-D677-F39306945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Finance Officer Role:</a:t>
            </a:r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F9716-3B26-264A-B00D-4B9AE4FB86C2}"/>
              </a:ext>
            </a:extLst>
          </p:cNvPr>
          <p:cNvSpPr/>
          <p:nvPr/>
        </p:nvSpPr>
        <p:spPr>
          <a:xfrm>
            <a:off x="499908" y="5716033"/>
            <a:ext cx="9220200" cy="663880"/>
          </a:xfrm>
          <a:prstGeom prst="rect">
            <a:avLst/>
          </a:prstGeom>
          <a:solidFill>
            <a:srgbClr val="35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090919C-49B0-B843-BDC2-8AEA1304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54" y="4834409"/>
            <a:ext cx="4278037" cy="1673743"/>
          </a:xfrm>
          <a:prstGeom prst="rect">
            <a:avLst/>
          </a:prstGeom>
        </p:spPr>
      </p:pic>
      <p:sp>
        <p:nvSpPr>
          <p:cNvPr id="4" name="Shape 191">
            <a:extLst>
              <a:ext uri="{FF2B5EF4-FFF2-40B4-BE49-F238E27FC236}">
                <a16:creationId xmlns:a16="http://schemas.microsoft.com/office/drawing/2014/main" id="{0B340710-9539-1A5E-67EA-B23E90A72951}"/>
              </a:ext>
            </a:extLst>
          </p:cNvPr>
          <p:cNvSpPr/>
          <p:nvPr/>
        </p:nvSpPr>
        <p:spPr>
          <a:xfrm>
            <a:off x="-149953" y="249477"/>
            <a:ext cx="121920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7200" b="1" dirty="0">
                <a:solidFill>
                  <a:srgbClr val="F7C20C"/>
                </a:solidFill>
                <a:latin typeface="Sitka Heading" pitchFamily="2" charset="0"/>
              </a:rPr>
              <a:t>Focus</a:t>
            </a:r>
            <a:endParaRPr sz="7200" b="1" dirty="0">
              <a:solidFill>
                <a:srgbClr val="F7C20C"/>
              </a:solidFill>
              <a:latin typeface="Sitka Heading" pitchFamily="2" charset="0"/>
            </a:endParaRPr>
          </a:p>
        </p:txBody>
      </p:sp>
      <p:sp>
        <p:nvSpPr>
          <p:cNvPr id="6" name="Shape 192">
            <a:extLst>
              <a:ext uri="{FF2B5EF4-FFF2-40B4-BE49-F238E27FC236}">
                <a16:creationId xmlns:a16="http://schemas.microsoft.com/office/drawing/2014/main" id="{168C1E70-4CEB-B2BA-8FBF-030881074D1A}"/>
              </a:ext>
            </a:extLst>
          </p:cNvPr>
          <p:cNvSpPr/>
          <p:nvPr/>
        </p:nvSpPr>
        <p:spPr>
          <a:xfrm>
            <a:off x="858058" y="1483178"/>
            <a:ext cx="10175978" cy="389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  <a:latin typeface="Tendria LT Pro"/>
                <a:ea typeface="Tendria LT Pro"/>
                <a:cs typeface="Tendria LT Pro"/>
                <a:sym typeface="Tendria LT Pro"/>
              </a:defRPr>
            </a:lvl1pPr>
          </a:lstStyle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What is YOUR post’s purpose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What programs do you support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How do you support the community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chemeClr val="tx1"/>
                </a:solidFill>
                <a:latin typeface="Sitka Text" pitchFamily="2" charset="0"/>
              </a:rPr>
              <a:t>Needs supported </a:t>
            </a:r>
          </a:p>
        </p:txBody>
      </p:sp>
    </p:spTree>
    <p:extLst>
      <p:ext uri="{BB962C8B-B14F-4D97-AF65-F5344CB8AC3E}">
        <p14:creationId xmlns:p14="http://schemas.microsoft.com/office/powerpoint/2010/main" val="35520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42DA9A-C407-EFFA-5BEB-B4E61C3ABCEC}"/>
              </a:ext>
            </a:extLst>
          </p:cNvPr>
          <p:cNvGrpSpPr/>
          <p:nvPr/>
        </p:nvGrpSpPr>
        <p:grpSpPr>
          <a:xfrm>
            <a:off x="0" y="-49427"/>
            <a:ext cx="12249615" cy="775368"/>
            <a:chOff x="0" y="0"/>
            <a:chExt cx="12249615" cy="775368"/>
          </a:xfrm>
          <a:solidFill>
            <a:srgbClr val="35495E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D5512F-4754-B54F-A682-211BE27D0E58}"/>
                </a:ext>
              </a:extLst>
            </p:cNvPr>
            <p:cNvSpPr/>
            <p:nvPr/>
          </p:nvSpPr>
          <p:spPr>
            <a:xfrm>
              <a:off x="39029" y="22304"/>
              <a:ext cx="12210586" cy="713676"/>
            </a:xfrm>
            <a:prstGeom prst="rect">
              <a:avLst/>
            </a:prstGeom>
            <a:grpFill/>
            <a:ln w="825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BEE4237-BA17-6042-9471-F44DFA6C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81817" cy="775368"/>
            </a:xfrm>
            <a:prstGeom prst="rect">
              <a:avLst/>
            </a:prstGeom>
            <a:grpFill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BB95820-7108-537E-C54D-4562C0FC14C5}"/>
              </a:ext>
            </a:extLst>
          </p:cNvPr>
          <p:cNvSpPr/>
          <p:nvPr/>
        </p:nvSpPr>
        <p:spPr>
          <a:xfrm>
            <a:off x="724689" y="1954215"/>
            <a:ext cx="8699156" cy="4524315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sz="3600" dirty="0"/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D111DA73-1448-5E56-7681-8306783F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hape 191">
            <a:extLst>
              <a:ext uri="{FF2B5EF4-FFF2-40B4-BE49-F238E27FC236}">
                <a16:creationId xmlns:a16="http://schemas.microsoft.com/office/drawing/2014/main" id="{5ED08213-C6C0-1BE3-B965-D8302B8A7117}"/>
              </a:ext>
            </a:extLst>
          </p:cNvPr>
          <p:cNvSpPr/>
          <p:nvPr/>
        </p:nvSpPr>
        <p:spPr>
          <a:xfrm>
            <a:off x="-110765" y="783015"/>
            <a:ext cx="121920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7200" b="1" dirty="0">
                <a:solidFill>
                  <a:srgbClr val="F7C20C"/>
                </a:solidFill>
                <a:latin typeface="Sitka Heading" pitchFamily="2" charset="0"/>
              </a:rPr>
              <a:t>Purpose</a:t>
            </a:r>
            <a:endParaRPr sz="7200" b="1" dirty="0">
              <a:solidFill>
                <a:srgbClr val="F7C20C"/>
              </a:solidFill>
              <a:latin typeface="Sitka Heading" pitchFamily="2" charset="0"/>
            </a:endParaRPr>
          </a:p>
        </p:txBody>
      </p:sp>
      <p:sp>
        <p:nvSpPr>
          <p:cNvPr id="7" name="Shape 192">
            <a:extLst>
              <a:ext uri="{FF2B5EF4-FFF2-40B4-BE49-F238E27FC236}">
                <a16:creationId xmlns:a16="http://schemas.microsoft.com/office/drawing/2014/main" id="{51676FC0-15C1-AEA6-C0A1-7F309A8A375A}"/>
              </a:ext>
            </a:extLst>
          </p:cNvPr>
          <p:cNvSpPr/>
          <p:nvPr/>
        </p:nvSpPr>
        <p:spPr>
          <a:xfrm>
            <a:off x="1008011" y="2168402"/>
            <a:ext cx="10175978" cy="327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  <a:latin typeface="Tendria LT Pro"/>
                <a:ea typeface="Tendria LT Pro"/>
                <a:cs typeface="Tendria LT Pro"/>
                <a:sym typeface="Tendria LT Pro"/>
              </a:defRPr>
            </a:lvl1pPr>
          </a:lstStyle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  <a:latin typeface="Sitka Text" pitchFamily="2" charset="0"/>
              </a:rPr>
              <a:t>Crafting words to articulate the: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  <a:latin typeface="Sitka Text" pitchFamily="2" charset="0"/>
              </a:rPr>
              <a:t>Values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  <a:latin typeface="Sitka Text" pitchFamily="2" charset="0"/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14416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AD8BE57-2F94-56D0-2ED5-56949FE4B8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Post</a:t>
            </a:r>
            <a:r>
              <a:rPr lang="en-US" baseline="0" dirty="0"/>
              <a:t> Finance Officer’s Charge</a:t>
            </a:r>
            <a:endParaRPr lang="en-US" dirty="0"/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A3758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hape 191">
            <a:extLst>
              <a:ext uri="{FF2B5EF4-FFF2-40B4-BE49-F238E27FC236}">
                <a16:creationId xmlns:a16="http://schemas.microsoft.com/office/drawing/2014/main" id="{B687B8CD-1E2E-ACF9-2E7C-02C0CE0A8305}"/>
              </a:ext>
            </a:extLst>
          </p:cNvPr>
          <p:cNvSpPr/>
          <p:nvPr/>
        </p:nvSpPr>
        <p:spPr>
          <a:xfrm>
            <a:off x="-1" y="582907"/>
            <a:ext cx="121920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7200" b="1" dirty="0">
                <a:solidFill>
                  <a:srgbClr val="F7C20C"/>
                </a:solidFill>
                <a:latin typeface="Sitka Heading" pitchFamily="2" charset="0"/>
              </a:rPr>
              <a:t>Goals</a:t>
            </a:r>
            <a:endParaRPr sz="7200" b="1" dirty="0">
              <a:solidFill>
                <a:srgbClr val="F7C20C"/>
              </a:solidFill>
              <a:latin typeface="Sitka Heading" pitchFamily="2" charset="0"/>
            </a:endParaRPr>
          </a:p>
        </p:txBody>
      </p:sp>
      <p:sp>
        <p:nvSpPr>
          <p:cNvPr id="6" name="Shape 192">
            <a:extLst>
              <a:ext uri="{FF2B5EF4-FFF2-40B4-BE49-F238E27FC236}">
                <a16:creationId xmlns:a16="http://schemas.microsoft.com/office/drawing/2014/main" id="{B6D2B018-9071-849D-01D6-55C0873BF1F8}"/>
              </a:ext>
            </a:extLst>
          </p:cNvPr>
          <p:cNvSpPr/>
          <p:nvPr/>
        </p:nvSpPr>
        <p:spPr>
          <a:xfrm>
            <a:off x="858058" y="1912796"/>
            <a:ext cx="10833199" cy="325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  <a:latin typeface="Tendria LT Pro"/>
                <a:ea typeface="Tendria LT Pro"/>
                <a:cs typeface="Tendria LT Pro"/>
                <a:sym typeface="Tendria LT Pro"/>
              </a:defRPr>
            </a:lvl1pPr>
          </a:lstStyle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  <a:latin typeface="Sitka Text" pitchFamily="2" charset="0"/>
              </a:rPr>
              <a:t>How does your post influence the community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  <a:latin typeface="Sitka Text" pitchFamily="2" charset="0"/>
              </a:rPr>
              <a:t>Direct support you provide</a:t>
            </a:r>
          </a:p>
          <a:p>
            <a:pPr marL="571500" indent="-571500">
              <a:lnSpc>
                <a:spcPct val="200000"/>
              </a:lnSpc>
              <a:buClr>
                <a:srgbClr val="F7C20C"/>
              </a:buClr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  <a:latin typeface="Sitka Text" pitchFamily="2" charset="0"/>
              </a:rPr>
              <a:t>Substantial veteran support </a:t>
            </a:r>
          </a:p>
        </p:txBody>
      </p:sp>
    </p:spTree>
    <p:extLst>
      <p:ext uri="{BB962C8B-B14F-4D97-AF65-F5344CB8AC3E}">
        <p14:creationId xmlns:p14="http://schemas.microsoft.com/office/powerpoint/2010/main" val="27697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prstGeom prst="rect">
            <a:avLst/>
          </a:prstGeom>
          <a:noFill/>
          <a:ln>
            <a:solidFill>
              <a:srgbClr val="14477E"/>
            </a:solidFill>
          </a:ln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9C6D24AB-A13A-D118-D677-F39306945B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Finance Officer Role:</a:t>
            </a:r>
          </a:p>
        </p:txBody>
      </p:sp>
      <p:sp>
        <p:nvSpPr>
          <p:cNvPr id="214" name="Shape 214"/>
          <p:cNvSpPr/>
          <p:nvPr/>
        </p:nvSpPr>
        <p:spPr>
          <a:xfrm>
            <a:off x="500742" y="238603"/>
            <a:ext cx="11190515" cy="6183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7C20C"/>
                </a:solidFill>
                <a:latin typeface="Sitka Text" panose="02000505000000020004" pitchFamily="2" charset="0"/>
              </a:rPr>
              <a:t>                                                   </a:t>
            </a:r>
          </a:p>
          <a:p>
            <a:pPr algn="ctr"/>
            <a:r>
              <a:rPr lang="en-US" sz="3600" b="1" dirty="0">
                <a:solidFill>
                  <a:srgbClr val="F7C20C"/>
                </a:solidFill>
                <a:latin typeface="Sitka Text" panose="02000505000000020004" pitchFamily="2" charset="0"/>
              </a:rPr>
              <a:t>							  Bruce Carl</a:t>
            </a:r>
          </a:p>
          <a:p>
            <a:pPr algn="ctr"/>
            <a:r>
              <a:rPr lang="en-US" sz="3600" b="1" dirty="0">
                <a:solidFill>
                  <a:srgbClr val="F7C20C"/>
                </a:solidFill>
                <a:latin typeface="Sitka Text" panose="02000505000000020004" pitchFamily="2" charset="0"/>
              </a:rPr>
              <a:t>                                     Membership Chair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F9716-3B26-264A-B00D-4B9AE4FB86C2}"/>
              </a:ext>
            </a:extLst>
          </p:cNvPr>
          <p:cNvSpPr/>
          <p:nvPr/>
        </p:nvSpPr>
        <p:spPr>
          <a:xfrm>
            <a:off x="499908" y="5716033"/>
            <a:ext cx="9220200" cy="663880"/>
          </a:xfrm>
          <a:prstGeom prst="rect">
            <a:avLst/>
          </a:prstGeom>
          <a:solidFill>
            <a:srgbClr val="35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090919C-49B0-B843-BDC2-8AEA1304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54" y="4834409"/>
            <a:ext cx="4278037" cy="1673743"/>
          </a:xfrm>
          <a:prstGeom prst="rect">
            <a:avLst/>
          </a:prstGeom>
        </p:spPr>
      </p:pic>
      <p:sp>
        <p:nvSpPr>
          <p:cNvPr id="4" name="Shape 191">
            <a:extLst>
              <a:ext uri="{FF2B5EF4-FFF2-40B4-BE49-F238E27FC236}">
                <a16:creationId xmlns:a16="http://schemas.microsoft.com/office/drawing/2014/main" id="{0B340710-9539-1A5E-67EA-B23E90A72951}"/>
              </a:ext>
            </a:extLst>
          </p:cNvPr>
          <p:cNvSpPr/>
          <p:nvPr/>
        </p:nvSpPr>
        <p:spPr>
          <a:xfrm>
            <a:off x="-149953" y="765805"/>
            <a:ext cx="121920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7200" b="1" dirty="0">
                <a:solidFill>
                  <a:srgbClr val="F7C20C"/>
                </a:solidFill>
                <a:latin typeface="Sitka Heading" pitchFamily="2" charset="0"/>
              </a:rPr>
              <a:t>Membership</a:t>
            </a:r>
            <a:endParaRPr sz="7200" b="1" dirty="0">
              <a:solidFill>
                <a:srgbClr val="F7C20C"/>
              </a:solidFill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883EA-FBE8-4129-A5D0-22FBA8205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1" y="4750991"/>
            <a:ext cx="1903209" cy="1857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4BA564-46AE-41CA-BFF7-26EAA7AA735D}"/>
              </a:ext>
            </a:extLst>
          </p:cNvPr>
          <p:cNvSpPr txBox="1"/>
          <p:nvPr/>
        </p:nvSpPr>
        <p:spPr>
          <a:xfrm>
            <a:off x="255495" y="5873234"/>
            <a:ext cx="20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floridalegion.org</a:t>
            </a:r>
          </a:p>
        </p:txBody>
      </p:sp>
      <p:pic>
        <p:nvPicPr>
          <p:cNvPr id="8" name="Picture 7" descr="download (1).png">
            <a:extLst>
              <a:ext uri="{FF2B5EF4-FFF2-40B4-BE49-F238E27FC236}">
                <a16:creationId xmlns:a16="http://schemas.microsoft.com/office/drawing/2014/main" id="{6E8F8965-9077-4763-88EC-FDAB470008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0812" y="1755458"/>
            <a:ext cx="5830376" cy="2176462"/>
          </a:xfrm>
          <a:prstGeom prst="rect">
            <a:avLst/>
          </a:prstGeom>
        </p:spPr>
      </p:pic>
      <p:pic>
        <p:nvPicPr>
          <p:cNvPr id="17410" name="Picture 2" descr="The Grime on Your Smartphone Can Reveal Your Secrets | Live Science">
            <a:extLst>
              <a:ext uri="{FF2B5EF4-FFF2-40B4-BE49-F238E27FC236}">
                <a16:creationId xmlns:a16="http://schemas.microsoft.com/office/drawing/2014/main" id="{DD83D904-A1B4-4C88-8B1D-59F572FAA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/>
          <a:stretch/>
        </p:blipFill>
        <p:spPr bwMode="auto">
          <a:xfrm>
            <a:off x="0" y="-2126520"/>
            <a:ext cx="12192000" cy="89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059FD-6246-40BF-AA87-0BB25CB5E15B}"/>
              </a:ext>
            </a:extLst>
          </p:cNvPr>
          <p:cNvGrpSpPr/>
          <p:nvPr/>
        </p:nvGrpSpPr>
        <p:grpSpPr>
          <a:xfrm>
            <a:off x="0" y="3931920"/>
            <a:ext cx="12192000" cy="2926080"/>
            <a:chOff x="0" y="3931920"/>
            <a:chExt cx="12192000" cy="2926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6579DD-5B15-492E-BFB4-A18C218D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1920"/>
              <a:ext cx="12192000" cy="29260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3F1A6E-1705-4A4F-9BA0-487F812F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4611" y="4750991"/>
              <a:ext cx="1903209" cy="1857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1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5FB97D-1CAB-459F-A2C0-40887E000D52}"/>
              </a:ext>
            </a:extLst>
          </p:cNvPr>
          <p:cNvSpPr txBox="1"/>
          <p:nvPr/>
        </p:nvSpPr>
        <p:spPr>
          <a:xfrm>
            <a:off x="10161494" y="6510702"/>
            <a:ext cx="203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floridalegion.org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7ADB-8FF0-1336-3EC6-8331A5678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0" y="4454429"/>
            <a:ext cx="1903209" cy="1857532"/>
          </a:xfrm>
          <a:prstGeom prst="rect">
            <a:avLst/>
          </a:prstGeom>
        </p:spPr>
      </p:pic>
      <p:sp>
        <p:nvSpPr>
          <p:cNvPr id="6" name="Shape 191">
            <a:extLst>
              <a:ext uri="{FF2B5EF4-FFF2-40B4-BE49-F238E27FC236}">
                <a16:creationId xmlns:a16="http://schemas.microsoft.com/office/drawing/2014/main" id="{7CB21C7C-EC5B-534E-BABA-5A0F45B09CFB}"/>
              </a:ext>
            </a:extLst>
          </p:cNvPr>
          <p:cNvSpPr/>
          <p:nvPr/>
        </p:nvSpPr>
        <p:spPr>
          <a:xfrm>
            <a:off x="1360078" y="307776"/>
            <a:ext cx="947184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2023 – 2024 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2</a:t>
            </a:r>
            <a:r>
              <a:rPr lang="en-US" sz="4000" b="1" baseline="30000" dirty="0">
                <a:solidFill>
                  <a:srgbClr val="F7C20C"/>
                </a:solidFill>
                <a:latin typeface="Sitka Text" panose="02000505000000020004" pitchFamily="2" charset="0"/>
              </a:rPr>
              <a:t>nd</a:t>
            </a:r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 Vice Commander</a:t>
            </a:r>
          </a:p>
          <a:p>
            <a:pPr algn="ctr"/>
            <a:r>
              <a:rPr lang="en-US" sz="4000" b="1" dirty="0">
                <a:solidFill>
                  <a:srgbClr val="F7C20C"/>
                </a:solidFill>
                <a:latin typeface="Sitka Text" panose="02000505000000020004" pitchFamily="2" charset="0"/>
              </a:rPr>
              <a:t>Jessica Moore</a:t>
            </a:r>
            <a:endParaRPr lang="en-US" sz="3200" b="1" dirty="0">
              <a:solidFill>
                <a:srgbClr val="F7C20C"/>
              </a:solidFill>
              <a:latin typeface="Sitka Text" panose="02000505000000020004" pitchFamily="2" charset="0"/>
            </a:endParaRPr>
          </a:p>
          <a:p>
            <a:pPr algn="ctr"/>
            <a:endParaRPr lang="en-US" sz="4000" b="1" dirty="0">
              <a:solidFill>
                <a:srgbClr val="F7C20C"/>
              </a:solidFill>
              <a:latin typeface="Sitka Text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38690-9BF9-1106-85FE-D58364D1E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86" y="2565763"/>
            <a:ext cx="2343379" cy="3264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20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8443EC-A0DA-4356-9585-4B8E4E505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he American Legion (@FloridaLegion) | Twitter">
            <a:extLst>
              <a:ext uri="{FF2B5EF4-FFF2-40B4-BE49-F238E27FC236}">
                <a16:creationId xmlns:a16="http://schemas.microsoft.com/office/drawing/2014/main" id="{A8860C53-FE4E-4F76-95E8-914C3C1A0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32" y="0"/>
            <a:ext cx="6024968" cy="60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4C442C-970E-4863-A67A-647D83CA2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1" y="4750991"/>
            <a:ext cx="1903209" cy="18575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6E74F9-9872-48BC-BB28-3565C36CE691}"/>
              </a:ext>
            </a:extLst>
          </p:cNvPr>
          <p:cNvGrpSpPr/>
          <p:nvPr/>
        </p:nvGrpSpPr>
        <p:grpSpPr>
          <a:xfrm>
            <a:off x="0" y="-208786"/>
            <a:ext cx="12192000" cy="7051796"/>
            <a:chOff x="0" y="-208786"/>
            <a:chExt cx="12192000" cy="70517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C3ECAB-A53C-4818-819B-B8BD243C23E1}"/>
                </a:ext>
              </a:extLst>
            </p:cNvPr>
            <p:cNvSpPr/>
            <p:nvPr/>
          </p:nvSpPr>
          <p:spPr>
            <a:xfrm>
              <a:off x="0" y="-14990"/>
              <a:ext cx="12192000" cy="6858000"/>
            </a:xfrm>
            <a:prstGeom prst="rect">
              <a:avLst/>
            </a:prstGeom>
            <a:solidFill>
              <a:srgbClr val="1A3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State Benefits | The American Legion">
              <a:extLst>
                <a:ext uri="{FF2B5EF4-FFF2-40B4-BE49-F238E27FC236}">
                  <a16:creationId xmlns:a16="http://schemas.microsoft.com/office/drawing/2014/main" id="{7CAE33D2-D47A-4B90-990F-3C4BC65D9E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625" b="91292" l="12082" r="90231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" t="12917" r="-15498" b="-9060"/>
            <a:stretch/>
          </p:blipFill>
          <p:spPr bwMode="auto">
            <a:xfrm>
              <a:off x="1123950" y="-208786"/>
              <a:ext cx="9791700" cy="6651745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1D3E42-17B2-4A45-AF9A-CB5D8A336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910"/>
            <a:ext cx="12192000" cy="29260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056D81-B31C-4FA1-8FBA-80D5AADF9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1" y="4763506"/>
            <a:ext cx="1903209" cy="18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ican Legion College 2023-2024 template" id="{6862AE1B-663F-4153-9711-DEC313AD734C}" vid="{ECDC5753-53BA-4409-9262-37A15509B6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11682</TotalTime>
  <Words>3318</Words>
  <Application>Microsoft Office PowerPoint</Application>
  <PresentationFormat>Widescreen</PresentationFormat>
  <Paragraphs>634</Paragraphs>
  <Slides>90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9" baseType="lpstr">
      <vt:lpstr>Abrade-Book</vt:lpstr>
      <vt:lpstr>Arial</vt:lpstr>
      <vt:lpstr>Book Antiqua</vt:lpstr>
      <vt:lpstr>Calibri</vt:lpstr>
      <vt:lpstr>Calibri Light</vt:lpstr>
      <vt:lpstr>Century Gothic</vt:lpstr>
      <vt:lpstr>Elephant</vt:lpstr>
      <vt:lpstr>Futura PT Bold</vt:lpstr>
      <vt:lpstr>Futura PT Heavy</vt:lpstr>
      <vt:lpstr>Futura PT Light</vt:lpstr>
      <vt:lpstr>Myriad Pro</vt:lpstr>
      <vt:lpstr>Sitka Banner</vt:lpstr>
      <vt:lpstr>Sitka Heading</vt:lpstr>
      <vt:lpstr>Sitka Text</vt:lpstr>
      <vt:lpstr>Times New Roman</vt:lpstr>
      <vt:lpstr>Wingdings</vt:lpstr>
      <vt:lpstr>Wingdings 2</vt:lpstr>
      <vt:lpstr>1_Office Theme</vt:lpstr>
      <vt:lpstr>Office Theme</vt:lpstr>
      <vt:lpstr>PowerPoint Presentation</vt:lpstr>
      <vt:lpstr>Finance Officer Role:</vt:lpstr>
      <vt:lpstr>Overview</vt:lpstr>
      <vt:lpstr>Post Finance Officer’s Charge</vt:lpstr>
      <vt:lpstr>Finance Officer Role: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February 2023</vt:lpstr>
      <vt:lpstr>Post Complaints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Finance Officer’s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Building A Team</vt:lpstr>
      <vt:lpstr>Building A Team</vt:lpstr>
      <vt:lpstr>Building A Team</vt:lpstr>
      <vt:lpstr>Building A Team</vt:lpstr>
      <vt:lpstr>Choose the Right Fundraiser</vt:lpstr>
      <vt:lpstr>WHY We Need Money</vt:lpstr>
      <vt:lpstr>WHY People Give</vt:lpstr>
      <vt:lpstr>Choosing the Right Fundraiser</vt:lpstr>
      <vt:lpstr>Stay Organized</vt:lpstr>
      <vt:lpstr>Create Goals</vt:lpstr>
      <vt:lpstr>Set a Budget</vt:lpstr>
      <vt:lpstr>Set a Budget</vt:lpstr>
      <vt:lpstr>Budget Example</vt:lpstr>
      <vt:lpstr>Budget Example</vt:lpstr>
      <vt:lpstr>Sponsors / Donors</vt:lpstr>
      <vt:lpstr>Develop a Timeline</vt:lpstr>
      <vt:lpstr>Follow Up</vt:lpstr>
      <vt:lpstr>Celebrate!</vt:lpstr>
      <vt:lpstr>Say Thank You</vt:lpstr>
      <vt:lpstr>Evaluate</vt:lpstr>
      <vt:lpstr>Raffles</vt:lpstr>
      <vt:lpstr>Raffles</vt:lpstr>
      <vt:lpstr>Raffle Disclaimer</vt:lpstr>
      <vt:lpstr>Raffles – Fees / Pricing</vt:lpstr>
      <vt:lpstr>Raffles – Materials</vt:lpstr>
      <vt:lpstr>Raffles – Winners</vt:lpstr>
      <vt:lpstr>Post Opportunity Dept. 50/50 Raffles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Overview</vt:lpstr>
      <vt:lpstr>Post Finance Officer’s Charge</vt:lpstr>
      <vt:lpstr>Finance Officer Role:</vt:lpstr>
      <vt:lpstr>Overview</vt:lpstr>
      <vt:lpstr>Post Finance Officer’s Charge</vt:lpstr>
      <vt:lpstr>Finance Officer Role: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Boswell, Scott</dc:creator>
  <cp:lastModifiedBy>Lena Herediaperez</cp:lastModifiedBy>
  <cp:revision>369</cp:revision>
  <cp:lastPrinted>2017-06-27T20:23:25Z</cp:lastPrinted>
  <dcterms:created xsi:type="dcterms:W3CDTF">2017-06-22T13:29:26Z</dcterms:created>
  <dcterms:modified xsi:type="dcterms:W3CDTF">2023-12-14T14:11:06Z</dcterms:modified>
</cp:coreProperties>
</file>