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805" r:id="rId2"/>
    <p:sldId id="690" r:id="rId3"/>
    <p:sldId id="702" r:id="rId4"/>
    <p:sldId id="806" r:id="rId5"/>
    <p:sldId id="807" r:id="rId6"/>
    <p:sldId id="808" r:id="rId7"/>
    <p:sldId id="809" r:id="rId8"/>
    <p:sldId id="810" r:id="rId9"/>
    <p:sldId id="811" r:id="rId10"/>
    <p:sldId id="812" r:id="rId11"/>
    <p:sldId id="813" r:id="rId12"/>
    <p:sldId id="814" r:id="rId13"/>
    <p:sldId id="524" r:id="rId14"/>
    <p:sldId id="824" r:id="rId15"/>
    <p:sldId id="845" r:id="rId16"/>
    <p:sldId id="257" r:id="rId17"/>
    <p:sldId id="815" r:id="rId18"/>
    <p:sldId id="816" r:id="rId19"/>
    <p:sldId id="817" r:id="rId20"/>
    <p:sldId id="818" r:id="rId21"/>
    <p:sldId id="819" r:id="rId22"/>
    <p:sldId id="820" r:id="rId23"/>
    <p:sldId id="493" r:id="rId24"/>
    <p:sldId id="492" r:id="rId25"/>
    <p:sldId id="821" r:id="rId26"/>
    <p:sldId id="822" r:id="rId27"/>
    <p:sldId id="495" r:id="rId28"/>
    <p:sldId id="823" r:id="rId29"/>
    <p:sldId id="477" r:id="rId30"/>
    <p:sldId id="439" r:id="rId31"/>
    <p:sldId id="827" r:id="rId32"/>
    <p:sldId id="828" r:id="rId33"/>
    <p:sldId id="844" r:id="rId34"/>
    <p:sldId id="825" r:id="rId35"/>
    <p:sldId id="826" r:id="rId36"/>
    <p:sldId id="829" r:id="rId37"/>
    <p:sldId id="830" r:id="rId38"/>
    <p:sldId id="831" r:id="rId39"/>
    <p:sldId id="832" r:id="rId40"/>
    <p:sldId id="833" r:id="rId41"/>
    <p:sldId id="834" r:id="rId42"/>
    <p:sldId id="835" r:id="rId43"/>
    <p:sldId id="836" r:id="rId44"/>
    <p:sldId id="837" r:id="rId45"/>
    <p:sldId id="838" r:id="rId46"/>
    <p:sldId id="839" r:id="rId47"/>
    <p:sldId id="840" r:id="rId48"/>
    <p:sldId id="841" r:id="rId49"/>
    <p:sldId id="843" r:id="rId50"/>
    <p:sldId id="842" r:id="rId51"/>
    <p:sldId id="556" r:id="rId52"/>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27A"/>
    <a:srgbClr val="F7C20C"/>
    <a:srgbClr val="1A3758"/>
    <a:srgbClr val="003566"/>
    <a:srgbClr val="14477E"/>
    <a:srgbClr val="00477F"/>
    <a:srgbClr val="011D49"/>
    <a:srgbClr val="00173F"/>
    <a:srgbClr val="011B47"/>
    <a:srgbClr val="001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75441" autoAdjust="0"/>
  </p:normalViewPr>
  <p:slideViewPr>
    <p:cSldViewPr snapToGrid="0">
      <p:cViewPr varScale="1">
        <p:scale>
          <a:sx n="59" d="100"/>
          <a:sy n="59" d="100"/>
        </p:scale>
        <p:origin x="864" y="53"/>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18" Type="http://schemas.openxmlformats.org/officeDocument/2006/relationships/slide" Target="slides/slide35.xml"/><Relationship Id="rId26" Type="http://schemas.openxmlformats.org/officeDocument/2006/relationships/slide" Target="slides/slide43.xml"/><Relationship Id="rId3" Type="http://schemas.openxmlformats.org/officeDocument/2006/relationships/slide" Target="slides/slide4.xml"/><Relationship Id="rId21" Type="http://schemas.openxmlformats.org/officeDocument/2006/relationships/slide" Target="slides/slide38.xml"/><Relationship Id="rId7" Type="http://schemas.openxmlformats.org/officeDocument/2006/relationships/slide" Target="slides/slide8.xml"/><Relationship Id="rId12" Type="http://schemas.openxmlformats.org/officeDocument/2006/relationships/slide" Target="slides/slide14.xml"/><Relationship Id="rId17" Type="http://schemas.openxmlformats.org/officeDocument/2006/relationships/slide" Target="slides/slide34.xml"/><Relationship Id="rId25" Type="http://schemas.openxmlformats.org/officeDocument/2006/relationships/slide" Target="slides/slide42.xml"/><Relationship Id="rId2" Type="http://schemas.openxmlformats.org/officeDocument/2006/relationships/slide" Target="slides/slide3.xml"/><Relationship Id="rId16" Type="http://schemas.openxmlformats.org/officeDocument/2006/relationships/slide" Target="slides/slide33.xml"/><Relationship Id="rId20" Type="http://schemas.openxmlformats.org/officeDocument/2006/relationships/slide" Target="slides/slide37.xml"/><Relationship Id="rId29" Type="http://schemas.openxmlformats.org/officeDocument/2006/relationships/slide" Target="slides/slide46.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41.xml"/><Relationship Id="rId32" Type="http://schemas.openxmlformats.org/officeDocument/2006/relationships/slide" Target="slides/slide50.xml"/><Relationship Id="rId5" Type="http://schemas.openxmlformats.org/officeDocument/2006/relationships/slide" Target="slides/slide6.xml"/><Relationship Id="rId15" Type="http://schemas.openxmlformats.org/officeDocument/2006/relationships/slide" Target="slides/slide32.xml"/><Relationship Id="rId23" Type="http://schemas.openxmlformats.org/officeDocument/2006/relationships/slide" Target="slides/slide40.xml"/><Relationship Id="rId28" Type="http://schemas.openxmlformats.org/officeDocument/2006/relationships/slide" Target="slides/slide45.xml"/><Relationship Id="rId10" Type="http://schemas.openxmlformats.org/officeDocument/2006/relationships/slide" Target="slides/slide11.xml"/><Relationship Id="rId19" Type="http://schemas.openxmlformats.org/officeDocument/2006/relationships/slide" Target="slides/slide36.xml"/><Relationship Id="rId31" Type="http://schemas.openxmlformats.org/officeDocument/2006/relationships/slide" Target="slides/slide48.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31.xml"/><Relationship Id="rId22" Type="http://schemas.openxmlformats.org/officeDocument/2006/relationships/slide" Target="slides/slide39.xml"/><Relationship Id="rId27" Type="http://schemas.openxmlformats.org/officeDocument/2006/relationships/slide" Target="slides/slide44.xml"/><Relationship Id="rId30"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03B2E9-8A9D-4D0B-9F98-14AA4450A1D3}"/>
              </a:ext>
            </a:extLst>
          </p:cNvPr>
          <p:cNvSpPr>
            <a:spLocks noGrp="1"/>
          </p:cNvSpPr>
          <p:nvPr>
            <p:ph type="hdr" sz="quarter"/>
          </p:nvPr>
        </p:nvSpPr>
        <p:spPr>
          <a:xfrm>
            <a:off x="0" y="2"/>
            <a:ext cx="4002299"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F0B537-DA4C-495F-ADA4-476E77C291DC}"/>
              </a:ext>
            </a:extLst>
          </p:cNvPr>
          <p:cNvSpPr>
            <a:spLocks noGrp="1"/>
          </p:cNvSpPr>
          <p:nvPr>
            <p:ph type="dt" sz="quarter" idx="1"/>
          </p:nvPr>
        </p:nvSpPr>
        <p:spPr>
          <a:xfrm>
            <a:off x="5231639" y="2"/>
            <a:ext cx="4002299" cy="351737"/>
          </a:xfrm>
          <a:prstGeom prst="rect">
            <a:avLst/>
          </a:prstGeom>
        </p:spPr>
        <p:txBody>
          <a:bodyPr vert="horz" lIns="93177" tIns="46589" rIns="93177" bIns="46589" rtlCol="0"/>
          <a:lstStyle>
            <a:lvl1pPr algn="r">
              <a:defRPr sz="1200"/>
            </a:lvl1pPr>
          </a:lstStyle>
          <a:p>
            <a:fld id="{53DCD556-6318-4509-B56B-DF285062A1A4}" type="datetimeFigureOut">
              <a:rPr lang="en-US" smtClean="0"/>
              <a:pPr/>
              <a:t>12/14/2023</a:t>
            </a:fld>
            <a:endParaRPr lang="en-US" dirty="0"/>
          </a:p>
        </p:txBody>
      </p:sp>
      <p:sp>
        <p:nvSpPr>
          <p:cNvPr id="4" name="Footer Placeholder 3">
            <a:extLst>
              <a:ext uri="{FF2B5EF4-FFF2-40B4-BE49-F238E27FC236}">
                <a16:creationId xmlns:a16="http://schemas.microsoft.com/office/drawing/2014/main" id="{3A85913B-DC12-4790-807F-9770D2148254}"/>
              </a:ext>
            </a:extLst>
          </p:cNvPr>
          <p:cNvSpPr>
            <a:spLocks noGrp="1"/>
          </p:cNvSpPr>
          <p:nvPr>
            <p:ph type="ftr" sz="quarter" idx="2"/>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4A588D8-3FF1-4295-92CF-3B872BCC84C2}"/>
              </a:ext>
            </a:extLst>
          </p:cNvPr>
          <p:cNvSpPr>
            <a:spLocks noGrp="1"/>
          </p:cNvSpPr>
          <p:nvPr>
            <p:ph type="sldNum" sz="quarter" idx="3"/>
          </p:nvPr>
        </p:nvSpPr>
        <p:spPr>
          <a:xfrm>
            <a:off x="5231639" y="6658664"/>
            <a:ext cx="4002299" cy="351736"/>
          </a:xfrm>
          <a:prstGeom prst="rect">
            <a:avLst/>
          </a:prstGeom>
        </p:spPr>
        <p:txBody>
          <a:bodyPr vert="horz" lIns="93177" tIns="46589" rIns="93177" bIns="46589" rtlCol="0" anchor="b"/>
          <a:lstStyle>
            <a:lvl1pPr algn="r">
              <a:defRPr sz="1200"/>
            </a:lvl1pPr>
          </a:lstStyle>
          <a:p>
            <a:fld id="{C42FFB1A-ED22-4212-BCF4-015FBA8F2849}" type="slidenum">
              <a:rPr lang="en-US" smtClean="0"/>
              <a:pPr/>
              <a:t>‹#›</a:t>
            </a:fld>
            <a:endParaRPr lang="en-US" dirty="0"/>
          </a:p>
        </p:txBody>
      </p:sp>
    </p:spTree>
    <p:extLst>
      <p:ext uri="{BB962C8B-B14F-4D97-AF65-F5344CB8AC3E}">
        <p14:creationId xmlns:p14="http://schemas.microsoft.com/office/powerpoint/2010/main" val="3534479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31639" y="2"/>
            <a:ext cx="4002299" cy="351737"/>
          </a:xfrm>
          <a:prstGeom prst="rect">
            <a:avLst/>
          </a:prstGeom>
        </p:spPr>
        <p:txBody>
          <a:bodyPr vert="horz" lIns="93177" tIns="46589" rIns="93177" bIns="46589" rtlCol="0"/>
          <a:lstStyle>
            <a:lvl1pPr algn="r">
              <a:defRPr sz="1200"/>
            </a:lvl1pPr>
          </a:lstStyle>
          <a:p>
            <a:fld id="{25FB4228-50D2-489B-A72B-1D054CBCD4AA}" type="datetimeFigureOut">
              <a:rPr lang="en-US" smtClean="0"/>
              <a:pPr/>
              <a:t>12/14/2023</a:t>
            </a:fld>
            <a:endParaRPr lang="en-US" dirty="0"/>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3177" tIns="46589" rIns="93177" bIns="46589" rtlCol="0" anchor="b"/>
          <a:lstStyle>
            <a:lvl1pPr algn="r">
              <a:defRPr sz="1200"/>
            </a:lvl1pPr>
          </a:lstStyle>
          <a:p>
            <a:fld id="{CCCA3B24-CE73-47BC-A124-8F192E0739FC}" type="slidenum">
              <a:rPr lang="en-US" smtClean="0"/>
              <a:pPr/>
              <a:t>‹#›</a:t>
            </a:fld>
            <a:endParaRPr lang="en-US" dirty="0"/>
          </a:p>
        </p:txBody>
      </p:sp>
    </p:spTree>
    <p:extLst>
      <p:ext uri="{BB962C8B-B14F-4D97-AF65-F5344CB8AC3E}">
        <p14:creationId xmlns:p14="http://schemas.microsoft.com/office/powerpoint/2010/main" val="335875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good strategy will stand the test of time.  As your local market changes, these plans could be a constant.</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86180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dirty="0"/>
              <a:t>Implement and adjust the plan </a:t>
            </a:r>
          </a:p>
          <a:p>
            <a:endParaRPr lang="en-US" dirty="0"/>
          </a:p>
          <a:p>
            <a:r>
              <a:rPr lang="en-US" dirty="0"/>
              <a:t>Continuity is key.  Give the plan time to work and adjust it as necessary.</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556262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79562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pPr/>
              <a:t>13</a:t>
            </a:fld>
            <a:endParaRPr lang="en-US" dirty="0"/>
          </a:p>
        </p:txBody>
      </p:sp>
    </p:spTree>
    <p:extLst>
      <p:ext uri="{BB962C8B-B14F-4D97-AF65-F5344CB8AC3E}">
        <p14:creationId xmlns:p14="http://schemas.microsoft.com/office/powerpoint/2010/main" val="389017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57507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dirty="0"/>
              <a:t>Implement and adjust the plan </a:t>
            </a:r>
          </a:p>
          <a:p>
            <a:endParaRPr lang="en-US" dirty="0"/>
          </a:p>
          <a:p>
            <a:r>
              <a:rPr lang="en-US" dirty="0"/>
              <a:t>Continuity is key.  Give the plan time to work and adjust it as necessary.</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53208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CA3B24-CE73-47BC-A124-8F192E0739FC}" type="slidenum">
              <a:rPr lang="en-US" smtClean="0"/>
              <a:t>16</a:t>
            </a:fld>
            <a:endParaRPr lang="en-US" dirty="0"/>
          </a:p>
        </p:txBody>
      </p:sp>
    </p:spTree>
    <p:extLst>
      <p:ext uri="{BB962C8B-B14F-4D97-AF65-F5344CB8AC3E}">
        <p14:creationId xmlns:p14="http://schemas.microsoft.com/office/powerpoint/2010/main" val="161960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0000"/>
              </a:lnSpc>
              <a:spcBef>
                <a:spcPts val="0"/>
              </a:spcBef>
              <a:spcAft>
                <a:spcPts val="0"/>
              </a:spcAft>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Our National webpage has information about our National agenda in congress. Make sure you have signed up for Alerts! You can also find out via your address who is your representative in Congress. Report a meeting with one of them or their aids as well as see all the legislation that we are tracking.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52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legislative process is designed to ensure that the needs of all political viewpoints and geographic regions are considered. Therefore, the need to appreciate political realities is paramount.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legislation that we as The American Legion is tracking.  You will see check marks for what we are in a positive standpoint, a dash if we are </a:t>
            </a:r>
            <a:r>
              <a:rPr lang="en-US" dirty="0" err="1"/>
              <a:t>nutreal</a:t>
            </a:r>
            <a:r>
              <a:rPr lang="en-US" dirty="0"/>
              <a:t> or an X if we are against this legislation.  </a:t>
            </a:r>
          </a:p>
        </p:txBody>
      </p:sp>
    </p:spTree>
    <p:extLst>
      <p:ext uri="{BB962C8B-B14F-4D97-AF65-F5344CB8AC3E}">
        <p14:creationId xmlns:p14="http://schemas.microsoft.com/office/powerpoint/2010/main" val="143430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Heading the list of mistakes people make in communicating with their legislator is the assumption that the member will know who they are or what they are talking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First and foremost, identify yourself and describe your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Secondly, be prepared to explain your legislative interest in sufficient detail so that the legislator will be able to act on your behalf.  Explain your problem, the present situation, and propose a solution.  Offer to answer any questions they may have.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make it easy for the legislator to act on your issue, you increase your chances of success.  If you leave the member with a poor understanding of your issue and no proposed solution, you have wasted your time.</a:t>
            </a:r>
            <a:endParaRPr lang="en-US" dirty="0"/>
          </a:p>
        </p:txBody>
      </p:sp>
    </p:spTree>
    <p:extLst>
      <p:ext uri="{BB962C8B-B14F-4D97-AF65-F5344CB8AC3E}">
        <p14:creationId xmlns:p14="http://schemas.microsoft.com/office/powerpoint/2010/main" val="210917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22617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Appreciate that during legislative session time is a scarce commodity.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typical legislator is assigned to several committees and subcommittees.  This means the member is extremely busy dealing with a wide variety of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 not feel put off by meeting with a legislative assistant.  The assistant is responsible for monitoring legislation and budget and advising the member. The assistant may be more knowledgeable about your issue and have the time to sit down with you and listen.</a:t>
            </a: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best way to avoid the scheduling pitfalls of Tallahassee is to establish a relationship with the legislator in their home district.  Visit with them and explain your issue prior to the beginning of session. It is much easier to follow-up than educate.</a:t>
            </a:r>
            <a:endParaRPr lang="en-US" dirty="0"/>
          </a:p>
        </p:txBody>
      </p:sp>
    </p:spTree>
    <p:extLst>
      <p:ext uri="{BB962C8B-B14F-4D97-AF65-F5344CB8AC3E}">
        <p14:creationId xmlns:p14="http://schemas.microsoft.com/office/powerpoint/2010/main" val="1020640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Although the overall intelligence level in the Legislature is high, both members and staff often misunderstand oral presentations.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results from time constraints, unfamiliarity with the topic, and sometimes from a low priority being given to your issue.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most effective way of assuring that your oral presentation is not misunderstood is to commit it to writing in a concise and factual manner.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document should be no longer than one page and should include a brief explanation of the issue, your name, the name of the organization, and where to contact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There are some types of information that should not be shared with a legislator.  This information is irrelevant to the legislative process or is likely to be misunderstood or misinterpreted.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example, if you have experienced problems in dealing with a particular person in an agency do not complain about that person unless you are asking the legislator to do something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remark or comment unintentionally made, or made and overheard by a legislator, may undermine your case and the image of your organization.</a:t>
            </a:r>
            <a:endParaRPr lang="en-US" dirty="0"/>
          </a:p>
        </p:txBody>
      </p:sp>
    </p:spTree>
    <p:extLst>
      <p:ext uri="{BB962C8B-B14F-4D97-AF65-F5344CB8AC3E}">
        <p14:creationId xmlns:p14="http://schemas.microsoft.com/office/powerpoint/2010/main" val="1462745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are a political organization, what we ARE NOT is a partisan organization.  There is a major difference.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12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Name the US Rep’s and Senate in Florida</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28 </a:t>
            </a:r>
            <a:r>
              <a:rPr lang="en-US" sz="1800" dirty="0">
                <a:effectLst/>
                <a:latin typeface="Calibri" panose="020F0502020204030204" pitchFamily="34" charset="0"/>
                <a:ea typeface="Calibri" panose="020F0502020204030204" pitchFamily="34" charset="0"/>
                <a:cs typeface="Times New Roman" panose="02020603050405020304" pitchFamily="18" charset="0"/>
              </a:rPr>
              <a:t>US Reps</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2 US Senators</a:t>
            </a:r>
          </a:p>
        </p:txBody>
      </p:sp>
    </p:spTree>
    <p:extLst>
      <p:ext uri="{BB962C8B-B14F-4D97-AF65-F5344CB8AC3E}">
        <p14:creationId xmlns:p14="http://schemas.microsoft.com/office/powerpoint/2010/main" val="109192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Both of these sites have search engines that will assist you in finding your Rep or Senator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099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Both of these sites have search engines that will assist you in finding your Rep or Senator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426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currently have 21 either still active or prior military;</a:t>
            </a: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be found on the Florida Veterans Foundation’s webpage with their BIO. </a:t>
            </a: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1 Coast Guard; 4 USAF and USMC; 8 Army/Guard; 4 Navy to include the Speaker of the FL House of Rep. (Palm Coast)</a:t>
            </a:r>
          </a:p>
        </p:txBody>
      </p:sp>
    </p:spTree>
    <p:extLst>
      <p:ext uri="{BB962C8B-B14F-4D97-AF65-F5344CB8AC3E}">
        <p14:creationId xmlns:p14="http://schemas.microsoft.com/office/powerpoint/2010/main" val="789698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you ask someone to speak at your event?</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individual was chosen to speak solely for non-candidacy reasons</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speaks in their non-candidate capacity</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reference to the upcoming election is made</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campaign activity occurred in connection with the attendance (signs/flyers etc.)</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maintain a non-partisan atmosphere</a:t>
            </a:r>
          </a:p>
          <a:p>
            <a:pPr marL="285750" marR="0" lvl="0"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communication announcing the event clearly indicated the non-candidate capacity</a:t>
            </a:r>
          </a:p>
          <a:p>
            <a:pPr marL="742950" marR="0" lvl="1" indent="-28575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Clearly indicate the non-candidate capacity in which the individual was appearing AND do not mention the individual's candidacy or the election</a:t>
            </a:r>
          </a:p>
        </p:txBody>
      </p:sp>
    </p:spTree>
    <p:extLst>
      <p:ext uri="{BB962C8B-B14F-4D97-AF65-F5344CB8AC3E}">
        <p14:creationId xmlns:p14="http://schemas.microsoft.com/office/powerpoint/2010/main" val="3431781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44512D3-8D60-4A30-9455-16CC2FE295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vast majority of Florida’s citizens do not follow legislation and are unlikely to understand the impact of potential law changes, all taking place without their input or approval.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Our participation is essential to the preservation of democracy, and we can make a difference.</a:t>
            </a:r>
          </a:p>
          <a:p>
            <a:pPr marL="0" marR="0" lvl="0" indent="0">
              <a:lnSpc>
                <a:spcPct val="107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269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Earlier this year, House Speaker Chris </a:t>
            </a:r>
            <a:r>
              <a:rPr lang="en-US" sz="1800" b="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Sprowls</a:t>
            </a:r>
            <a:r>
              <a:rPr lang="en-U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said, “Our session will be shaped by the decisions that we make, and by the opportunities we seize.”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CA3B24-CE73-47BC-A124-8F192E0739FC}" type="slidenum">
              <a:rPr lang="en-US" smtClean="0"/>
              <a:t>29</a:t>
            </a:fld>
            <a:endParaRPr lang="en-US" dirty="0"/>
          </a:p>
        </p:txBody>
      </p:sp>
    </p:spTree>
    <p:extLst>
      <p:ext uri="{BB962C8B-B14F-4D97-AF65-F5344CB8AC3E}">
        <p14:creationId xmlns:p14="http://schemas.microsoft.com/office/powerpoint/2010/main" val="179285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671638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t>30</a:t>
            </a:fld>
            <a:endParaRPr lang="en-US" dirty="0"/>
          </a:p>
        </p:txBody>
      </p:sp>
    </p:spTree>
    <p:extLst>
      <p:ext uri="{BB962C8B-B14F-4D97-AF65-F5344CB8AC3E}">
        <p14:creationId xmlns:p14="http://schemas.microsoft.com/office/powerpoint/2010/main" val="46873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415327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144139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574734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dirty="0"/>
              <a:t>Implement and adjust the plan </a:t>
            </a:r>
          </a:p>
          <a:p>
            <a:endParaRPr lang="en-US" dirty="0"/>
          </a:p>
          <a:p>
            <a:r>
              <a:rPr lang="en-US" dirty="0"/>
              <a:t>Continuity is key.  Give the plan time to work and adjust it as necessary.</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19766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4216787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169507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Officers Guide &amp; Manual of Ceremonies – Pg 40-42</a:t>
            </a: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District / County Commanders Guide – Pg 5-9</a:t>
            </a: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pertinent documents can be found on floridalegion.org/resources</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523852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sz="1200" dirty="0"/>
              <a:t>UNIFORM OF THE DAY</a:t>
            </a:r>
          </a:p>
          <a:p>
            <a:r>
              <a:rPr lang="en-US" sz="1200" dirty="0"/>
              <a:t>A Legionnaire is considered in uniform when wearing the official American Legion Cap.  That is your blue ”cover, or garrison cap”.</a:t>
            </a:r>
          </a:p>
          <a:p>
            <a:r>
              <a:rPr lang="en-US" sz="1200" dirty="0"/>
              <a:t>Leadership should wear an appropriate color name tag with their name, title, and post during the meeting and official Legion events.</a:t>
            </a:r>
          </a:p>
          <a:p>
            <a:endParaRPr lang="en-US" sz="1200" dirty="0"/>
          </a:p>
          <a:p>
            <a:r>
              <a:rPr lang="en-US" sz="1200" dirty="0"/>
              <a:t>ENTRY IF YOU ARE LATE</a:t>
            </a:r>
          </a:p>
          <a:p>
            <a:r>
              <a:rPr lang="en-US" sz="1200" dirty="0"/>
              <a:t>You should not enter, and the Sgt at Arms should not allow entry,</a:t>
            </a:r>
            <a:r>
              <a:rPr lang="en-US" sz="1200" baseline="0" dirty="0"/>
              <a:t> </a:t>
            </a:r>
            <a:r>
              <a:rPr lang="en-US" sz="1200" dirty="0"/>
              <a:t>during the initiation of or close of any meeting.  If you are late and enter once the meeting has begun, you should enter the room, salute the colors and quietly take your seat.</a:t>
            </a:r>
          </a:p>
          <a:p>
            <a:endParaRPr lang="en-US" sz="1200" dirty="0"/>
          </a:p>
          <a:p>
            <a:r>
              <a:rPr lang="en-US" sz="1200" dirty="0"/>
              <a:t>CELL PHONE ETIQUETTE</a:t>
            </a:r>
          </a:p>
          <a:p>
            <a:r>
              <a:rPr lang="en-US" sz="1200" dirty="0"/>
              <a:t>Remind the membership to turn off or silence their phones during the meetings and please remember to do the same to your phone.</a:t>
            </a:r>
          </a:p>
          <a:p>
            <a:endParaRPr lang="en-US" sz="1200" dirty="0"/>
          </a:p>
          <a:p>
            <a:r>
              <a:rPr lang="en-US" sz="1200" dirty="0"/>
              <a:t>QUESTIONS AND COMMENTS</a:t>
            </a:r>
          </a:p>
          <a:p>
            <a:r>
              <a:rPr lang="en-US" sz="1200" dirty="0"/>
              <a:t>Members with questions comments and concerns should rise, be recognized by the chair and always address chair with those questions, comments and concerns</a:t>
            </a:r>
          </a:p>
          <a:p>
            <a:pPr marL="171450" indent="-171450">
              <a:buFont typeface="Arial" panose="020B0604020202020204" pitchFamily="34" charset="0"/>
              <a:buChar char="•"/>
            </a:pPr>
            <a:r>
              <a:rPr lang="en-US" sz="1200" dirty="0"/>
              <a:t>Always be courteous to the chair and your comrades</a:t>
            </a:r>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97916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face it, The American Legion is a volunteer ran organization and many of us are involved in other organizations. A friendly reminder goes a long way.</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Preparation and execution of an agenda are equally important to a meetings success.</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District we always try to get the agenda out to the members a week out from our scheduled meeting.</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that your Chairman get the agenda for the upcoming meeting and is aware of what you would like them to report on. A phone call prior to the meeting is always nice as well, to ensure they got your message.   </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64437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does the District Level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Especially in large departments, the district/county level represents a more "approachable" link in the chain of command.  Bringing questions or issues to the district level often get results quicker than awaiting department or national answers.</a:t>
            </a:r>
          </a:p>
          <a:p>
            <a:pPr algn="l"/>
            <a:endParaRPr lang="en-US" b="0" dirty="0">
              <a:solidFill>
                <a:srgbClr val="222222"/>
              </a:solidFill>
              <a:latin typeface="Arial" panose="020B0604020202020204" pitchFamily="34" charset="0"/>
              <a:cs typeface="Arial" panose="020B0604020202020204" pitchFamily="34" charset="0"/>
            </a:endParaRPr>
          </a:p>
          <a:p>
            <a:r>
              <a:rPr lang="en-US" sz="1200" dirty="0"/>
              <a:t>Represents Posts (Members) to Department.</a:t>
            </a:r>
          </a:p>
          <a:p>
            <a:endParaRPr lang="en-US" sz="1200" dirty="0"/>
          </a:p>
          <a:p>
            <a:r>
              <a:rPr lang="en-US" sz="1200" dirty="0"/>
              <a:t>Segway into CB&amp;L’s: Most district commanders have voice/vote on Department Executive Committee (DEC). Post votes are compiled and submitted by the district at Department Convention.</a:t>
            </a:r>
          </a:p>
          <a:p>
            <a:r>
              <a:rPr lang="en-US" sz="1200" dirty="0"/>
              <a:t>Resolutions passed by post members are approved and submitted by district to the department</a:t>
            </a:r>
          </a:p>
          <a:p>
            <a:r>
              <a:rPr lang="en-US" sz="1200" dirty="0"/>
              <a:t>Conducts a review of many post/member issues on behalf of the department</a:t>
            </a:r>
          </a:p>
          <a:p>
            <a:r>
              <a:rPr lang="en-US" sz="1200" dirty="0"/>
              <a:t>Implements department policies with posts</a:t>
            </a:r>
          </a:p>
          <a:p>
            <a:r>
              <a:rPr lang="en-US" sz="1200" dirty="0"/>
              <a:t>Other?  -- Any local issues needing attention</a:t>
            </a:r>
          </a:p>
          <a:p>
            <a:pPr algn="l"/>
            <a:endParaRPr lang="en-US" b="0" dirty="0">
              <a:solidFill>
                <a:srgbClr val="222222"/>
              </a:solidFill>
              <a:latin typeface="Arial" panose="020B0604020202020204" pitchFamily="34" charset="0"/>
              <a:cs typeface="Arial" panose="020B0604020202020204" pitchFamily="34" charset="0"/>
            </a:endParaRP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822928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sz="1200" dirty="0"/>
              <a:t>Set up is generally done by the Sgt-At-Arms &amp; must be setup prior to the meeting.</a:t>
            </a:r>
          </a:p>
          <a:p>
            <a:r>
              <a:rPr lang="en-US" sz="1200" dirty="0"/>
              <a:t>This arrangement is practical for regular post meetings.  Always</a:t>
            </a:r>
            <a:r>
              <a:rPr lang="en-US" sz="1200" baseline="0" dirty="0"/>
              <a:t> include the ‘empty chair for POW/MIA portion of your meeting.  </a:t>
            </a:r>
            <a:endParaRPr lang="en-US" sz="1200" dirty="0"/>
          </a:p>
          <a:p>
            <a:r>
              <a:rPr lang="en-US" sz="1200" dirty="0"/>
              <a:t>The room should be comfortable for all attendees</a:t>
            </a:r>
            <a:r>
              <a:rPr lang="en-US" sz="1200" baseline="0" dirty="0"/>
              <a:t> with enough seating a available.</a:t>
            </a:r>
          </a:p>
          <a:p>
            <a:r>
              <a:rPr lang="en-US" sz="1200" baseline="0" dirty="0"/>
              <a:t>Sergeant-at-Arms should ensure there is a table at the entrance to the meeting room with a sign-in log.  </a:t>
            </a:r>
            <a:endParaRPr lang="en-US" sz="1200" dirty="0"/>
          </a:p>
          <a:p>
            <a:r>
              <a:rPr lang="en-US" sz="1200" dirty="0"/>
              <a:t>Every District should adjust their setup to meet their particular needs and/or physical limitations.  </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201224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tab pos="459577" algn="l"/>
              </a:tabLst>
              <a:defRPr/>
            </a:pPr>
            <a:r>
              <a:rPr lang="en-US" sz="1200" dirty="0"/>
              <a:t>The goal is to conduct the required business in the most effective time frame; NOT “get done as fast as possible”</a:t>
            </a:r>
            <a:endParaRPr lang="en-US" sz="1200" dirty="0">
              <a:latin typeface="Arial Black" pitchFamily="34" charset="0"/>
            </a:endParaRPr>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413040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638356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sz="1200" dirty="0">
                <a:latin typeface="+mn-lt"/>
              </a:rPr>
              <a:t>Remind all in attendance to silence or turn off their phones.</a:t>
            </a:r>
          </a:p>
          <a:p>
            <a:r>
              <a:rPr lang="en-US" sz="1200" dirty="0">
                <a:latin typeface="+mn-lt"/>
              </a:rPr>
              <a:t>The Opening Ceremonies should always be done in this order (Possible deviations for education or training)</a:t>
            </a:r>
          </a:p>
          <a:p>
            <a:r>
              <a:rPr lang="en-US" sz="1200" dirty="0">
                <a:effectLst/>
                <a:latin typeface="+mn-lt"/>
                <a:ea typeface="Calibri" panose="020F0502020204030204" pitchFamily="34" charset="0"/>
                <a:cs typeface="Times New Roman" panose="02020603050405020304" pitchFamily="18" charset="0"/>
              </a:rPr>
              <a:t>No One should enter the meeting until after the Opening Ceremonies have concluded.</a:t>
            </a:r>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831965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000" dirty="0"/>
              <a:t>Please note that NOT ALL Districts have share the same order of business; however they should have a prescribed order.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200" dirty="0"/>
              <a:t>Roll Call is sometimes called for prior to the reading of minutes or the introduction of guests, but often it is found better to do this just before commencement of the business of the meeting.</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200" dirty="0"/>
              <a:t>In district meetings, it is always well to introduce past district commanders and never overlook past department commanders or National Executive Committeemen. When making introductions, do not ask those introduced for remarks at that time. Later, it may be in order to hear from certain distinguished guests</a:t>
            </a:r>
            <a:endParaRPr lang="en-US" sz="1000" dirty="0"/>
          </a:p>
          <a:p>
            <a:pPr marL="0" marR="0" lvl="0" indent="0">
              <a:lnSpc>
                <a:spcPct val="100000"/>
              </a:lnSpc>
              <a:spcBef>
                <a:spcPts val="0"/>
              </a:spcBef>
              <a:spcAft>
                <a:spcPts val="0"/>
              </a:spcAft>
              <a:tabLst>
                <a:tab pos="457200" algn="l"/>
              </a:tabLst>
            </a:pPr>
            <a:r>
              <a:rPr lang="en-US" sz="1200" dirty="0"/>
              <a:t>If department officers are present, they should be given special recognition and the opportunity to extend greetings. This should be done by the district commander, who will invite such officers to take their place for their remarks. </a:t>
            </a:r>
          </a:p>
          <a:p>
            <a:pPr marL="0" marR="0" lvl="0" indent="0">
              <a:lnSpc>
                <a:spcPct val="100000"/>
              </a:lnSpc>
              <a:spcBef>
                <a:spcPts val="0"/>
              </a:spcBef>
              <a:spcAft>
                <a:spcPts val="0"/>
              </a:spcAft>
              <a:tabLst>
                <a:tab pos="457200" algn="l"/>
              </a:tabLst>
            </a:pPr>
            <a:r>
              <a:rPr lang="en-US" sz="1200" dirty="0"/>
              <a:t>If the department commander is present, he/ she should be introduced with respect and dignity and given the floor for such period as may be desired.</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000" dirty="0"/>
              <a:t>Auditing procedures can be found in the Constitution &amp; By-Laws</a:t>
            </a:r>
          </a:p>
          <a:p>
            <a:pPr marL="0" marR="0" lvl="0" indent="0">
              <a:lnSpc>
                <a:spcPct val="100000"/>
              </a:lnSpc>
              <a:spcBef>
                <a:spcPts val="0"/>
              </a:spcBef>
              <a:spcAft>
                <a:spcPts val="0"/>
              </a:spcAft>
              <a:tabLst>
                <a:tab pos="457200" algn="l"/>
              </a:tabLst>
            </a:pPr>
            <a:r>
              <a:rPr lang="en-US" sz="1200" dirty="0"/>
              <a:t>Chairperson Reports - Persons making reports should be called upon by their name, post number and title of the office for which they are reporting and then requested to come to the front and address the meeting. If the district commander knows an official or committee chair has no report, then it is better to not call upon that person.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800" dirty="0"/>
              <a:t>If posts are requested to report to the meeting, then again, it is important the post commander be informed in advance of expectations to report and an outline provided on what the report is expected to cover.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200" b="1" dirty="0"/>
              <a:t>District Commander Report:</a:t>
            </a:r>
            <a:r>
              <a:rPr lang="en-US" sz="1200" dirty="0"/>
              <a:t> District Commanders should by all means have a personal report to make, and time should be spent in its preparation so the program may be properly presented. It would be well to give special recognition to posts or officers doing an outstanding job, as an encouragement to them and a stimulation to others</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1000" b="1" dirty="0"/>
              <a:t>Announcements:</a:t>
            </a:r>
            <a:r>
              <a:rPr lang="en-US" sz="1000" dirty="0"/>
              <a:t> No meeting should ever be concluded without announcement of coming events, such as department conferences, special programs or forthcoming observances. At all such meetings, reminders of membership deadlines and active programs should be announced.</a:t>
            </a:r>
            <a:endParaRPr lang="en-US" dirty="0"/>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034642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r>
              <a:rPr lang="en-US" b="0" dirty="0">
                <a:solidFill>
                  <a:srgbClr val="222222"/>
                </a:solidFill>
                <a:latin typeface="Arial" panose="020B0604020202020204" pitchFamily="34" charset="0"/>
                <a:cs typeface="Arial" panose="020B0604020202020204" pitchFamily="34" charset="0"/>
              </a:rPr>
              <a:t>Prayer</a:t>
            </a:r>
          </a:p>
          <a:p>
            <a:pPr algn="l"/>
            <a:r>
              <a:rPr lang="en-US" b="0" dirty="0">
                <a:solidFill>
                  <a:srgbClr val="222222"/>
                </a:solidFill>
                <a:latin typeface="Arial" panose="020B0604020202020204" pitchFamily="34" charset="0"/>
                <a:cs typeface="Arial" panose="020B0604020202020204" pitchFamily="34" charset="0"/>
              </a:rPr>
              <a:t>Recovery of the POW/MIA Flag</a:t>
            </a:r>
          </a:p>
          <a:p>
            <a:pPr algn="l"/>
            <a:r>
              <a:rPr lang="en-US" b="0" dirty="0">
                <a:solidFill>
                  <a:srgbClr val="222222"/>
                </a:solidFill>
                <a:latin typeface="Arial" panose="020B0604020202020204" pitchFamily="34" charset="0"/>
                <a:cs typeface="Arial" panose="020B0604020202020204" pitchFamily="34" charset="0"/>
              </a:rPr>
              <a:t>Salute / Retire the Colors</a:t>
            </a:r>
          </a:p>
          <a:p>
            <a:pPr algn="l"/>
            <a:r>
              <a:rPr lang="en-US" b="0" dirty="0">
                <a:solidFill>
                  <a:srgbClr val="222222"/>
                </a:solidFill>
                <a:latin typeface="Arial" panose="020B0604020202020204" pitchFamily="34" charset="0"/>
                <a:cs typeface="Arial" panose="020B0604020202020204" pitchFamily="34" charset="0"/>
              </a:rPr>
              <a:t>Closing Remarks</a:t>
            </a:r>
          </a:p>
          <a:p>
            <a:pPr algn="l"/>
            <a:endParaRPr lang="en-US" b="0" dirty="0">
              <a:solidFill>
                <a:srgbClr val="22222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District Commanders should never close the meeting without an expression of appreciation to those who have attended, for their interest and support of the conference, and to the host post for its hospitality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0" dirty="0">
              <a:solidFill>
                <a:srgbClr val="222222"/>
              </a:solidFill>
              <a:latin typeface="Arial" panose="020B0604020202020204" pitchFamily="34" charset="0"/>
              <a:cs typeface="Arial" panose="020B0604020202020204" pitchFamily="34" charset="0"/>
            </a:endParaRPr>
          </a:p>
          <a:p>
            <a:pPr algn="l"/>
            <a:endParaRPr lang="en-US" b="0" dirty="0">
              <a:solidFill>
                <a:srgbClr val="222222"/>
              </a:solidFill>
              <a:latin typeface="Arial" panose="020B0604020202020204" pitchFamily="34" charset="0"/>
              <a:cs typeface="Arial" panose="020B0604020202020204" pitchFamily="34" charset="0"/>
            </a:endParaRP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808883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626960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Post shall be entitled  to 2 delegates and 2 alternates and to one additional delegate and alternate for each additional one hundred 100 members or fraction thereof over and above the one hundred members and alternate delegates shall be recognized in the numerical order certified; provided that the per capita membership fee has been received by Department Headquarters 10 (10) days prior to the DCC.</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the Department Adjutants to publish to the Post and District Officers of the respective Districts in the Department, a bulletin listing the official voting strength of each Post no later than five (5) days prior to District Constitutional Conference. </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delegate to a District Conference shall be entitled to one (1) vote as long as they have proper certificate by the Commander and Adjutant of the Post represented by such delegate.</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Nominated one (1) delegate and one (1) alternate to the National Convention for each one thousand (1000) members or major fraction thereof in said District..</a:t>
            </a:r>
          </a:p>
          <a:p>
            <a:pPr>
              <a:tabLst>
                <a:tab pos="459577" algn="l"/>
              </a:tabLst>
            </a:pPr>
            <a:endParaRPr lang="en-US" dirty="0"/>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Department Constitution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ByLaws</a:t>
            </a:r>
            <a:r>
              <a:rPr lang="en-US" sz="1200" dirty="0">
                <a:effectLst/>
                <a:latin typeface="Calibri" panose="020F0502020204030204" pitchFamily="34" charset="0"/>
                <a:ea typeface="Calibri" panose="020F0502020204030204" pitchFamily="34" charset="0"/>
                <a:cs typeface="Times New Roman" panose="02020603050405020304" pitchFamily="18" charset="0"/>
              </a:rPr>
              <a:t> – District Organization</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District Commanders / Vice Commanders are to serve (1) year once ratified and confirmed by the Department Convention.</a:t>
            </a:r>
          </a:p>
          <a:p>
            <a:pPr marL="0" marR="0" lvl="0" indent="0">
              <a:lnSpc>
                <a:spcPct val="100000"/>
              </a:lnSpc>
              <a:spcBef>
                <a:spcPts val="0"/>
              </a:spcBef>
              <a:spcAft>
                <a:spcPts val="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District Commander shall within five days after adjournment of such conference forward to the department adjutant a certifies copy of the name and address of the District Commander and the District Vice Commanders elected and the delegates and alternate to the national convention nominated at such district conference.</a:t>
            </a:r>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2091168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algn="l"/>
            <a:endParaRPr lang="en-US" b="0" dirty="0">
              <a:solidFill>
                <a:srgbClr val="22222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District Commanders should never close the meeting without an expression of appreciation to those who have attended, for their interest and support of the conference, and to the host post for its hospitality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0" dirty="0">
              <a:solidFill>
                <a:srgbClr val="222222"/>
              </a:solidFill>
              <a:latin typeface="Arial" panose="020B0604020202020204" pitchFamily="34" charset="0"/>
              <a:cs typeface="Arial" panose="020B0604020202020204" pitchFamily="34" charset="0"/>
            </a:endParaRPr>
          </a:p>
          <a:p>
            <a:pPr algn="l"/>
            <a:endParaRPr lang="en-US" b="0" dirty="0">
              <a:solidFill>
                <a:srgbClr val="222222"/>
              </a:solidFill>
              <a:latin typeface="Arial" panose="020B0604020202020204" pitchFamily="34" charset="0"/>
              <a:cs typeface="Arial" panose="020B0604020202020204" pitchFamily="34" charset="0"/>
            </a:endParaRP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4159214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3B24-CE73-47BC-A124-8F192E0739FC}" type="slidenum">
              <a:rPr lang="en-US" smtClean="0"/>
              <a:pPr/>
              <a:t>49</a:t>
            </a:fld>
            <a:endParaRPr lang="en-US" dirty="0"/>
          </a:p>
        </p:txBody>
      </p:sp>
    </p:spTree>
    <p:extLst>
      <p:ext uri="{BB962C8B-B14F-4D97-AF65-F5344CB8AC3E}">
        <p14:creationId xmlns:p14="http://schemas.microsoft.com/office/powerpoint/2010/main" val="395577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all heard the expression, "You can catch more flies with honey than with vinegar."  A heavy hand is rarely needed to encourage post leadership to conduct their business properly.  Showing them your support by proper training is best practice.</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765691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939473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A3B24-CE73-47BC-A124-8F192E0739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85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sz="1200" dirty="0">
                <a:latin typeface="Arial" panose="020B0604020202020204" pitchFamily="34" charset="0"/>
                <a:cs typeface="Arial" panose="020B0604020202020204" pitchFamily="34" charset="0"/>
              </a:rPr>
              <a:t>District authority is derived from the Department Executive Committee.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Post probation/suspension/cancellation can only be determined by vote of DEC</a:t>
            </a:r>
          </a:p>
          <a:p>
            <a:r>
              <a:rPr lang="en-US" sz="1200" dirty="0">
                <a:latin typeface="Arial" panose="020B0604020202020204" pitchFamily="34" charset="0"/>
                <a:cs typeface="Arial" panose="020B0604020202020204" pitchFamily="34" charset="0"/>
              </a:rPr>
              <a:t>Most posts are incorporated as separate corporations</a:t>
            </a:r>
          </a:p>
          <a:p>
            <a:r>
              <a:rPr lang="en-US" sz="1200" dirty="0">
                <a:latin typeface="Arial" panose="020B0604020202020204" pitchFamily="34" charset="0"/>
                <a:cs typeface="Arial" panose="020B0604020202020204" pitchFamily="34" charset="0"/>
              </a:rPr>
              <a:t>Post participation is best accomplished through motivation vs. mandate</a:t>
            </a:r>
          </a:p>
          <a:p>
            <a:r>
              <a:rPr lang="en-US" sz="1200" dirty="0">
                <a:latin typeface="Arial" panose="020B0604020202020204" pitchFamily="34" charset="0"/>
                <a:cs typeface="Arial" panose="020B0604020202020204" pitchFamily="34" charset="0"/>
              </a:rPr>
              <a:t>Don’t tell me to do something, ask me to do something.</a:t>
            </a:r>
          </a:p>
          <a:p>
            <a:r>
              <a:rPr lang="en-US" sz="1200" dirty="0">
                <a:latin typeface="Arial" panose="020B0604020202020204" pitchFamily="34" charset="0"/>
                <a:cs typeface="Arial" panose="020B0604020202020204" pitchFamily="34" charset="0"/>
              </a:rPr>
              <a:t>Don’t micromanage</a:t>
            </a:r>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425170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dirty="0"/>
              <a:t>National Headquarters and your Department can help you find proper training resources. Each district should choose universal training topics and some more specific to its needs:</a:t>
            </a:r>
          </a:p>
          <a:p>
            <a:r>
              <a:rPr lang="en-US" dirty="0"/>
              <a:t>Function of the district in the organization</a:t>
            </a:r>
          </a:p>
          <a:p>
            <a:r>
              <a:rPr lang="en-US" dirty="0"/>
              <a:t>Authority of district officers </a:t>
            </a:r>
          </a:p>
          <a:p>
            <a:r>
              <a:rPr lang="en-US" dirty="0"/>
              <a:t>Creating a purpose/vision for the district. </a:t>
            </a:r>
          </a:p>
          <a:p>
            <a:r>
              <a:rPr lang="en-US" dirty="0"/>
              <a:t>Using training to resolve post related issues</a:t>
            </a:r>
          </a:p>
          <a:p>
            <a:r>
              <a:rPr lang="en-US" dirty="0"/>
              <a:t>Getting posts to turn in reports on time</a:t>
            </a:r>
          </a:p>
          <a:p>
            <a:r>
              <a:rPr lang="en-US" dirty="0"/>
              <a:t>Building an on-going legacy</a:t>
            </a:r>
          </a:p>
          <a:p>
            <a:pPr algn="l"/>
            <a:endParaRPr lang="en-US" b="0" dirty="0">
              <a:solidFill>
                <a:srgbClr val="222222"/>
              </a:solidFill>
              <a:latin typeface="Arial" panose="020B0604020202020204" pitchFamily="34" charset="0"/>
              <a:cs typeface="Arial" panose="020B0604020202020204" pitchFamily="34" charset="0"/>
            </a:endParaRPr>
          </a:p>
          <a:p>
            <a:pPr algn="l"/>
            <a:r>
              <a:rPr lang="en-US" b="0" dirty="0">
                <a:solidFill>
                  <a:srgbClr val="222222"/>
                </a:solidFill>
                <a:latin typeface="Arial" panose="020B0604020202020204" pitchFamily="34" charset="0"/>
                <a:cs typeface="Arial" panose="020B0604020202020204" pitchFamily="34" charset="0"/>
              </a:rPr>
              <a:t>What can District Hosted Training do to help resolved Post issues?</a:t>
            </a:r>
          </a:p>
          <a:p>
            <a:pPr algn="l"/>
            <a:endParaRPr lang="en-US" b="0" dirty="0">
              <a:solidFill>
                <a:srgbClr val="22222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Most issues can be helped through proper training.  A robust training program implemented at the district or county level will go a long way to ensure your members become ambassadors for your post.</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E6C2E7FB-FB08-CBC9-1EDC-93E4D5A6CEB1}"/>
              </a:ext>
            </a:extLst>
          </p:cNvPr>
          <p:cNvSpPr>
            <a:spLocks noGrp="1"/>
          </p:cNvSpPr>
          <p:nvPr>
            <p:ph type="dt" idx="1"/>
          </p:nvPr>
        </p:nvSpPr>
        <p:spPr/>
        <p:txBody>
          <a:bodyPr/>
          <a:lstStyle/>
          <a:p>
            <a:fld id="{1CD8A91D-A89C-4D71-866A-926ED7EED283}" type="datetime6">
              <a:rPr lang="en-US" smtClean="0"/>
              <a:t>December 23</a:t>
            </a:fld>
            <a:endParaRPr lang="en-US" dirty="0"/>
          </a:p>
        </p:txBody>
      </p:sp>
      <p:sp>
        <p:nvSpPr>
          <p:cNvPr id="3" name="Footer Placeholder 2">
            <a:extLst>
              <a:ext uri="{FF2B5EF4-FFF2-40B4-BE49-F238E27FC236}">
                <a16:creationId xmlns:a16="http://schemas.microsoft.com/office/drawing/2014/main" id="{415AAE99-FDF3-1291-837F-D476E0013C3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50669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r>
              <a:rPr lang="en-US" dirty="0"/>
              <a:t>Each district should choose universal training topics and some more specific to its needs:</a:t>
            </a:r>
          </a:p>
          <a:p>
            <a:r>
              <a:rPr lang="en-US" dirty="0"/>
              <a:t>Function of the district in the organization</a:t>
            </a:r>
          </a:p>
          <a:p>
            <a:r>
              <a:rPr lang="en-US" dirty="0"/>
              <a:t>Authority of district officers</a:t>
            </a:r>
          </a:p>
          <a:p>
            <a:r>
              <a:rPr lang="en-US" dirty="0"/>
              <a:t>Creating a purpose/vision for the district. </a:t>
            </a:r>
          </a:p>
          <a:p>
            <a:r>
              <a:rPr lang="en-US" dirty="0"/>
              <a:t>Using training to resolve post related issues</a:t>
            </a:r>
          </a:p>
          <a:p>
            <a:r>
              <a:rPr lang="en-US" dirty="0"/>
              <a:t>Getting posts to turn in reports on time</a:t>
            </a:r>
          </a:p>
          <a:p>
            <a:r>
              <a:rPr lang="en-US" dirty="0"/>
              <a:t>Building an on-going legacy</a:t>
            </a:r>
          </a:p>
          <a:p>
            <a:pPr algn="l"/>
            <a:endParaRPr lang="en-US" b="0" dirty="0">
              <a:solidFill>
                <a:srgbClr val="222222"/>
              </a:solidFill>
              <a:latin typeface="Arial" panose="020B0604020202020204" pitchFamily="34" charset="0"/>
              <a:cs typeface="Arial" panose="020B0604020202020204" pitchFamily="34" charset="0"/>
            </a:endParaRPr>
          </a:p>
        </p:txBody>
      </p:sp>
      <p:sp>
        <p:nvSpPr>
          <p:cNvPr id="212" name="Shape 212"/>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76424043-89DB-8A74-BB20-744E60E1224F}"/>
              </a:ext>
            </a:extLst>
          </p:cNvPr>
          <p:cNvSpPr>
            <a:spLocks noGrp="1"/>
          </p:cNvSpPr>
          <p:nvPr>
            <p:ph type="dt" idx="1"/>
          </p:nvPr>
        </p:nvSpPr>
        <p:spPr/>
        <p:txBody>
          <a:bodyPr/>
          <a:lstStyle/>
          <a:p>
            <a:fld id="{2E6D4DFB-1ECE-4EA7-8EF2-D80E9002909C}" type="datetime6">
              <a:rPr lang="en-US" smtClean="0"/>
              <a:t>December 23</a:t>
            </a:fld>
            <a:endParaRPr lang="en-US" dirty="0"/>
          </a:p>
        </p:txBody>
      </p:sp>
      <p:sp>
        <p:nvSpPr>
          <p:cNvPr id="3" name="Footer Placeholder 2">
            <a:extLst>
              <a:ext uri="{FF2B5EF4-FFF2-40B4-BE49-F238E27FC236}">
                <a16:creationId xmlns:a16="http://schemas.microsoft.com/office/drawing/2014/main" id="{6C1ECFB8-FFAF-15A5-DEB2-256007E0AD28}"/>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382936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21481" y="5767595"/>
            <a:ext cx="4171852" cy="5464036"/>
          </a:xfrm>
          <a:prstGeom prst="rect">
            <a:avLst/>
          </a:prstGeom>
          <a:noFill/>
          <a:ln>
            <a:noFill/>
          </a:ln>
        </p:spPr>
        <p:txBody>
          <a:bodyPr wrap="square" lIns="91900" tIns="91900" rIns="91900" bIns="9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reports/forms are posts required to submit?</a:t>
            </a:r>
            <a:endParaRPr lang="en-US" dirty="0"/>
          </a:p>
          <a:p>
            <a:endParaRPr lang="en-US" dirty="0"/>
          </a:p>
          <a:p>
            <a:r>
              <a:rPr lang="en-US" dirty="0"/>
              <a:t>Keep track of which reports are required by your state, department, and national headquarters.  </a:t>
            </a:r>
          </a:p>
          <a:p>
            <a:pPr>
              <a:tabLst>
                <a:tab pos="459577" algn="l"/>
              </a:tabLst>
            </a:pPr>
            <a:endParaRPr dirty="0"/>
          </a:p>
        </p:txBody>
      </p:sp>
      <p:sp>
        <p:nvSpPr>
          <p:cNvPr id="239" name="Shape 239"/>
          <p:cNvSpPr>
            <a:spLocks noGrp="1" noRot="1" noChangeAspect="1"/>
          </p:cNvSpPr>
          <p:nvPr>
            <p:ph type="sldImg" idx="2"/>
          </p:nvPr>
        </p:nvSpPr>
        <p:spPr>
          <a:xfrm>
            <a:off x="-1439863" y="909638"/>
            <a:ext cx="8094663" cy="45545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06DF0150-FBF7-BBE2-880E-096BB849B0BB}"/>
              </a:ext>
            </a:extLst>
          </p:cNvPr>
          <p:cNvSpPr>
            <a:spLocks noGrp="1"/>
          </p:cNvSpPr>
          <p:nvPr>
            <p:ph type="dt" idx="1"/>
          </p:nvPr>
        </p:nvSpPr>
        <p:spPr/>
        <p:txBody>
          <a:bodyPr/>
          <a:lstStyle/>
          <a:p>
            <a:fld id="{8A236B51-9997-41CF-B32F-BF2CB7D0A0F6}" type="datetime6">
              <a:rPr lang="en-US" smtClean="0"/>
              <a:t>December 23</a:t>
            </a:fld>
            <a:endParaRPr lang="en-US" dirty="0"/>
          </a:p>
        </p:txBody>
      </p:sp>
      <p:sp>
        <p:nvSpPr>
          <p:cNvPr id="3" name="Footer Placeholder 2">
            <a:extLst>
              <a:ext uri="{FF2B5EF4-FFF2-40B4-BE49-F238E27FC236}">
                <a16:creationId xmlns:a16="http://schemas.microsoft.com/office/drawing/2014/main" id="{08601D56-C305-C717-3F23-3A775BA9989A}"/>
              </a:ext>
            </a:extLst>
          </p:cNvPr>
          <p:cNvSpPr>
            <a:spLocks noGrp="1"/>
          </p:cNvSpPr>
          <p:nvPr>
            <p:ph type="ftr" sz="quarter" idx="4"/>
          </p:nvPr>
        </p:nvSpPr>
        <p:spPr/>
        <p:txBody>
          <a:bodyPr/>
          <a:lstStyle/>
          <a:p>
            <a:r>
              <a:rPr lang="en-US" dirty="0"/>
              <a:t>floridalegion.org</a:t>
            </a:r>
          </a:p>
        </p:txBody>
      </p:sp>
    </p:spTree>
    <p:extLst>
      <p:ext uri="{BB962C8B-B14F-4D97-AF65-F5344CB8AC3E}">
        <p14:creationId xmlns:p14="http://schemas.microsoft.com/office/powerpoint/2010/main" val="196272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F80-C029-4E08-A658-15C4804F0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029DB-19CD-45B9-9DB0-145F40B95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890E0-3E79-458C-9454-FBE7735AB9D4}"/>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889D57B4-0FD2-4835-88EC-9526339360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9C2EA-AAC3-42AD-946E-8E44408862F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637609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86F7-3154-4BE8-9510-C9099B772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A09EB-AED1-400C-98FC-BA1284E56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979-F09B-4CE6-9E40-7424F85E62F5}"/>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1BA02E40-0CF9-41FA-AC55-C48B4A620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54FD96-84D7-4713-A718-6AD08AF19E85}"/>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61828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D81A5-70C7-4DBA-B9C3-CE130B765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FA84E-4670-4D64-91AD-A96B6C05A3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76A0-01E1-48AE-A1F0-AE03FE84B4A9}"/>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6778E144-1D46-4B76-91EE-7BAB9A1ED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A2DDD3-B042-4588-BE9E-D0A03B2C686F}"/>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7566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0" y="0"/>
            <a:ext cx="12192000" cy="68580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a:t>Click icon to add picture</a:t>
            </a:r>
            <a:endParaRPr dirty="0"/>
          </a:p>
        </p:txBody>
      </p:sp>
    </p:spTree>
    <p:extLst>
      <p:ext uri="{BB962C8B-B14F-4D97-AF65-F5344CB8AC3E}">
        <p14:creationId xmlns:p14="http://schemas.microsoft.com/office/powerpoint/2010/main" val="3151760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3FE-97FE-40C0-8B3F-E234452CF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83245-2AF7-400E-A755-8C7DD11CFC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F2E0B-904E-4873-8D42-D57AE8ACC9EA}"/>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A8692E4E-26BA-4608-BA10-80AE9D3417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6EDF5-5971-4E55-9CF9-248C675CE1EF}"/>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532340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C3F1-37C9-4974-9EFB-230F8B8DB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FA0145-7439-4BDA-A6CA-EF74526BC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4DBC7-CAE2-44B1-9BD3-9907E0307A59}"/>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0FE61E76-1001-4A84-ABDA-CAB7C6000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320BED-8802-4376-AFD9-80710BBFF9E4}"/>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6433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70E-BCC8-4209-9A8C-1F0D98F59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87416-F2A8-49C1-B126-7313E4BC3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20E87-4562-4A87-818B-2C175E4360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58876-C997-4A51-A7A5-B4C08B68B373}"/>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6" name="Footer Placeholder 5">
            <a:extLst>
              <a:ext uri="{FF2B5EF4-FFF2-40B4-BE49-F238E27FC236}">
                <a16:creationId xmlns:a16="http://schemas.microsoft.com/office/drawing/2014/main" id="{24AE4424-299F-4B34-B45F-7B93CBAC79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8AB861-ACCA-4C5A-9A1F-60B41D45D5CA}"/>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695367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B92C-08E9-40BB-BB34-6C61CA935C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A7089-60BD-40F2-AFBC-0115EE613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8ED585-A86F-4A28-BEDF-1F4E467BD1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3B117A-8E2E-47C0-ABB4-DC2228C9F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270227-9F02-4A67-86F2-631D6A208C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2E914-816B-40AF-8162-FD153BD2DC2D}"/>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8" name="Footer Placeholder 7">
            <a:extLst>
              <a:ext uri="{FF2B5EF4-FFF2-40B4-BE49-F238E27FC236}">
                <a16:creationId xmlns:a16="http://schemas.microsoft.com/office/drawing/2014/main" id="{3A7543F2-B2CC-4484-9773-774528142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D87D23-987A-47A1-A0DD-F32D3B359777}"/>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701533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C968-9744-40F7-AFCF-34EB58A18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61A9F-19F6-4597-B970-9D9429CCD695}"/>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4" name="Footer Placeholder 3">
            <a:extLst>
              <a:ext uri="{FF2B5EF4-FFF2-40B4-BE49-F238E27FC236}">
                <a16:creationId xmlns:a16="http://schemas.microsoft.com/office/drawing/2014/main" id="{3F3E20C7-2D49-4556-9BE5-1B3D9D6F91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28E625-B0FE-4651-A8FB-185075AC669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350878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A7BAE-DEAD-412B-B443-FA9EFF9A4735}"/>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3" name="Footer Placeholder 2">
            <a:extLst>
              <a:ext uri="{FF2B5EF4-FFF2-40B4-BE49-F238E27FC236}">
                <a16:creationId xmlns:a16="http://schemas.microsoft.com/office/drawing/2014/main" id="{075FBED2-8365-4A38-97F1-F2CCB6B71F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5C1F2A-76F3-4A31-8166-3EB92EEEAE82}"/>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2916347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41B6-2B1E-4416-95F4-ED1589B7A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08494-1AE6-4D2D-A20A-DAFAC1C78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0C215-4F43-4EFD-BF91-FA3EC30FF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50C48-6613-429B-B119-D3EC08C71651}"/>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6" name="Footer Placeholder 5">
            <a:extLst>
              <a:ext uri="{FF2B5EF4-FFF2-40B4-BE49-F238E27FC236}">
                <a16:creationId xmlns:a16="http://schemas.microsoft.com/office/drawing/2014/main" id="{AE943989-B34C-4876-A598-3AF45CD574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776684-5A7B-49F0-97A2-DB36A204A4F9}"/>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792838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6C53-33E8-432A-8F58-2D3059308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C92F5-70DC-4D18-B350-1CA807E7E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BA770-44AA-45FB-B7BA-4DC513EFA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72722-768A-460B-96D4-FE98F2D3F30E}"/>
              </a:ext>
            </a:extLst>
          </p:cNvPr>
          <p:cNvSpPr>
            <a:spLocks noGrp="1"/>
          </p:cNvSpPr>
          <p:nvPr>
            <p:ph type="dt" sz="half" idx="10"/>
          </p:nvPr>
        </p:nvSpPr>
        <p:spPr/>
        <p:txBody>
          <a:bodyPr/>
          <a:lstStyle/>
          <a:p>
            <a:fld id="{BA225DDE-B497-4517-88BA-77255048E3B3}" type="datetimeFigureOut">
              <a:rPr lang="en-US" smtClean="0"/>
              <a:pPr/>
              <a:t>12/14/2023</a:t>
            </a:fld>
            <a:endParaRPr lang="en-US" dirty="0"/>
          </a:p>
        </p:txBody>
      </p:sp>
      <p:sp>
        <p:nvSpPr>
          <p:cNvPr id="6" name="Footer Placeholder 5">
            <a:extLst>
              <a:ext uri="{FF2B5EF4-FFF2-40B4-BE49-F238E27FC236}">
                <a16:creationId xmlns:a16="http://schemas.microsoft.com/office/drawing/2014/main" id="{98CED9AD-E22F-46FC-AA80-FCB3D63030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DB3BBB-0424-4F26-ADF5-E0709F68977E}"/>
              </a:ext>
            </a:extLst>
          </p:cNvPr>
          <p:cNvSpPr>
            <a:spLocks noGrp="1"/>
          </p:cNvSpPr>
          <p:nvPr>
            <p:ph type="sldNum" sz="quarter" idx="12"/>
          </p:nvPr>
        </p:nvSpPr>
        <p:spPr/>
        <p:txBody>
          <a:body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171752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FC5BC-F23E-46A7-99A0-A1A49F1CB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EB754-5F3B-483A-9E06-536269880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BFA3F-FB98-4E09-8844-6C8078A3D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25DDE-B497-4517-88BA-77255048E3B3}" type="datetimeFigureOut">
              <a:rPr lang="en-US" smtClean="0"/>
              <a:pPr/>
              <a:t>12/14/2023</a:t>
            </a:fld>
            <a:endParaRPr lang="en-US" dirty="0"/>
          </a:p>
        </p:txBody>
      </p:sp>
      <p:sp>
        <p:nvSpPr>
          <p:cNvPr id="5" name="Footer Placeholder 4">
            <a:extLst>
              <a:ext uri="{FF2B5EF4-FFF2-40B4-BE49-F238E27FC236}">
                <a16:creationId xmlns:a16="http://schemas.microsoft.com/office/drawing/2014/main" id="{2354696D-AEFD-404F-B297-BB063118A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7291F0-DB44-40D7-9A07-6DDAB932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786E9-CFCE-459B-9EAF-CB6C761E31F4}" type="slidenum">
              <a:rPr lang="en-US" smtClean="0"/>
              <a:pPr/>
              <a:t>‹#›</a:t>
            </a:fld>
            <a:endParaRPr lang="en-US" dirty="0"/>
          </a:p>
        </p:txBody>
      </p:sp>
    </p:spTree>
    <p:extLst>
      <p:ext uri="{BB962C8B-B14F-4D97-AF65-F5344CB8AC3E}">
        <p14:creationId xmlns:p14="http://schemas.microsoft.com/office/powerpoint/2010/main" val="358905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capwiz.com/legion/home/" TargetMode="External"/><Relationship Id="rId5" Type="http://schemas.openxmlformats.org/officeDocument/2006/relationships/image" Target="../media/image17.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7.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7.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7.png"/><Relationship Id="rId4" Type="http://schemas.microsoft.com/office/2007/relationships/hdphoto" Target="../media/hdphoto6.wdp"/><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7.emf"/><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s://pixabay.com/en/smartphone-cell-phone-149622/"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png"/><Relationship Id="rId5" Type="http://schemas.microsoft.com/office/2007/relationships/hdphoto" Target="../media/hdphoto8.wdp"/><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hyperlink" Target="https://www.goodfreephotos.com/vector-images/officer-in-uniform.png.php" TargetMode="External"/><Relationship Id="rId5" Type="http://schemas.microsoft.com/office/2007/relationships/hdphoto" Target="../media/hdphoto9.wdp"/><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gif"/><Relationship Id="rId7" Type="http://schemas.openxmlformats.org/officeDocument/2006/relationships/hyperlink" Target="http://commons.wikimedia.org/wiki/file:united_states_pow-mia_flag.svg"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s://freepngimg.com/png/17577-america-flag-png-hd" TargetMode="External"/><Relationship Id="rId10" Type="http://schemas.openxmlformats.org/officeDocument/2006/relationships/hyperlink" Target="http://pngimg.com/download/86364" TargetMode="External"/><Relationship Id="rId4" Type="http://schemas.openxmlformats.org/officeDocument/2006/relationships/image" Target="../media/image36.png"/><Relationship Id="rId9" Type="http://schemas.microsoft.com/office/2007/relationships/hdphoto" Target="../media/hdphoto10.wdp"/></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A6F317-6559-4427-951A-89A17EEE79AE}"/>
              </a:ext>
            </a:extLst>
          </p:cNvPr>
          <p:cNvGrpSpPr/>
          <p:nvPr/>
        </p:nvGrpSpPr>
        <p:grpSpPr>
          <a:xfrm>
            <a:off x="0" y="4031545"/>
            <a:ext cx="12192000" cy="2926080"/>
            <a:chOff x="0" y="3931920"/>
            <a:chExt cx="12192000" cy="2926080"/>
          </a:xfrm>
        </p:grpSpPr>
        <p:pic>
          <p:nvPicPr>
            <p:cNvPr id="15" name="Picture 14">
              <a:extLst>
                <a:ext uri="{FF2B5EF4-FFF2-40B4-BE49-F238E27FC236}">
                  <a16:creationId xmlns:a16="http://schemas.microsoft.com/office/drawing/2014/main" id="{0532B50F-446D-4EB4-8B09-D70E39085B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sp>
          <p:nvSpPr>
            <p:cNvPr id="17" name="TextBox 16">
              <a:extLst>
                <a:ext uri="{FF2B5EF4-FFF2-40B4-BE49-F238E27FC236}">
                  <a16:creationId xmlns:a16="http://schemas.microsoft.com/office/drawing/2014/main" id="{4006C637-FC8A-4D0E-AA4E-784FD228C4FB}"/>
                </a:ext>
              </a:extLst>
            </p:cNvPr>
            <p:cNvSpPr txBox="1"/>
            <p:nvPr/>
          </p:nvSpPr>
          <p:spPr>
            <a:xfrm>
              <a:off x="7983479" y="6074379"/>
              <a:ext cx="3972321" cy="523220"/>
            </a:xfrm>
            <a:prstGeom prst="rect">
              <a:avLst/>
            </a:prstGeom>
            <a:noFill/>
          </p:spPr>
          <p:txBody>
            <a:bodyPr wrap="square" rtlCol="0">
              <a:spAutoFit/>
            </a:bodyPr>
            <a:lstStyle/>
            <a:p>
              <a:pPr algn="r"/>
              <a:r>
                <a:rPr lang="en-US" sz="2800" b="1" spc="140" dirty="0">
                  <a:solidFill>
                    <a:srgbClr val="FAC809"/>
                  </a:solidFill>
                  <a:latin typeface="Sitka Banner" panose="02000505000000020004" pitchFamily="2" charset="0"/>
                </a:rPr>
                <a:t>floridalegion.org</a:t>
              </a:r>
            </a:p>
          </p:txBody>
        </p:sp>
      </p:grpSp>
      <p:pic>
        <p:nvPicPr>
          <p:cNvPr id="19" name="Picture 18">
            <a:extLst>
              <a:ext uri="{FF2B5EF4-FFF2-40B4-BE49-F238E27FC236}">
                <a16:creationId xmlns:a16="http://schemas.microsoft.com/office/drawing/2014/main" id="{FD1E59A3-8C01-4451-90E7-1798E1D741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192" y="2324054"/>
            <a:ext cx="3059615" cy="2986184"/>
          </a:xfrm>
          <a:prstGeom prst="rect">
            <a:avLst/>
          </a:prstGeom>
        </p:spPr>
      </p:pic>
      <p:sp>
        <p:nvSpPr>
          <p:cNvPr id="4" name="Subtitle 3">
            <a:extLst>
              <a:ext uri="{FF2B5EF4-FFF2-40B4-BE49-F238E27FC236}">
                <a16:creationId xmlns:a16="http://schemas.microsoft.com/office/drawing/2014/main" id="{DFE25155-0AFD-257F-1FD2-A467E3A6408B}"/>
              </a:ext>
            </a:extLst>
          </p:cNvPr>
          <p:cNvSpPr>
            <a:spLocks noGrp="1"/>
          </p:cNvSpPr>
          <p:nvPr>
            <p:ph type="subTitle" idx="1"/>
          </p:nvPr>
        </p:nvSpPr>
        <p:spPr>
          <a:xfrm>
            <a:off x="1524000" y="611847"/>
            <a:ext cx="9144000" cy="1655762"/>
          </a:xfrm>
        </p:spPr>
        <p:txBody>
          <a:bodyPr>
            <a:normAutofit fontScale="92500" lnSpcReduction="20000"/>
          </a:bodyPr>
          <a:lstStyle/>
          <a:p>
            <a:r>
              <a:rPr lang="en-US" sz="4400" b="1" dirty="0">
                <a:latin typeface="Arial" panose="020B0604020202020204" pitchFamily="34" charset="0"/>
                <a:cs typeface="Arial" panose="020B0604020202020204" pitchFamily="34" charset="0"/>
              </a:rPr>
              <a:t>Welcome to Florida American Legion College</a:t>
            </a:r>
          </a:p>
          <a:p>
            <a:r>
              <a:rPr lang="en-US" sz="4400" b="1" dirty="0">
                <a:latin typeface="Arial" panose="020B0604020202020204" pitchFamily="34" charset="0"/>
                <a:cs typeface="Arial" panose="020B0604020202020204" pitchFamily="34" charset="0"/>
              </a:rPr>
              <a:t>2023-2024</a:t>
            </a:r>
          </a:p>
        </p:txBody>
      </p:sp>
    </p:spTree>
    <p:extLst>
      <p:ext uri="{BB962C8B-B14F-4D97-AF65-F5344CB8AC3E}">
        <p14:creationId xmlns:p14="http://schemas.microsoft.com/office/powerpoint/2010/main" val="146006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4" name="Shape 191">
            <a:extLst>
              <a:ext uri="{FF2B5EF4-FFF2-40B4-BE49-F238E27FC236}">
                <a16:creationId xmlns:a16="http://schemas.microsoft.com/office/drawing/2014/main" id="{38EEE802-7B08-F31A-0752-B408C6694EBF}"/>
              </a:ext>
            </a:extLst>
          </p:cNvPr>
          <p:cNvSpPr/>
          <p:nvPr/>
        </p:nvSpPr>
        <p:spPr>
          <a:xfrm>
            <a:off x="-1" y="1777803"/>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Develop a legacy of support</a:t>
            </a:r>
          </a:p>
        </p:txBody>
      </p:sp>
      <p:sp>
        <p:nvSpPr>
          <p:cNvPr id="2" name="TextBox 1">
            <a:extLst>
              <a:ext uri="{FF2B5EF4-FFF2-40B4-BE49-F238E27FC236}">
                <a16:creationId xmlns:a16="http://schemas.microsoft.com/office/drawing/2014/main" id="{582D653F-97DA-5411-1633-13FD8EAC347A}"/>
              </a:ext>
            </a:extLst>
          </p:cNvPr>
          <p:cNvSpPr txBox="1"/>
          <p:nvPr/>
        </p:nvSpPr>
        <p:spPr>
          <a:xfrm>
            <a:off x="2327365" y="2923026"/>
            <a:ext cx="7942217" cy="584775"/>
          </a:xfrm>
          <a:prstGeom prst="rect">
            <a:avLst/>
          </a:prstGeom>
          <a:noFill/>
        </p:spPr>
        <p:txBody>
          <a:bodyPr wrap="square" rtlCol="0">
            <a:spAutoFit/>
          </a:bodyPr>
          <a:lstStyle/>
          <a:p>
            <a:r>
              <a:rPr lang="en-US" sz="3200" b="1" dirty="0">
                <a:latin typeface="Sitka Display Semibold" pitchFamily="2" charset="0"/>
              </a:rPr>
              <a:t>Develop a strategic plan to grow the District.</a:t>
            </a:r>
          </a:p>
        </p:txBody>
      </p:sp>
    </p:spTree>
    <p:extLst>
      <p:ext uri="{BB962C8B-B14F-4D97-AF65-F5344CB8AC3E}">
        <p14:creationId xmlns:p14="http://schemas.microsoft.com/office/powerpoint/2010/main" val="212922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pic>
        <p:nvPicPr>
          <p:cNvPr id="4" name="Picture 3">
            <a:extLst>
              <a:ext uri="{FF2B5EF4-FFF2-40B4-BE49-F238E27FC236}">
                <a16:creationId xmlns:a16="http://schemas.microsoft.com/office/drawing/2014/main" id="{968CDADD-192C-7526-C5B7-D7D9B96D60F4}"/>
              </a:ext>
            </a:extLst>
          </p:cNvPr>
          <p:cNvPicPr>
            <a:picLocks noChangeAspect="1"/>
          </p:cNvPicPr>
          <p:nvPr/>
        </p:nvPicPr>
        <p:blipFill>
          <a:blip r:embed="rId5"/>
          <a:stretch>
            <a:fillRect/>
          </a:stretch>
        </p:blipFill>
        <p:spPr>
          <a:xfrm>
            <a:off x="3648244" y="1355642"/>
            <a:ext cx="4895512" cy="3243353"/>
          </a:xfrm>
          <a:prstGeom prst="rect">
            <a:avLst/>
          </a:prstGeom>
        </p:spPr>
      </p:pic>
    </p:spTree>
    <p:extLst>
      <p:ext uri="{BB962C8B-B14F-4D97-AF65-F5344CB8AC3E}">
        <p14:creationId xmlns:p14="http://schemas.microsoft.com/office/powerpoint/2010/main" val="107039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57615" y="858719"/>
            <a:ext cx="12192000"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Successful District Commanders</a:t>
            </a:r>
          </a:p>
        </p:txBody>
      </p:sp>
      <p:sp>
        <p:nvSpPr>
          <p:cNvPr id="5" name="Content Placeholder 6">
            <a:extLst>
              <a:ext uri="{FF2B5EF4-FFF2-40B4-BE49-F238E27FC236}">
                <a16:creationId xmlns:a16="http://schemas.microsoft.com/office/drawing/2014/main" id="{FF5D46D6-31C4-A25E-A26A-63357AAEE66C}"/>
              </a:ext>
            </a:extLst>
          </p:cNvPr>
          <p:cNvSpPr txBox="1">
            <a:spLocks/>
          </p:cNvSpPr>
          <p:nvPr/>
        </p:nvSpPr>
        <p:spPr>
          <a:xfrm>
            <a:off x="1219200" y="2995005"/>
            <a:ext cx="10972800" cy="39293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Sitka Display Semibold" pitchFamily="2" charset="0"/>
              </a:rPr>
              <a:t>Membership is key</a:t>
            </a:r>
          </a:p>
          <a:p>
            <a:r>
              <a:rPr lang="en-US" sz="3200" b="1" dirty="0">
                <a:latin typeface="Sitka Display Semibold" pitchFamily="2" charset="0"/>
              </a:rPr>
              <a:t>Remember that your members are volunteers</a:t>
            </a:r>
          </a:p>
          <a:p>
            <a:r>
              <a:rPr lang="en-US" sz="3200" b="1" dirty="0">
                <a:latin typeface="Sitka Display Semibold" pitchFamily="2" charset="0"/>
              </a:rPr>
              <a:t>Recognize your members/posts that have volunteered</a:t>
            </a:r>
          </a:p>
          <a:p>
            <a:r>
              <a:rPr lang="en-US" sz="3200" b="1" dirty="0">
                <a:latin typeface="Sitka Display Semibold" pitchFamily="2" charset="0"/>
              </a:rPr>
              <a:t>Communicate, Delegate, Adjust</a:t>
            </a:r>
          </a:p>
          <a:p>
            <a:r>
              <a:rPr lang="en-US" sz="3200" b="1" dirty="0">
                <a:latin typeface="Sitka Display Semibold" pitchFamily="2" charset="0"/>
              </a:rPr>
              <a:t>Have FUN!</a:t>
            </a:r>
          </a:p>
        </p:txBody>
      </p:sp>
    </p:spTree>
    <p:extLst>
      <p:ext uri="{BB962C8B-B14F-4D97-AF65-F5344CB8AC3E}">
        <p14:creationId xmlns:p14="http://schemas.microsoft.com/office/powerpoint/2010/main" val="154956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3" name="TextBox 2">
            <a:extLst>
              <a:ext uri="{FF2B5EF4-FFF2-40B4-BE49-F238E27FC236}">
                <a16:creationId xmlns:a16="http://schemas.microsoft.com/office/drawing/2014/main" id="{064BA564-46AE-41CA-BFF7-26EAA7AA735D}"/>
              </a:ext>
            </a:extLst>
          </p:cNvPr>
          <p:cNvSpPr txBox="1"/>
          <p:nvPr/>
        </p:nvSpPr>
        <p:spPr>
          <a:xfrm>
            <a:off x="255495" y="5873234"/>
            <a:ext cx="2030506" cy="369332"/>
          </a:xfrm>
          <a:prstGeom prst="rect">
            <a:avLst/>
          </a:prstGeom>
          <a:noFill/>
        </p:spPr>
        <p:txBody>
          <a:bodyPr wrap="square" rtlCol="0">
            <a:spAutoFit/>
          </a:bodyPr>
          <a:lstStyle/>
          <a:p>
            <a:r>
              <a:rPr lang="en-US" b="1" dirty="0">
                <a:solidFill>
                  <a:schemeClr val="bg1"/>
                </a:solidFill>
                <a:latin typeface="Myriad Pro" panose="020B0503030403020204" pitchFamily="34" charset="0"/>
              </a:rPr>
              <a:t>floridalegion.org</a:t>
            </a:r>
          </a:p>
        </p:txBody>
      </p:sp>
      <p:pic>
        <p:nvPicPr>
          <p:cNvPr id="8" name="Picture 7" descr="download (1).png">
            <a:extLst>
              <a:ext uri="{FF2B5EF4-FFF2-40B4-BE49-F238E27FC236}">
                <a16:creationId xmlns:a16="http://schemas.microsoft.com/office/drawing/2014/main" id="{6E8F8965-9077-4763-88EC-FDAB47000804}"/>
              </a:ext>
            </a:extLst>
          </p:cNvPr>
          <p:cNvPicPr>
            <a:picLocks noChangeAspect="1"/>
          </p:cNvPicPr>
          <p:nvPr/>
        </p:nvPicPr>
        <p:blipFill>
          <a:blip r:embed="rId4" cstate="print"/>
          <a:stretch>
            <a:fillRect/>
          </a:stretch>
        </p:blipFill>
        <p:spPr>
          <a:xfrm>
            <a:off x="3180812" y="1755458"/>
            <a:ext cx="5830376" cy="2176462"/>
          </a:xfrm>
          <a:prstGeom prst="rect">
            <a:avLst/>
          </a:prstGeom>
        </p:spPr>
      </p:pic>
      <p:pic>
        <p:nvPicPr>
          <p:cNvPr id="17410" name="Picture 2" descr="The Grime on Your Smartphone Can Reveal Your Secrets | Live Science">
            <a:extLst>
              <a:ext uri="{FF2B5EF4-FFF2-40B4-BE49-F238E27FC236}">
                <a16:creationId xmlns:a16="http://schemas.microsoft.com/office/drawing/2014/main" id="{DD83D904-A1B4-4C88-8B1D-59F572FAAA6E}"/>
              </a:ext>
            </a:extLst>
          </p:cNvPr>
          <p:cNvPicPr>
            <a:picLocks noChangeAspect="1" noChangeArrowheads="1"/>
          </p:cNvPicPr>
          <p:nvPr/>
        </p:nvPicPr>
        <p:blipFill rotWithShape="1">
          <a:blip r:embed="rId5" cstate="print">
            <a:alphaModFix amt="35000"/>
            <a:extLst>
              <a:ext uri="{28A0092B-C50C-407E-A947-70E740481C1C}">
                <a14:useLocalDpi xmlns:a14="http://schemas.microsoft.com/office/drawing/2010/main" val="0"/>
              </a:ext>
            </a:extLst>
          </a:blip>
          <a:srcRect l="9488"/>
          <a:stretch/>
        </p:blipFill>
        <p:spPr bwMode="auto">
          <a:xfrm>
            <a:off x="0" y="-2126520"/>
            <a:ext cx="12192000" cy="89845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2D059FD-6246-40BF-AA87-0BB25CB5E15B}"/>
              </a:ext>
            </a:extLst>
          </p:cNvPr>
          <p:cNvGrpSpPr/>
          <p:nvPr/>
        </p:nvGrpSpPr>
        <p:grpSpPr>
          <a:xfrm>
            <a:off x="0" y="3931920"/>
            <a:ext cx="12192000" cy="2926080"/>
            <a:chOff x="0" y="3931920"/>
            <a:chExt cx="12192000" cy="2926080"/>
          </a:xfrm>
        </p:grpSpPr>
        <p:pic>
          <p:nvPicPr>
            <p:cNvPr id="5" name="Picture 4">
              <a:extLst>
                <a:ext uri="{FF2B5EF4-FFF2-40B4-BE49-F238E27FC236}">
                  <a16:creationId xmlns:a16="http://schemas.microsoft.com/office/drawing/2014/main" id="{2F6579DD-5B15-492E-BFB4-A18C218DCC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pic>
          <p:nvPicPr>
            <p:cNvPr id="6" name="Picture 5">
              <a:extLst>
                <a:ext uri="{FF2B5EF4-FFF2-40B4-BE49-F238E27FC236}">
                  <a16:creationId xmlns:a16="http://schemas.microsoft.com/office/drawing/2014/main" id="{433F1A6E-1705-4A4F-9BA0-487F812FF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spTree>
    <p:extLst>
      <p:ext uri="{BB962C8B-B14F-4D97-AF65-F5344CB8AC3E}">
        <p14:creationId xmlns:p14="http://schemas.microsoft.com/office/powerpoint/2010/main" val="181414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150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480F7056-6DB7-C30A-9005-FFF8638D2053}"/>
              </a:ext>
            </a:extLst>
          </p:cNvPr>
          <p:cNvSpPr/>
          <p:nvPr/>
        </p:nvSpPr>
        <p:spPr>
          <a:xfrm>
            <a:off x="134282" y="436311"/>
            <a:ext cx="11923436" cy="35496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2023 – 2024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7C20C"/>
                </a:solidFill>
                <a:latin typeface="Sitka Text" panose="02000505000000020004" pitchFamily="2" charset="0"/>
              </a:rPr>
              <a:t>Department Sons of The American Legion</a:t>
            </a: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Gerard </a:t>
            </a:r>
            <a:r>
              <a:rPr kumimoji="0" lang="en-US" sz="4000" b="1" i="0" u="none" strike="noStrike" kern="1200" cap="none" spc="0" normalizeH="0" baseline="0" noProof="0" dirty="0" err="1">
                <a:ln>
                  <a:noFill/>
                </a:ln>
                <a:solidFill>
                  <a:srgbClr val="F7C20C"/>
                </a:solidFill>
                <a:effectLst/>
                <a:uLnTx/>
                <a:uFillTx/>
                <a:latin typeface="Sitka Text" panose="02000505000000020004" pitchFamily="2" charset="0"/>
                <a:sym typeface="Avenir Next Condensed Demi Bold"/>
              </a:rPr>
              <a:t>Sambets</a:t>
            </a: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(Squadron 275)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chemeClr val="tx1"/>
                </a:solidFill>
                <a:latin typeface="Sitka Text" panose="02000505000000020004" pitchFamily="2" charset="0"/>
              </a:rPr>
              <a:t>“Remember always Veterans First”</a:t>
            </a: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pic>
        <p:nvPicPr>
          <p:cNvPr id="6" name="Picture 2" descr="gerard sambets">
            <a:extLst>
              <a:ext uri="{FF2B5EF4-FFF2-40B4-BE49-F238E27FC236}">
                <a16:creationId xmlns:a16="http://schemas.microsoft.com/office/drawing/2014/main" id="{C4DA458C-C3B5-A4EF-3CCE-DE33C46D5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3087387"/>
            <a:ext cx="3105150" cy="3105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18F6E54-F500-87C4-4F32-CADF924CE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257" y="4592889"/>
            <a:ext cx="3456000" cy="1828800"/>
          </a:xfrm>
          <a:prstGeom prst="rect">
            <a:avLst/>
          </a:prstGeom>
        </p:spPr>
      </p:pic>
    </p:spTree>
    <p:extLst>
      <p:ext uri="{BB962C8B-B14F-4D97-AF65-F5344CB8AC3E}">
        <p14:creationId xmlns:p14="http://schemas.microsoft.com/office/powerpoint/2010/main" val="319869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hape 191">
            <a:extLst>
              <a:ext uri="{FF2B5EF4-FFF2-40B4-BE49-F238E27FC236}">
                <a16:creationId xmlns:a16="http://schemas.microsoft.com/office/drawing/2014/main" id="{50F720F2-DE03-5A58-34B0-02A30E269F6E}"/>
              </a:ext>
            </a:extLst>
          </p:cNvPr>
          <p:cNvSpPr/>
          <p:nvPr/>
        </p:nvSpPr>
        <p:spPr>
          <a:xfrm>
            <a:off x="0" y="1714709"/>
            <a:ext cx="12192000" cy="299569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Public Relations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a:t>
            </a:r>
            <a:r>
              <a:rPr lang="en-US" sz="4000" b="1" dirty="0">
                <a:solidFill>
                  <a:srgbClr val="F7C20C"/>
                </a:solidFill>
                <a:latin typeface="Sitka Text" panose="02000505000000020004" pitchFamily="2" charset="0"/>
              </a:rPr>
              <a:t>    </a:t>
            </a:r>
            <a:r>
              <a:rPr kumimoji="0" lang="en-US" sz="2800" b="1" i="0" u="none" strike="noStrike" kern="1200" cap="none" spc="0" normalizeH="0" baseline="0" dirty="0">
                <a:ln>
                  <a:noFill/>
                </a:ln>
                <a:solidFill>
                  <a:srgbClr val="F7C20C"/>
                </a:solidFill>
                <a:effectLst/>
                <a:uLnTx/>
                <a:uFillTx/>
                <a:latin typeface="Sitka Text" panose="02000505000000020004" pitchFamily="2" charset="0"/>
                <a:sym typeface="Avenir Next Condensed Demi Bold"/>
              </a:rPr>
              <a:t>Loreen </a:t>
            </a:r>
            <a:r>
              <a:rPr kumimoji="0" lang="en-US" sz="2800" b="1" i="0" u="none" strike="noStrike" kern="1200" cap="none" spc="0" normalizeH="0" baseline="0" dirty="0" err="1">
                <a:ln>
                  <a:noFill/>
                </a:ln>
                <a:solidFill>
                  <a:srgbClr val="F7C20C"/>
                </a:solidFill>
                <a:effectLst/>
                <a:uLnTx/>
                <a:uFillTx/>
                <a:latin typeface="Sitka Text" panose="02000505000000020004" pitchFamily="2" charset="0"/>
                <a:sym typeface="Avenir Next Condensed Demi Bold"/>
              </a:rPr>
              <a:t>Skobel</a:t>
            </a:r>
            <a:endParaRPr lang="en-US" sz="2800" b="1" noProof="0"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F7C20C"/>
                </a:solidFill>
                <a:effectLst/>
                <a:uLnTx/>
                <a:uFillTx/>
                <a:latin typeface="Sitka Text" panose="02000505000000020004" pitchFamily="2" charset="0"/>
                <a:sym typeface="Avenir Next Condensed Demi Bold"/>
              </a:rPr>
              <a:t>				          </a:t>
            </a:r>
            <a:endParaRPr kumimoji="0" lang="en-US" sz="28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Tree>
    <p:extLst>
      <p:ext uri="{BB962C8B-B14F-4D97-AF65-F5344CB8AC3E}">
        <p14:creationId xmlns:p14="http://schemas.microsoft.com/office/powerpoint/2010/main" val="55505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3C029F-58FF-4C0B-AEBF-A360A50D2607}"/>
              </a:ext>
            </a:extLst>
          </p:cNvPr>
          <p:cNvSpPr>
            <a:spLocks noGrp="1"/>
          </p:cNvSpPr>
          <p:nvPr>
            <p:ph type="subTitle" idx="1"/>
          </p:nvPr>
        </p:nvSpPr>
        <p:spPr>
          <a:xfrm>
            <a:off x="5097998" y="907790"/>
            <a:ext cx="7727352" cy="3474205"/>
          </a:xfrm>
        </p:spPr>
        <p:txBody>
          <a:bodyPr>
            <a:normAutofit/>
          </a:bodyPr>
          <a:lstStyle/>
          <a:p>
            <a:pPr algn="l">
              <a:lnSpc>
                <a:spcPct val="100000"/>
              </a:lnSpc>
              <a:spcBef>
                <a:spcPts val="0"/>
              </a:spcBef>
            </a:pPr>
            <a:r>
              <a:rPr lang="en-US" sz="8000" b="1" dirty="0">
                <a:solidFill>
                  <a:srgbClr val="1A3758"/>
                </a:solidFill>
                <a:latin typeface="Sitka Text" panose="02000505000000020004" pitchFamily="2" charset="0"/>
              </a:rPr>
              <a:t>D</a:t>
            </a:r>
            <a:r>
              <a:rPr lang="en-US" sz="6600" b="1" dirty="0">
                <a:solidFill>
                  <a:srgbClr val="1A3758"/>
                </a:solidFill>
                <a:latin typeface="Sitka Text" panose="02000505000000020004" pitchFamily="2" charset="0"/>
              </a:rPr>
              <a:t>EPARTMENT</a:t>
            </a:r>
          </a:p>
          <a:p>
            <a:pPr algn="l">
              <a:lnSpc>
                <a:spcPct val="100000"/>
              </a:lnSpc>
              <a:spcBef>
                <a:spcPts val="0"/>
              </a:spcBef>
            </a:pPr>
            <a:r>
              <a:rPr lang="en-US" sz="8000" b="1" dirty="0">
                <a:solidFill>
                  <a:srgbClr val="1A3758"/>
                </a:solidFill>
                <a:latin typeface="Sitka Text" panose="02000505000000020004" pitchFamily="2" charset="0"/>
              </a:rPr>
              <a:t>L</a:t>
            </a:r>
            <a:r>
              <a:rPr lang="en-US" sz="6600" b="1" dirty="0">
                <a:solidFill>
                  <a:srgbClr val="1A3758"/>
                </a:solidFill>
                <a:latin typeface="Sitka Text" panose="02000505000000020004" pitchFamily="2" charset="0"/>
              </a:rPr>
              <a:t>EGISLATIVE </a:t>
            </a:r>
          </a:p>
        </p:txBody>
      </p:sp>
      <p:grpSp>
        <p:nvGrpSpPr>
          <p:cNvPr id="14" name="Group 13">
            <a:extLst>
              <a:ext uri="{FF2B5EF4-FFF2-40B4-BE49-F238E27FC236}">
                <a16:creationId xmlns:a16="http://schemas.microsoft.com/office/drawing/2014/main" id="{2AA6F317-6559-4427-951A-89A17EEE79AE}"/>
              </a:ext>
            </a:extLst>
          </p:cNvPr>
          <p:cNvGrpSpPr/>
          <p:nvPr/>
        </p:nvGrpSpPr>
        <p:grpSpPr>
          <a:xfrm>
            <a:off x="0" y="4115041"/>
            <a:ext cx="12192000" cy="2926080"/>
            <a:chOff x="0" y="4100051"/>
            <a:chExt cx="12192000" cy="2926080"/>
          </a:xfrm>
        </p:grpSpPr>
        <p:pic>
          <p:nvPicPr>
            <p:cNvPr id="15" name="Picture 14">
              <a:extLst>
                <a:ext uri="{FF2B5EF4-FFF2-40B4-BE49-F238E27FC236}">
                  <a16:creationId xmlns:a16="http://schemas.microsoft.com/office/drawing/2014/main" id="{0532B50F-446D-4EB4-8B09-D70E39085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0051"/>
              <a:ext cx="12192000" cy="2926080"/>
            </a:xfrm>
            <a:prstGeom prst="rect">
              <a:avLst/>
            </a:prstGeom>
          </p:spPr>
        </p:pic>
        <p:sp>
          <p:nvSpPr>
            <p:cNvPr id="17" name="TextBox 16">
              <a:extLst>
                <a:ext uri="{FF2B5EF4-FFF2-40B4-BE49-F238E27FC236}">
                  <a16:creationId xmlns:a16="http://schemas.microsoft.com/office/drawing/2014/main" id="{4006C637-FC8A-4D0E-AA4E-784FD228C4FB}"/>
                </a:ext>
              </a:extLst>
            </p:cNvPr>
            <p:cNvSpPr txBox="1"/>
            <p:nvPr/>
          </p:nvSpPr>
          <p:spPr>
            <a:xfrm>
              <a:off x="8019338" y="5458015"/>
              <a:ext cx="3972321" cy="954107"/>
            </a:xfrm>
            <a:prstGeom prst="rect">
              <a:avLst/>
            </a:prstGeom>
            <a:noFill/>
          </p:spPr>
          <p:txBody>
            <a:bodyPr wrap="square" rtlCol="0">
              <a:spAutoFit/>
            </a:bodyPr>
            <a:lstStyle/>
            <a:p>
              <a:pPr algn="r"/>
              <a:r>
                <a:rPr lang="en-US" sz="2800" b="1" spc="140" dirty="0">
                  <a:solidFill>
                    <a:srgbClr val="FAC809"/>
                  </a:solidFill>
                  <a:latin typeface="Sitka Banner" panose="02000505000000020004" pitchFamily="2" charset="0"/>
                </a:rPr>
                <a:t>Stuart Scott</a:t>
              </a:r>
            </a:p>
            <a:p>
              <a:pPr algn="r"/>
              <a:r>
                <a:rPr lang="en-US" sz="2800" b="1" spc="140" dirty="0">
                  <a:solidFill>
                    <a:srgbClr val="FAC809"/>
                  </a:solidFill>
                  <a:latin typeface="Sitka Banner" panose="02000505000000020004" pitchFamily="2" charset="0"/>
                </a:rPr>
                <a:t>floridalegion.org</a:t>
              </a:r>
            </a:p>
          </p:txBody>
        </p:sp>
      </p:grpSp>
      <p:sp>
        <p:nvSpPr>
          <p:cNvPr id="18" name="Title 1">
            <a:extLst>
              <a:ext uri="{FF2B5EF4-FFF2-40B4-BE49-F238E27FC236}">
                <a16:creationId xmlns:a16="http://schemas.microsoft.com/office/drawing/2014/main" id="{26662677-5F5B-4577-87D1-9C76401F5D2E}"/>
              </a:ext>
            </a:extLst>
          </p:cNvPr>
          <p:cNvSpPr txBox="1">
            <a:spLocks/>
          </p:cNvSpPr>
          <p:nvPr/>
        </p:nvSpPr>
        <p:spPr>
          <a:xfrm>
            <a:off x="1080128" y="636960"/>
            <a:ext cx="3366367" cy="113200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1A3758"/>
                </a:solidFill>
                <a:latin typeface="Georgia Pro Cond Semibold" panose="02040706050405020303" pitchFamily="18" charset="0"/>
              </a:rPr>
              <a:t>2023</a:t>
            </a:r>
          </a:p>
        </p:txBody>
      </p:sp>
      <p:pic>
        <p:nvPicPr>
          <p:cNvPr id="19" name="Picture 18">
            <a:extLst>
              <a:ext uri="{FF2B5EF4-FFF2-40B4-BE49-F238E27FC236}">
                <a16:creationId xmlns:a16="http://schemas.microsoft.com/office/drawing/2014/main" id="{FD1E59A3-8C01-4451-90E7-1798E1D74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880" y="1988670"/>
            <a:ext cx="3059615" cy="2986184"/>
          </a:xfrm>
          <a:prstGeom prst="rect">
            <a:avLst/>
          </a:prstGeom>
        </p:spPr>
      </p:pic>
    </p:spTree>
    <p:extLst>
      <p:ext uri="{BB962C8B-B14F-4D97-AF65-F5344CB8AC3E}">
        <p14:creationId xmlns:p14="http://schemas.microsoft.com/office/powerpoint/2010/main" val="380721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1"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Where to go?</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2901258"/>
            <a:ext cx="10175978" cy="10554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a:lnSpc>
                <a:spcPct val="200000"/>
              </a:lnSpc>
              <a:buClr>
                <a:srgbClr val="F7C20C"/>
              </a:buClr>
            </a:pPr>
            <a:endParaRPr lang="en-US" altLang="en-US" sz="3600" dirty="0"/>
          </a:p>
        </p:txBody>
      </p:sp>
      <p:pic>
        <p:nvPicPr>
          <p:cNvPr id="6" name="Picture 5">
            <a:extLst>
              <a:ext uri="{FF2B5EF4-FFF2-40B4-BE49-F238E27FC236}">
                <a16:creationId xmlns:a16="http://schemas.microsoft.com/office/drawing/2014/main" id="{B031D214-D8F6-B02F-BE10-A136BA50A36E}"/>
              </a:ext>
            </a:extLst>
          </p:cNvPr>
          <p:cNvPicPr>
            <a:picLocks noChangeAspect="1"/>
          </p:cNvPicPr>
          <p:nvPr/>
        </p:nvPicPr>
        <p:blipFill>
          <a:blip r:embed="rId6"/>
          <a:stretch>
            <a:fillRect/>
          </a:stretch>
        </p:blipFill>
        <p:spPr>
          <a:xfrm>
            <a:off x="2094344" y="1709541"/>
            <a:ext cx="8003311" cy="2890828"/>
          </a:xfrm>
          <a:prstGeom prst="rect">
            <a:avLst/>
          </a:prstGeom>
        </p:spPr>
      </p:pic>
    </p:spTree>
    <p:extLst>
      <p:ext uri="{BB962C8B-B14F-4D97-AF65-F5344CB8AC3E}">
        <p14:creationId xmlns:p14="http://schemas.microsoft.com/office/powerpoint/2010/main" val="94853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500"/>
                                  </p:stCondLst>
                                  <p:endCondLst>
                                    <p:cond evt="begin" delay="0">
                                      <p:tn val="11"/>
                                    </p:cond>
                                  </p:end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What to look for?</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858058" y="2901258"/>
            <a:ext cx="10175978" cy="10554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a:lnSpc>
                <a:spcPct val="200000"/>
              </a:lnSpc>
              <a:buClr>
                <a:srgbClr val="F7C20C"/>
              </a:buClr>
            </a:pPr>
            <a:endParaRPr lang="en-US" altLang="en-US" sz="3600" dirty="0"/>
          </a:p>
        </p:txBody>
      </p:sp>
      <p:pic>
        <p:nvPicPr>
          <p:cNvPr id="4" name="Picture 3">
            <a:extLst>
              <a:ext uri="{FF2B5EF4-FFF2-40B4-BE49-F238E27FC236}">
                <a16:creationId xmlns:a16="http://schemas.microsoft.com/office/drawing/2014/main" id="{E9471EDB-F5B4-8AE3-66B3-23CEB5DC26A7}"/>
              </a:ext>
            </a:extLst>
          </p:cNvPr>
          <p:cNvPicPr>
            <a:picLocks noChangeAspect="1"/>
          </p:cNvPicPr>
          <p:nvPr/>
        </p:nvPicPr>
        <p:blipFill>
          <a:blip r:embed="rId6"/>
          <a:stretch>
            <a:fillRect/>
          </a:stretch>
        </p:blipFill>
        <p:spPr>
          <a:xfrm>
            <a:off x="1156568" y="1430196"/>
            <a:ext cx="9578957" cy="3178380"/>
          </a:xfrm>
          <a:prstGeom prst="rect">
            <a:avLst/>
          </a:prstGeom>
        </p:spPr>
      </p:pic>
    </p:spTree>
    <p:extLst>
      <p:ext uri="{BB962C8B-B14F-4D97-AF65-F5344CB8AC3E}">
        <p14:creationId xmlns:p14="http://schemas.microsoft.com/office/powerpoint/2010/main" val="105898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nodePh="1">
                                  <p:stCondLst>
                                    <p:cond delay="500"/>
                                  </p:stCondLst>
                                  <p:endCondLst>
                                    <p:cond evt="begin" delay="0">
                                      <p:tn val="11"/>
                                    </p:cond>
                                  </p:end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Assumptions</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1239265"/>
            <a:ext cx="10175978" cy="43794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r>
              <a:rPr lang="en-US" altLang="en-US" sz="3600" dirty="0"/>
              <a:t>They may or may not know anything about us </a:t>
            </a:r>
          </a:p>
          <a:p>
            <a:pPr marL="571500" indent="-571500">
              <a:lnSpc>
                <a:spcPct val="200000"/>
              </a:lnSpc>
              <a:buClr>
                <a:srgbClr val="F7C20C"/>
              </a:buClr>
              <a:buFont typeface="Wingdings" panose="05000000000000000000" pitchFamily="2" charset="2"/>
              <a:buChar char="§"/>
            </a:pPr>
            <a:r>
              <a:rPr lang="en-US" altLang="en-US" sz="3600" dirty="0"/>
              <a:t>Inform them about yourself and our organization</a:t>
            </a:r>
          </a:p>
          <a:p>
            <a:pPr marL="571500" indent="-571500">
              <a:lnSpc>
                <a:spcPct val="200000"/>
              </a:lnSpc>
              <a:buClr>
                <a:srgbClr val="F7C20C"/>
              </a:buClr>
              <a:buFont typeface="Wingdings" panose="05000000000000000000" pitchFamily="2" charset="2"/>
              <a:buChar char="§"/>
            </a:pPr>
            <a:r>
              <a:rPr lang="en-US" altLang="en-US" sz="3600" dirty="0"/>
              <a:t>Be prepared to explain in detail</a:t>
            </a:r>
          </a:p>
          <a:p>
            <a:pPr marL="571500" indent="-571500">
              <a:lnSpc>
                <a:spcPct val="200000"/>
              </a:lnSpc>
              <a:buClr>
                <a:srgbClr val="F7C20C"/>
              </a:buClr>
              <a:buFont typeface="Wingdings" panose="05000000000000000000" pitchFamily="2" charset="2"/>
              <a:buChar char="§"/>
            </a:pPr>
            <a:r>
              <a:rPr lang="en-US" altLang="en-US" sz="3600" dirty="0"/>
              <a:t>Use layman terms to make it easy</a:t>
            </a:r>
          </a:p>
        </p:txBody>
      </p:sp>
    </p:spTree>
    <p:extLst>
      <p:ext uri="{BB962C8B-B14F-4D97-AF65-F5344CB8AC3E}">
        <p14:creationId xmlns:p14="http://schemas.microsoft.com/office/powerpoint/2010/main" val="2358943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500"/>
                                        <p:tgtEl>
                                          <p:spTgt spid="23">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50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6" name="Shape 191">
            <a:extLst>
              <a:ext uri="{FF2B5EF4-FFF2-40B4-BE49-F238E27FC236}">
                <a16:creationId xmlns:a16="http://schemas.microsoft.com/office/drawing/2014/main" id="{BE1B3CC0-F6BA-8408-42BA-0B6991BF895B}"/>
              </a:ext>
            </a:extLst>
          </p:cNvPr>
          <p:cNvSpPr/>
          <p:nvPr/>
        </p:nvSpPr>
        <p:spPr>
          <a:xfrm>
            <a:off x="108885" y="359544"/>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Do’s &amp; Don’ts of the Class</a:t>
            </a:r>
            <a:endParaRPr sz="6000" b="1" dirty="0">
              <a:solidFill>
                <a:srgbClr val="F7C20C"/>
              </a:solidFill>
              <a:latin typeface="Sitka Text" panose="02000505000000020004" pitchFamily="2" charset="0"/>
            </a:endParaRPr>
          </a:p>
        </p:txBody>
      </p:sp>
      <p:sp>
        <p:nvSpPr>
          <p:cNvPr id="7" name="Content Placeholder 2">
            <a:extLst>
              <a:ext uri="{FF2B5EF4-FFF2-40B4-BE49-F238E27FC236}">
                <a16:creationId xmlns:a16="http://schemas.microsoft.com/office/drawing/2014/main" id="{2297D1DD-EEB0-3ACD-D175-79F8E40C66E0}"/>
              </a:ext>
            </a:extLst>
          </p:cNvPr>
          <p:cNvSpPr txBox="1">
            <a:spLocks/>
          </p:cNvSpPr>
          <p:nvPr/>
        </p:nvSpPr>
        <p:spPr>
          <a:xfrm>
            <a:off x="658402" y="1540183"/>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Sitka Display Semibold" pitchFamily="2" charset="0"/>
              </a:rPr>
              <a:t>Agenda is Subject to Change </a:t>
            </a:r>
          </a:p>
          <a:p>
            <a:r>
              <a:rPr lang="en-US" sz="3200" dirty="0">
                <a:latin typeface="Sitka Display Semibold" pitchFamily="2" charset="0"/>
              </a:rPr>
              <a:t>No Phone Calls and/or Texting during Class </a:t>
            </a:r>
          </a:p>
          <a:p>
            <a:r>
              <a:rPr lang="en-US" sz="3200" dirty="0">
                <a:latin typeface="Sitka Display Semibold" pitchFamily="2" charset="0"/>
              </a:rPr>
              <a:t>Be on Time</a:t>
            </a:r>
          </a:p>
          <a:p>
            <a:r>
              <a:rPr lang="en-US" sz="3200" dirty="0">
                <a:latin typeface="Sitka Display Semibold" pitchFamily="2" charset="0"/>
              </a:rPr>
              <a:t>Let the Instructor Finish before asking Questions</a:t>
            </a:r>
          </a:p>
          <a:p>
            <a:r>
              <a:rPr lang="en-US" sz="3200" dirty="0">
                <a:latin typeface="Sitka Display Semibold" pitchFamily="2" charset="0"/>
              </a:rPr>
              <a:t>Always Work as a Group</a:t>
            </a:r>
          </a:p>
          <a:p>
            <a:r>
              <a:rPr lang="en-US" sz="3200" dirty="0">
                <a:latin typeface="Sitka Display Semibold" pitchFamily="2" charset="0"/>
              </a:rPr>
              <a:t>Respect Each Other like Professionals</a:t>
            </a:r>
          </a:p>
        </p:txBody>
      </p:sp>
    </p:spTree>
    <p:extLst>
      <p:ext uri="{BB962C8B-B14F-4D97-AF65-F5344CB8AC3E}">
        <p14:creationId xmlns:p14="http://schemas.microsoft.com/office/powerpoint/2010/main" val="384043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When?</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1230041"/>
            <a:ext cx="10175978" cy="32714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r>
              <a:rPr lang="en-US" altLang="en-US" sz="3600" dirty="0"/>
              <a:t>Time is a commodity </a:t>
            </a:r>
          </a:p>
          <a:p>
            <a:pPr marL="571500" indent="-571500">
              <a:lnSpc>
                <a:spcPct val="200000"/>
              </a:lnSpc>
              <a:buClr>
                <a:srgbClr val="F7C20C"/>
              </a:buClr>
              <a:buFont typeface="Wingdings" panose="05000000000000000000" pitchFamily="2" charset="2"/>
              <a:buChar char="§"/>
            </a:pPr>
            <a:r>
              <a:rPr lang="en-US" altLang="en-US" sz="3600" dirty="0"/>
              <a:t>Legislative Assistants are valuable </a:t>
            </a:r>
          </a:p>
          <a:p>
            <a:pPr marL="571500" indent="-571500">
              <a:lnSpc>
                <a:spcPct val="200000"/>
              </a:lnSpc>
              <a:buClr>
                <a:srgbClr val="F7C20C"/>
              </a:buClr>
              <a:buFont typeface="Wingdings" panose="05000000000000000000" pitchFamily="2" charset="2"/>
              <a:buChar char="§"/>
            </a:pPr>
            <a:r>
              <a:rPr lang="en-US" altLang="en-US" sz="3600" dirty="0"/>
              <a:t>Visit your legislator at their home district office</a:t>
            </a:r>
          </a:p>
        </p:txBody>
      </p:sp>
    </p:spTree>
    <p:extLst>
      <p:ext uri="{BB962C8B-B14F-4D97-AF65-F5344CB8AC3E}">
        <p14:creationId xmlns:p14="http://schemas.microsoft.com/office/powerpoint/2010/main" val="361748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How?</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1239265"/>
            <a:ext cx="10175978" cy="43794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r>
              <a:rPr lang="en-US" altLang="en-US" sz="3600" dirty="0"/>
              <a:t>Leave behind written materials</a:t>
            </a:r>
          </a:p>
          <a:p>
            <a:pPr marL="571500" indent="-571500">
              <a:lnSpc>
                <a:spcPct val="200000"/>
              </a:lnSpc>
              <a:buClr>
                <a:srgbClr val="F7C20C"/>
              </a:buClr>
              <a:buFont typeface="Wingdings" panose="05000000000000000000" pitchFamily="2" charset="2"/>
              <a:buChar char="§"/>
            </a:pPr>
            <a:r>
              <a:rPr lang="en-US" altLang="en-US" sz="3600" dirty="0"/>
              <a:t>Be concise and factual </a:t>
            </a:r>
          </a:p>
          <a:p>
            <a:pPr marL="571500" indent="-571500">
              <a:lnSpc>
                <a:spcPct val="200000"/>
              </a:lnSpc>
              <a:buClr>
                <a:srgbClr val="F7C20C"/>
              </a:buClr>
              <a:buFont typeface="Wingdings" panose="05000000000000000000" pitchFamily="2" charset="2"/>
              <a:buChar char="§"/>
            </a:pPr>
            <a:r>
              <a:rPr lang="en-US" altLang="en-US" sz="3600" dirty="0"/>
              <a:t>Short and sweet</a:t>
            </a:r>
          </a:p>
          <a:p>
            <a:pPr marL="571500" indent="-571500">
              <a:lnSpc>
                <a:spcPct val="200000"/>
              </a:lnSpc>
              <a:buClr>
                <a:srgbClr val="F7C20C"/>
              </a:buClr>
              <a:buFont typeface="Wingdings" panose="05000000000000000000" pitchFamily="2" charset="2"/>
              <a:buChar char="§"/>
            </a:pPr>
            <a:r>
              <a:rPr lang="en-US" altLang="en-US" sz="3600" dirty="0"/>
              <a:t>Avoid unnecessary disclosure of information </a:t>
            </a:r>
          </a:p>
        </p:txBody>
      </p:sp>
    </p:spTree>
    <p:extLst>
      <p:ext uri="{BB962C8B-B14F-4D97-AF65-F5344CB8AC3E}">
        <p14:creationId xmlns:p14="http://schemas.microsoft.com/office/powerpoint/2010/main" val="425456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500"/>
                                        <p:tgtEl>
                                          <p:spTgt spid="23">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50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Are we Political?</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2131208"/>
            <a:ext cx="10175978" cy="25955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r>
              <a:rPr lang="en-US" sz="1800" b="1" dirty="0"/>
              <a:t>Legislative</a:t>
            </a:r>
          </a:p>
          <a:p>
            <a:r>
              <a:rPr lang="en-US" sz="1800" dirty="0"/>
              <a:t>The Legislative Division is governed by a full commission, and promotes the organization’s positions and recommendations to Congress, the White House, and federal departments and agencies. The division coordinates support efforts on Capitol Hill, and advises state legislative councils as they deliver the Legion message across the country. An annual portfolio of priorities is produced and presented to Congress from the national commander and chairmen of the Veterans Affairs &amp; Rehabilitation and Legislative commissions. The portfolio, based on national resolutions, serves as a guide for volunteers and staff to use when meeting with elected representatives. The </a:t>
            </a:r>
            <a:r>
              <a:rPr lang="en-US" sz="1800" u="sng" dirty="0">
                <a:solidFill>
                  <a:schemeClr val="bg1"/>
                </a:solidFill>
                <a:hlinkClick r:id="rId6">
                  <a:extLst>
                    <a:ext uri="{A12FA001-AC4F-418D-AE19-62706E023703}">
                      <ahyp:hlinkClr xmlns:ahyp="http://schemas.microsoft.com/office/drawing/2018/hyperlinkcolor" val="tx"/>
                    </a:ext>
                  </a:extLst>
                </a:hlinkClick>
              </a:rPr>
              <a:t>Legislative Action Center</a:t>
            </a:r>
            <a:r>
              <a:rPr lang="en-US" sz="1800" dirty="0">
                <a:solidFill>
                  <a:schemeClr val="bg1"/>
                </a:solidFill>
              </a:rPr>
              <a:t> </a:t>
            </a:r>
            <a:r>
              <a:rPr lang="en-US" sz="1800" dirty="0"/>
              <a:t>gives members an online gateway of information to track bills and follow developments in Washington.</a:t>
            </a:r>
          </a:p>
        </p:txBody>
      </p:sp>
    </p:spTree>
    <p:extLst>
      <p:ext uri="{BB962C8B-B14F-4D97-AF65-F5344CB8AC3E}">
        <p14:creationId xmlns:p14="http://schemas.microsoft.com/office/powerpoint/2010/main" val="2741669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i="1" dirty="0">
                <a:solidFill>
                  <a:srgbClr val="F7C20C"/>
                </a:solidFill>
                <a:latin typeface="Myriad Pro" panose="020B0503030403020204" pitchFamily="34" charset="0"/>
              </a:rPr>
              <a:t>State vs. Congress</a:t>
            </a:r>
            <a:endParaRPr sz="7200" b="1" i="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2901258"/>
            <a:ext cx="10175978" cy="105548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endParaRPr lang="en-US" altLang="en-US" sz="3600" dirty="0"/>
          </a:p>
        </p:txBody>
      </p:sp>
      <p:sp>
        <p:nvSpPr>
          <p:cNvPr id="6" name="Shape 192">
            <a:extLst>
              <a:ext uri="{FF2B5EF4-FFF2-40B4-BE49-F238E27FC236}">
                <a16:creationId xmlns:a16="http://schemas.microsoft.com/office/drawing/2014/main" id="{D2EA3FA2-89B8-4B7E-9427-E322B9F1B3E6}"/>
              </a:ext>
            </a:extLst>
          </p:cNvPr>
          <p:cNvSpPr/>
          <p:nvPr/>
        </p:nvSpPr>
        <p:spPr>
          <a:xfrm>
            <a:off x="1008011" y="2035637"/>
            <a:ext cx="10175978" cy="278672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ts val="4500"/>
              </a:lnSpc>
              <a:buClr>
                <a:srgbClr val="F7C20C"/>
              </a:buClr>
              <a:buFont typeface="Wingdings" panose="05000000000000000000" pitchFamily="2" charset="2"/>
              <a:buChar char="§"/>
            </a:pPr>
            <a:r>
              <a:rPr lang="en-US" altLang="en-US" sz="3600" dirty="0"/>
              <a:t>Do not confuse the U.S. Senate and U.S. House of Representatives with the Florida Senate and the Florida House of Representatives </a:t>
            </a:r>
          </a:p>
          <a:p>
            <a:pPr marL="571500" indent="-571500">
              <a:lnSpc>
                <a:spcPct val="200000"/>
              </a:lnSpc>
              <a:buClr>
                <a:srgbClr val="F7C20C"/>
              </a:buClr>
              <a:buFont typeface="Wingdings" panose="05000000000000000000" pitchFamily="2" charset="2"/>
              <a:buChar char="§"/>
            </a:pPr>
            <a:r>
              <a:rPr lang="en-US" altLang="en-US" sz="3600" dirty="0"/>
              <a:t>Definitely do not confuse the bills filed </a:t>
            </a:r>
          </a:p>
        </p:txBody>
      </p:sp>
    </p:spTree>
    <p:extLst>
      <p:ext uri="{BB962C8B-B14F-4D97-AF65-F5344CB8AC3E}">
        <p14:creationId xmlns:p14="http://schemas.microsoft.com/office/powerpoint/2010/main" val="361010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10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How to Locate YOURS</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2901258"/>
            <a:ext cx="10175978" cy="105548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endParaRPr lang="en-US" altLang="en-US" sz="3600" dirty="0"/>
          </a:p>
        </p:txBody>
      </p:sp>
      <p:pic>
        <p:nvPicPr>
          <p:cNvPr id="5" name="Picture 4">
            <a:extLst>
              <a:ext uri="{FF2B5EF4-FFF2-40B4-BE49-F238E27FC236}">
                <a16:creationId xmlns:a16="http://schemas.microsoft.com/office/drawing/2014/main" id="{97D1FA6B-B48B-64BE-D308-5886B85E713C}"/>
              </a:ext>
            </a:extLst>
          </p:cNvPr>
          <p:cNvPicPr>
            <a:picLocks noChangeAspect="1"/>
          </p:cNvPicPr>
          <p:nvPr/>
        </p:nvPicPr>
        <p:blipFill>
          <a:blip r:embed="rId6"/>
          <a:stretch>
            <a:fillRect/>
          </a:stretch>
        </p:blipFill>
        <p:spPr>
          <a:xfrm>
            <a:off x="2193164" y="1372365"/>
            <a:ext cx="7661494" cy="4877756"/>
          </a:xfrm>
          <a:prstGeom prst="rect">
            <a:avLst/>
          </a:prstGeom>
        </p:spPr>
      </p:pic>
    </p:spTree>
    <p:extLst>
      <p:ext uri="{BB962C8B-B14F-4D97-AF65-F5344CB8AC3E}">
        <p14:creationId xmlns:p14="http://schemas.microsoft.com/office/powerpoint/2010/main" val="80570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How to Locate YOURS</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2901258"/>
            <a:ext cx="10175978" cy="105548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endParaRPr lang="en-US" altLang="en-US" sz="3600" dirty="0"/>
          </a:p>
        </p:txBody>
      </p:sp>
      <p:pic>
        <p:nvPicPr>
          <p:cNvPr id="4" name="Picture 3">
            <a:extLst>
              <a:ext uri="{FF2B5EF4-FFF2-40B4-BE49-F238E27FC236}">
                <a16:creationId xmlns:a16="http://schemas.microsoft.com/office/drawing/2014/main" id="{35E78D9A-D9BC-9D03-D370-134B46207784}"/>
              </a:ext>
            </a:extLst>
          </p:cNvPr>
          <p:cNvPicPr>
            <a:picLocks noChangeAspect="1"/>
          </p:cNvPicPr>
          <p:nvPr/>
        </p:nvPicPr>
        <p:blipFill>
          <a:blip r:embed="rId6"/>
          <a:stretch>
            <a:fillRect/>
          </a:stretch>
        </p:blipFill>
        <p:spPr>
          <a:xfrm>
            <a:off x="1155693" y="1371665"/>
            <a:ext cx="9880613" cy="3129851"/>
          </a:xfrm>
          <a:prstGeom prst="rect">
            <a:avLst/>
          </a:prstGeom>
        </p:spPr>
      </p:pic>
    </p:spTree>
    <p:extLst>
      <p:ext uri="{BB962C8B-B14F-4D97-AF65-F5344CB8AC3E}">
        <p14:creationId xmlns:p14="http://schemas.microsoft.com/office/powerpoint/2010/main" val="374376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a:solidFill>
                  <a:srgbClr val="F7C20C"/>
                </a:solidFill>
                <a:latin typeface="Myriad Pro" panose="020B0503030403020204" pitchFamily="34" charset="0"/>
              </a:rPr>
              <a:t>Veteran Legislators!?!</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956439"/>
            <a:ext cx="10175978" cy="57336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algn="ctr">
              <a:lnSpc>
                <a:spcPct val="200000"/>
              </a:lnSpc>
              <a:buClr>
                <a:srgbClr val="F7C20C"/>
              </a:buClr>
            </a:pPr>
            <a:r>
              <a:rPr lang="en-US" altLang="en-US" sz="3600" dirty="0"/>
              <a:t>Do we have Florida Veteran Legislators?</a:t>
            </a:r>
          </a:p>
          <a:p>
            <a:pPr algn="ctr">
              <a:lnSpc>
                <a:spcPct val="200000"/>
              </a:lnSpc>
              <a:buClr>
                <a:srgbClr val="F7C20C"/>
              </a:buClr>
            </a:pPr>
            <a:endParaRPr lang="en-US" altLang="en-US" sz="4400" dirty="0"/>
          </a:p>
          <a:p>
            <a:pPr algn="ctr">
              <a:lnSpc>
                <a:spcPct val="200000"/>
              </a:lnSpc>
              <a:buClr>
                <a:srgbClr val="F7C20C"/>
              </a:buClr>
            </a:pPr>
            <a:endParaRPr lang="en-US" altLang="en-US" sz="3600" dirty="0"/>
          </a:p>
          <a:p>
            <a:pPr algn="ctr">
              <a:lnSpc>
                <a:spcPct val="200000"/>
              </a:lnSpc>
              <a:buClr>
                <a:srgbClr val="F7C20C"/>
              </a:buClr>
            </a:pPr>
            <a:endParaRPr lang="en-US" altLang="en-US" sz="3600" dirty="0"/>
          </a:p>
          <a:p>
            <a:pPr algn="ctr">
              <a:lnSpc>
                <a:spcPct val="200000"/>
              </a:lnSpc>
              <a:buClr>
                <a:srgbClr val="F7C20C"/>
              </a:buClr>
            </a:pPr>
            <a:r>
              <a:rPr lang="en-US" altLang="en-US" sz="3600" dirty="0"/>
              <a:t>Why yes we do!!!</a:t>
            </a:r>
          </a:p>
        </p:txBody>
      </p:sp>
      <p:pic>
        <p:nvPicPr>
          <p:cNvPr id="5" name="Picture 4">
            <a:extLst>
              <a:ext uri="{FF2B5EF4-FFF2-40B4-BE49-F238E27FC236}">
                <a16:creationId xmlns:a16="http://schemas.microsoft.com/office/drawing/2014/main" id="{08805EAA-5692-D34D-D1C0-9252D056E98E}"/>
              </a:ext>
            </a:extLst>
          </p:cNvPr>
          <p:cNvPicPr>
            <a:picLocks noChangeAspect="1"/>
          </p:cNvPicPr>
          <p:nvPr/>
        </p:nvPicPr>
        <p:blipFill>
          <a:blip r:embed="rId6"/>
          <a:stretch>
            <a:fillRect/>
          </a:stretch>
        </p:blipFill>
        <p:spPr>
          <a:xfrm>
            <a:off x="2001430" y="1959640"/>
            <a:ext cx="7889234" cy="3209615"/>
          </a:xfrm>
          <a:prstGeom prst="rect">
            <a:avLst/>
          </a:prstGeom>
        </p:spPr>
      </p:pic>
    </p:spTree>
    <p:extLst>
      <p:ext uri="{BB962C8B-B14F-4D97-AF65-F5344CB8AC3E}">
        <p14:creationId xmlns:p14="http://schemas.microsoft.com/office/powerpoint/2010/main" val="221547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23">
                                            <p:txEl>
                                              <p:pRg st="4" end="4"/>
                                            </p:txEl>
                                          </p:spTgt>
                                        </p:tgtEl>
                                        <p:attrNameLst>
                                          <p:attrName>style.visibility</p:attrName>
                                        </p:attrNameLst>
                                      </p:cBhvr>
                                      <p:to>
                                        <p:strVal val="visible"/>
                                      </p:to>
                                    </p:set>
                                    <p:animEffect transition="in" filter="fade">
                                      <p:cBhvr>
                                        <p:cTn id="1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22" name="Shape 191">
            <a:extLst>
              <a:ext uri="{FF2B5EF4-FFF2-40B4-BE49-F238E27FC236}">
                <a16:creationId xmlns:a16="http://schemas.microsoft.com/office/drawing/2014/main" id="{C5E642EF-2648-4B37-AE5D-441C40F8AC4E}"/>
              </a:ext>
            </a:extLst>
          </p:cNvPr>
          <p:cNvSpPr/>
          <p:nvPr/>
        </p:nvSpPr>
        <p:spPr>
          <a:xfrm>
            <a:off x="-149953" y="249477"/>
            <a:ext cx="12192000"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7200" b="1" dirty="0" err="1">
                <a:solidFill>
                  <a:srgbClr val="F7C20C"/>
                </a:solidFill>
                <a:latin typeface="Myriad Pro" panose="020B0503030403020204" pitchFamily="34" charset="0"/>
              </a:rPr>
              <a:t>Allowables</a:t>
            </a:r>
            <a:endParaRPr sz="7200" b="1" dirty="0">
              <a:solidFill>
                <a:srgbClr val="F7C20C"/>
              </a:solidFill>
              <a:latin typeface="Myriad Pro" panose="020B0503030403020204" pitchFamily="34" charset="0"/>
            </a:endParaRPr>
          </a:p>
        </p:txBody>
      </p:sp>
      <p:sp>
        <p:nvSpPr>
          <p:cNvPr id="23" name="Shape 192">
            <a:extLst>
              <a:ext uri="{FF2B5EF4-FFF2-40B4-BE49-F238E27FC236}">
                <a16:creationId xmlns:a16="http://schemas.microsoft.com/office/drawing/2014/main" id="{0F42FA24-52F0-4819-AE25-A5C0574B8CBB}"/>
              </a:ext>
            </a:extLst>
          </p:cNvPr>
          <p:cNvSpPr/>
          <p:nvPr/>
        </p:nvSpPr>
        <p:spPr>
          <a:xfrm>
            <a:off x="1008011" y="1239265"/>
            <a:ext cx="10175978" cy="43794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7500">
                <a:solidFill>
                  <a:srgbClr val="FFFFFF"/>
                </a:solidFill>
                <a:latin typeface="Tendria LT Pro"/>
                <a:ea typeface="Tendria LT Pro"/>
                <a:cs typeface="Tendria LT Pro"/>
                <a:sym typeface="Tendria LT Pro"/>
              </a:defRPr>
            </a:lvl1pPr>
          </a:lstStyle>
          <a:p>
            <a:pPr marL="571500" indent="-571500">
              <a:lnSpc>
                <a:spcPct val="200000"/>
              </a:lnSpc>
              <a:buClr>
                <a:srgbClr val="F7C20C"/>
              </a:buClr>
              <a:buFont typeface="Wingdings" panose="05000000000000000000" pitchFamily="2" charset="2"/>
              <a:buChar char="§"/>
            </a:pPr>
            <a:r>
              <a:rPr lang="en-US" altLang="en-US" sz="3600" dirty="0"/>
              <a:t>As a 501 (c) organization we have limitations</a:t>
            </a:r>
          </a:p>
          <a:p>
            <a:pPr marL="571500" indent="-571500">
              <a:lnSpc>
                <a:spcPct val="200000"/>
              </a:lnSpc>
              <a:buClr>
                <a:srgbClr val="F7C20C"/>
              </a:buClr>
              <a:buFont typeface="Wingdings" panose="05000000000000000000" pitchFamily="2" charset="2"/>
              <a:buChar char="§"/>
            </a:pPr>
            <a:r>
              <a:rPr lang="en-US" altLang="en-US" sz="3600" dirty="0"/>
              <a:t>We must provide an equal opportunity to ALL</a:t>
            </a:r>
          </a:p>
          <a:p>
            <a:pPr marL="571500" indent="-571500">
              <a:lnSpc>
                <a:spcPct val="200000"/>
              </a:lnSpc>
              <a:buClr>
                <a:srgbClr val="F7C20C"/>
              </a:buClr>
              <a:buFont typeface="Wingdings" panose="05000000000000000000" pitchFamily="2" charset="2"/>
              <a:buChar char="§"/>
            </a:pPr>
            <a:r>
              <a:rPr lang="en-US" altLang="en-US" sz="3600" dirty="0"/>
              <a:t>Do not indicate a preference for or against</a:t>
            </a:r>
          </a:p>
          <a:p>
            <a:pPr marL="571500" indent="-571500">
              <a:lnSpc>
                <a:spcPct val="200000"/>
              </a:lnSpc>
              <a:buClr>
                <a:srgbClr val="F7C20C"/>
              </a:buClr>
              <a:buFont typeface="Wingdings" panose="05000000000000000000" pitchFamily="2" charset="2"/>
              <a:buChar char="§"/>
            </a:pPr>
            <a:r>
              <a:rPr lang="en-US" altLang="en-US" sz="3600" dirty="0"/>
              <a:t>NO fundraising for any candidate</a:t>
            </a:r>
          </a:p>
        </p:txBody>
      </p:sp>
    </p:spTree>
    <p:extLst>
      <p:ext uri="{BB962C8B-B14F-4D97-AF65-F5344CB8AC3E}">
        <p14:creationId xmlns:p14="http://schemas.microsoft.com/office/powerpoint/2010/main" val="269670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500"/>
                                        <p:tgtEl>
                                          <p:spTgt spid="23">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50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0F8C55D-309A-4908-B313-358A98D40EFF}"/>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pic>
        <p:nvPicPr>
          <p:cNvPr id="7" name="Picture 6">
            <a:extLst>
              <a:ext uri="{FF2B5EF4-FFF2-40B4-BE49-F238E27FC236}">
                <a16:creationId xmlns:a16="http://schemas.microsoft.com/office/drawing/2014/main" id="{D6FA143A-D23B-4E48-9EC6-0B951571705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6" b="98771" l="1700" r="99300">
                        <a14:foregroundMark x1="47300" y1="4804" x2="47300" y2="4804"/>
                        <a14:foregroundMark x1="48000" y1="1117" x2="48000" y2="1117"/>
                        <a14:foregroundMark x1="6000" y1="26480" x2="6000" y2="26480"/>
                        <a14:foregroundMark x1="1700" y1="29274" x2="1700" y2="29274"/>
                        <a14:foregroundMark x1="21800" y1="58324" x2="21800" y2="58324"/>
                        <a14:foregroundMark x1="13200" y1="60670" x2="18700" y2="58324"/>
                        <a14:foregroundMark x1="13000" y1="71285" x2="26100" y2="66816"/>
                        <a14:foregroundMark x1="16800" y1="80223" x2="23600" y2="76201"/>
                        <a14:foregroundMark x1="23600" y1="76201" x2="30000" y2="75642"/>
                        <a14:foregroundMark x1="30000" y1="75642" x2="30200" y2="75642"/>
                        <a14:foregroundMark x1="61600" y1="46034" x2="63000" y2="46816"/>
                        <a14:foregroundMark x1="66500" y1="56648" x2="54500" y2="60223"/>
                        <a14:foregroundMark x1="57600" y1="67598" x2="63600" y2="64022"/>
                        <a14:foregroundMark x1="63600" y1="64022" x2="67800" y2="63240"/>
                        <a14:foregroundMark x1="90700" y1="46257" x2="90700" y2="46257"/>
                        <a14:foregroundMark x1="94100" y1="55866" x2="94100" y2="55866"/>
                        <a14:foregroundMark x1="99300" y1="65363" x2="99300" y2="65363"/>
                        <a14:foregroundMark x1="98434" y1="62030" x2="98700" y2="62682"/>
                        <a14:foregroundMark x1="46000" y1="93184" x2="46000" y2="93184"/>
                        <a14:foregroundMark x1="44600" y1="98436" x2="44600" y2="98436"/>
                        <a14:foregroundMark x1="55000" y1="98771" x2="55000" y2="98771"/>
                        <a14:foregroundMark x1="77600" y1="10391" x2="77900" y2="12402"/>
                        <a14:foregroundMark x1="78600" y1="14078" x2="79700" y2="18101"/>
                        <a14:foregroundMark x1="81000" y1="21899" x2="97200" y2="61564"/>
                        <a14:backgroundMark x1="93718" y1="47318" x2="99800" y2="61341"/>
                        <a14:backgroundMark x1="80875" y1="17711" x2="82401" y2="21229"/>
                        <a14:backgroundMark x1="78522" y1="12287" x2="79211" y2="13876"/>
                      </a14:backgroundRemoval>
                    </a14:imgEffect>
                  </a14:imgLayer>
                </a14:imgProps>
              </a:ext>
            </a:extLst>
          </a:blip>
          <a:stretch>
            <a:fillRect/>
          </a:stretch>
        </p:blipFill>
        <p:spPr>
          <a:xfrm>
            <a:off x="5002307" y="249477"/>
            <a:ext cx="6654056" cy="5955380"/>
          </a:xfrm>
          <a:prstGeom prst="trapezoid">
            <a:avLst>
              <a:gd name="adj" fmla="val 0"/>
            </a:avLst>
          </a:prstGeom>
        </p:spPr>
      </p:pic>
      <p:pic>
        <p:nvPicPr>
          <p:cNvPr id="6" name="Picture 5">
            <a:extLst>
              <a:ext uri="{FF2B5EF4-FFF2-40B4-BE49-F238E27FC236}">
                <a16:creationId xmlns:a16="http://schemas.microsoft.com/office/drawing/2014/main" id="{FE349CF5-B931-4CAB-9396-9AB114931C5D}"/>
              </a:ext>
            </a:extLst>
          </p:cNvPr>
          <p:cNvPicPr>
            <a:picLocks noChangeAspect="1"/>
          </p:cNvPicPr>
          <p:nvPr/>
        </p:nvPicPr>
        <p:blipFill rotWithShape="1">
          <a:blip r:embed="rId8"/>
          <a:srcRect l="1047" t="4363" r="803" b="7441"/>
          <a:stretch/>
        </p:blipFill>
        <p:spPr>
          <a:xfrm>
            <a:off x="418641" y="385354"/>
            <a:ext cx="4175393" cy="6048497"/>
          </a:xfrm>
          <a:prstGeom prst="rect">
            <a:avLst/>
          </a:prstGeom>
        </p:spPr>
      </p:pic>
      <p:pic>
        <p:nvPicPr>
          <p:cNvPr id="8" name="Picture 7">
            <a:extLst>
              <a:ext uri="{FF2B5EF4-FFF2-40B4-BE49-F238E27FC236}">
                <a16:creationId xmlns:a16="http://schemas.microsoft.com/office/drawing/2014/main" id="{A95E04A8-2512-4486-B1ED-263D4D836875}"/>
              </a:ext>
            </a:extLst>
          </p:cNvPr>
          <p:cNvPicPr>
            <a:picLocks noChangeAspect="1"/>
          </p:cNvPicPr>
          <p:nvPr/>
        </p:nvPicPr>
        <p:blipFill>
          <a:blip r:embed="rId9"/>
          <a:stretch>
            <a:fillRect/>
          </a:stretch>
        </p:blipFill>
        <p:spPr>
          <a:xfrm>
            <a:off x="548529" y="1309687"/>
            <a:ext cx="3905250" cy="4238625"/>
          </a:xfrm>
          <a:prstGeom prst="rect">
            <a:avLst/>
          </a:prstGeom>
        </p:spPr>
      </p:pic>
    </p:spTree>
    <p:extLst>
      <p:ext uri="{BB962C8B-B14F-4D97-AF65-F5344CB8AC3E}">
        <p14:creationId xmlns:p14="http://schemas.microsoft.com/office/powerpoint/2010/main" val="132761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par>
                                <p:cTn id="12" presetID="10" presetClass="exit" presetSubtype="0" fill="hold" nodeType="withEffect">
                                  <p:stCondLst>
                                    <p:cond delay="3000"/>
                                  </p:stCondLst>
                                  <p:childTnLst>
                                    <p:animEffect transition="out" filter="fade">
                                      <p:cBhvr>
                                        <p:cTn id="13" dur="3000"/>
                                        <p:tgtEl>
                                          <p:spTgt spid="6"/>
                                        </p:tgtEl>
                                      </p:cBhvr>
                                    </p:animEffect>
                                    <p:set>
                                      <p:cBhvr>
                                        <p:cTn id="14" dur="1" fill="hold">
                                          <p:stCondLst>
                                            <p:cond delay="2999"/>
                                          </p:stCondLst>
                                        </p:cTn>
                                        <p:tgtEl>
                                          <p:spTgt spid="6"/>
                                        </p:tgtEl>
                                        <p:attrNameLst>
                                          <p:attrName>style.visibility</p:attrName>
                                        </p:attrNameLst>
                                      </p:cBhvr>
                                      <p:to>
                                        <p:strVal val="hidden"/>
                                      </p:to>
                                    </p:se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443EC-A0DA-4356-9585-4B8E4E505C78}"/>
              </a:ext>
            </a:extLst>
          </p:cNvPr>
          <p:cNvSpPr/>
          <p:nvPr/>
        </p:nvSpPr>
        <p:spPr>
          <a:xfrm>
            <a:off x="0" y="0"/>
            <a:ext cx="12192000" cy="6858000"/>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e American Legion (@FloridaLegion) | Twitter">
            <a:extLst>
              <a:ext uri="{FF2B5EF4-FFF2-40B4-BE49-F238E27FC236}">
                <a16:creationId xmlns:a16="http://schemas.microsoft.com/office/drawing/2014/main" id="{A8860C53-FE4E-4F76-95E8-914C3C1A0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732" y="0"/>
            <a:ext cx="6024968" cy="6024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94C442C-970E-4863-A67A-647D83CA2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pic>
        <p:nvPicPr>
          <p:cNvPr id="20" name="Picture 19">
            <a:extLst>
              <a:ext uri="{FF2B5EF4-FFF2-40B4-BE49-F238E27FC236}">
                <a16:creationId xmlns:a16="http://schemas.microsoft.com/office/drawing/2014/main" id="{93056D81-B31C-4FA1-8FBA-80D5AADF9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611" y="4763506"/>
            <a:ext cx="1903209" cy="1857532"/>
          </a:xfrm>
          <a:prstGeom prst="rect">
            <a:avLst/>
          </a:prstGeom>
        </p:spPr>
      </p:pic>
      <p:sp>
        <p:nvSpPr>
          <p:cNvPr id="15" name="Rectangle 14">
            <a:extLst>
              <a:ext uri="{FF2B5EF4-FFF2-40B4-BE49-F238E27FC236}">
                <a16:creationId xmlns:a16="http://schemas.microsoft.com/office/drawing/2014/main" id="{3DF34CF4-9D05-8EBE-3810-9915F5696600}"/>
              </a:ext>
            </a:extLst>
          </p:cNvPr>
          <p:cNvSpPr/>
          <p:nvPr/>
        </p:nvSpPr>
        <p:spPr>
          <a:xfrm>
            <a:off x="1816768" y="2107009"/>
            <a:ext cx="625643" cy="564002"/>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33C5C0-07CF-26BC-0D45-46A3E5800FBA}"/>
              </a:ext>
            </a:extLst>
          </p:cNvPr>
          <p:cNvPicPr>
            <a:picLocks noChangeAspect="1"/>
          </p:cNvPicPr>
          <p:nvPr/>
        </p:nvPicPr>
        <p:blipFill rotWithShape="1">
          <a:blip r:embed="rId5">
            <a:alphaModFix/>
          </a:blip>
          <a:srcRect r="30581" b="26117"/>
          <a:stretch/>
        </p:blipFill>
        <p:spPr>
          <a:xfrm rot="21440225">
            <a:off x="2555391" y="260714"/>
            <a:ext cx="5387929" cy="5313896"/>
          </a:xfrm>
          <a:prstGeom prst="rect">
            <a:avLst/>
          </a:prstGeom>
        </p:spPr>
      </p:pic>
      <p:pic>
        <p:nvPicPr>
          <p:cNvPr id="6" name="Picture 5">
            <a:extLst>
              <a:ext uri="{FF2B5EF4-FFF2-40B4-BE49-F238E27FC236}">
                <a16:creationId xmlns:a16="http://schemas.microsoft.com/office/drawing/2014/main" id="{D71D3E42-17B2-4A45-AF9A-CB5D8A3367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46910"/>
            <a:ext cx="12192000" cy="2926080"/>
          </a:xfrm>
          <a:prstGeom prst="rect">
            <a:avLst/>
          </a:prstGeom>
        </p:spPr>
      </p:pic>
      <p:pic>
        <p:nvPicPr>
          <p:cNvPr id="22" name="Picture 21">
            <a:extLst>
              <a:ext uri="{FF2B5EF4-FFF2-40B4-BE49-F238E27FC236}">
                <a16:creationId xmlns:a16="http://schemas.microsoft.com/office/drawing/2014/main" id="{017A1F7F-BCAC-B63D-39C1-6F608BE2E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011" y="4903391"/>
            <a:ext cx="1903209" cy="1857532"/>
          </a:xfrm>
          <a:prstGeom prst="rect">
            <a:avLst/>
          </a:prstGeom>
        </p:spPr>
      </p:pic>
    </p:spTree>
    <p:extLst>
      <p:ext uri="{BB962C8B-B14F-4D97-AF65-F5344CB8AC3E}">
        <p14:creationId xmlns:p14="http://schemas.microsoft.com/office/powerpoint/2010/main" val="418067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xit" presetSubtype="0" fill="hold" nodeType="withEffect">
                                  <p:stCondLst>
                                    <p:cond delay="2500"/>
                                  </p:stCondLst>
                                  <p:childTnLst>
                                    <p:animEffect transition="out" filter="fade">
                                      <p:cBhvr>
                                        <p:cTn id="9" dur="3000"/>
                                        <p:tgtEl>
                                          <p:spTgt spid="20"/>
                                        </p:tgtEl>
                                      </p:cBhvr>
                                    </p:animEffect>
                                    <p:set>
                                      <p:cBhvr>
                                        <p:cTn id="10" dur="1" fill="hold">
                                          <p:stCondLst>
                                            <p:cond delay="2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4" name="Shape 191">
            <a:extLst>
              <a:ext uri="{FF2B5EF4-FFF2-40B4-BE49-F238E27FC236}">
                <a16:creationId xmlns:a16="http://schemas.microsoft.com/office/drawing/2014/main" id="{FF9B7CCF-CDE5-EE6C-ADE2-D4CEBA664FE2}"/>
              </a:ext>
            </a:extLst>
          </p:cNvPr>
          <p:cNvSpPr/>
          <p:nvPr/>
        </p:nvSpPr>
        <p:spPr>
          <a:xfrm>
            <a:off x="0" y="329715"/>
            <a:ext cx="12192000" cy="576568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F7C20C"/>
                </a:solidFill>
                <a:latin typeface="Sitka Text" panose="02000505000000020004" pitchFamily="2" charset="0"/>
              </a:rPr>
              <a:t>Successful District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Commanders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b="1"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a:t>
            </a:r>
            <a:r>
              <a:rPr lang="en-US" sz="4000" b="1" dirty="0">
                <a:solidFill>
                  <a:srgbClr val="F7C20C"/>
                </a:solidFill>
                <a:latin typeface="Sitka Text" panose="02000505000000020004" pitchFamily="2" charset="0"/>
              </a:rPr>
              <a:t>    </a:t>
            </a:r>
            <a:r>
              <a:rPr kumimoji="0" lang="en-US" sz="2800" b="1" i="0" u="none" strike="noStrike" kern="1200" cap="none" spc="0" normalizeH="0" baseline="0" dirty="0">
                <a:ln>
                  <a:noFill/>
                </a:ln>
                <a:solidFill>
                  <a:srgbClr val="F7C20C"/>
                </a:solidFill>
                <a:effectLst/>
                <a:uLnTx/>
                <a:uFillTx/>
                <a:latin typeface="Sitka Text" panose="02000505000000020004" pitchFamily="2" charset="0"/>
                <a:sym typeface="Avenir Next Condensed Demi Bold"/>
              </a:rPr>
              <a:t>Lena Heredia-Perez</a:t>
            </a:r>
            <a:endParaRPr lang="en-US" sz="2800" b="1" noProof="0"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F7C20C"/>
                </a:solidFill>
                <a:effectLst/>
                <a:uLnTx/>
                <a:uFillTx/>
                <a:latin typeface="Sitka Text" panose="02000505000000020004" pitchFamily="2" charset="0"/>
                <a:sym typeface="Avenir Next Condensed Demi Bold"/>
              </a:rPr>
              <a:t>				          </a:t>
            </a:r>
            <a:endParaRPr kumimoji="0" lang="en-US" sz="28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5" name="TextBox 4">
            <a:extLst>
              <a:ext uri="{FF2B5EF4-FFF2-40B4-BE49-F238E27FC236}">
                <a16:creationId xmlns:a16="http://schemas.microsoft.com/office/drawing/2014/main" id="{AA1F1FF0-AECB-FCF6-44BE-F34599D26A1A}"/>
              </a:ext>
            </a:extLst>
          </p:cNvPr>
          <p:cNvSpPr txBox="1"/>
          <p:nvPr/>
        </p:nvSpPr>
        <p:spPr>
          <a:xfrm>
            <a:off x="1746421" y="3144307"/>
            <a:ext cx="8699157" cy="584775"/>
          </a:xfrm>
          <a:prstGeom prst="rect">
            <a:avLst/>
          </a:prstGeom>
          <a:noFill/>
        </p:spPr>
        <p:txBody>
          <a:bodyPr wrap="square" rtlCol="0">
            <a:spAutoFit/>
          </a:bodyPr>
          <a:lstStyle/>
          <a:p>
            <a:r>
              <a:rPr lang="en-US" sz="3200" b="1" dirty="0">
                <a:latin typeface="Sitka Display Semibold" pitchFamily="2" charset="0"/>
              </a:rPr>
              <a:t>How to develop Posts / Post Leadership Effectively</a:t>
            </a:r>
          </a:p>
        </p:txBody>
      </p:sp>
    </p:spTree>
    <p:extLst>
      <p:ext uri="{BB962C8B-B14F-4D97-AF65-F5344CB8AC3E}">
        <p14:creationId xmlns:p14="http://schemas.microsoft.com/office/powerpoint/2010/main" val="186792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3" name="TextBox 2">
            <a:extLst>
              <a:ext uri="{FF2B5EF4-FFF2-40B4-BE49-F238E27FC236}">
                <a16:creationId xmlns:a16="http://schemas.microsoft.com/office/drawing/2014/main" id="{064BA564-46AE-41CA-BFF7-26EAA7AA735D}"/>
              </a:ext>
            </a:extLst>
          </p:cNvPr>
          <p:cNvSpPr txBox="1"/>
          <p:nvPr/>
        </p:nvSpPr>
        <p:spPr>
          <a:xfrm>
            <a:off x="255495" y="5873234"/>
            <a:ext cx="2030506" cy="369332"/>
          </a:xfrm>
          <a:prstGeom prst="rect">
            <a:avLst/>
          </a:prstGeom>
          <a:noFill/>
        </p:spPr>
        <p:txBody>
          <a:bodyPr wrap="square" rtlCol="0">
            <a:spAutoFit/>
          </a:bodyPr>
          <a:lstStyle/>
          <a:p>
            <a:r>
              <a:rPr lang="en-US" b="1" dirty="0">
                <a:solidFill>
                  <a:schemeClr val="bg1"/>
                </a:solidFill>
                <a:latin typeface="Myriad Pro" panose="020B0503030403020204" pitchFamily="34" charset="0"/>
              </a:rPr>
              <a:t>floridalegion.org</a:t>
            </a:r>
          </a:p>
        </p:txBody>
      </p:sp>
      <p:grpSp>
        <p:nvGrpSpPr>
          <p:cNvPr id="4" name="Group 3">
            <a:extLst>
              <a:ext uri="{FF2B5EF4-FFF2-40B4-BE49-F238E27FC236}">
                <a16:creationId xmlns:a16="http://schemas.microsoft.com/office/drawing/2014/main" id="{E2D059FD-6246-40BF-AA87-0BB25CB5E15B}"/>
              </a:ext>
            </a:extLst>
          </p:cNvPr>
          <p:cNvGrpSpPr/>
          <p:nvPr/>
        </p:nvGrpSpPr>
        <p:grpSpPr>
          <a:xfrm>
            <a:off x="0" y="3931920"/>
            <a:ext cx="12192000" cy="2926080"/>
            <a:chOff x="0" y="3931920"/>
            <a:chExt cx="12192000" cy="2926080"/>
          </a:xfrm>
        </p:grpSpPr>
        <p:pic>
          <p:nvPicPr>
            <p:cNvPr id="5" name="Picture 4">
              <a:extLst>
                <a:ext uri="{FF2B5EF4-FFF2-40B4-BE49-F238E27FC236}">
                  <a16:creationId xmlns:a16="http://schemas.microsoft.com/office/drawing/2014/main" id="{2F6579DD-5B15-492E-BFB4-A18C218DC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pic>
          <p:nvPicPr>
            <p:cNvPr id="6" name="Picture 5">
              <a:extLst>
                <a:ext uri="{FF2B5EF4-FFF2-40B4-BE49-F238E27FC236}">
                  <a16:creationId xmlns:a16="http://schemas.microsoft.com/office/drawing/2014/main" id="{433F1A6E-1705-4A4F-9BA0-487F812FF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sp>
        <p:nvSpPr>
          <p:cNvPr id="9" name="Shape 140">
            <a:extLst>
              <a:ext uri="{FF2B5EF4-FFF2-40B4-BE49-F238E27FC236}">
                <a16:creationId xmlns:a16="http://schemas.microsoft.com/office/drawing/2014/main" id="{7DBD032F-62C9-48FD-81AB-F9F3D77062F6}"/>
              </a:ext>
            </a:extLst>
          </p:cNvPr>
          <p:cNvSpPr/>
          <p:nvPr/>
        </p:nvSpPr>
        <p:spPr>
          <a:xfrm>
            <a:off x="0" y="1627565"/>
            <a:ext cx="12192000" cy="13336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9000">
                <a:solidFill>
                  <a:srgbClr val="545454"/>
                </a:solidFill>
                <a:latin typeface="Avenir Next Condensed Demi Bold"/>
                <a:ea typeface="Avenir Next Condensed Demi Bold"/>
                <a:cs typeface="Avenir Next Condensed Demi Bold"/>
                <a:sym typeface="Avenir Next Condensed Demi Bold"/>
              </a:defRPr>
            </a:lvl1pPr>
          </a:lstStyle>
          <a:p>
            <a:pPr algn="ctr"/>
            <a:r>
              <a:rPr lang="en-US" sz="8000" b="1" dirty="0">
                <a:solidFill>
                  <a:srgbClr val="1A3758"/>
                </a:solidFill>
                <a:latin typeface="Sitka Text" panose="02000505000000020004" pitchFamily="2" charset="0"/>
              </a:rPr>
              <a:t>QUESTIONS?</a:t>
            </a:r>
            <a:endParaRPr sz="7200" b="1" dirty="0">
              <a:solidFill>
                <a:srgbClr val="1A3758"/>
              </a:solidFill>
              <a:latin typeface="Sitka Text" panose="02000505000000020004" pitchFamily="2" charset="0"/>
            </a:endParaRPr>
          </a:p>
        </p:txBody>
      </p:sp>
    </p:spTree>
    <p:extLst>
      <p:ext uri="{BB962C8B-B14F-4D97-AF65-F5344CB8AC3E}">
        <p14:creationId xmlns:p14="http://schemas.microsoft.com/office/powerpoint/2010/main" val="20739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2" name="Shape 191">
            <a:extLst>
              <a:ext uri="{FF2B5EF4-FFF2-40B4-BE49-F238E27FC236}">
                <a16:creationId xmlns:a16="http://schemas.microsoft.com/office/drawing/2014/main" id="{45D738F5-604F-3EB7-A6F0-AFD7BCD2526A}"/>
              </a:ext>
            </a:extLst>
          </p:cNvPr>
          <p:cNvSpPr/>
          <p:nvPr/>
        </p:nvSpPr>
        <p:spPr>
          <a:xfrm>
            <a:off x="134282" y="246221"/>
            <a:ext cx="11923436" cy="305724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2023 – 2024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7C20C"/>
                </a:solidFill>
                <a:latin typeface="Sitka Text" panose="02000505000000020004" pitchFamily="2" charset="0"/>
              </a:rPr>
              <a:t>Department ALR Director</a:t>
            </a: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7C20C"/>
                </a:solidFill>
                <a:latin typeface="Sitka Text" panose="02000505000000020004" pitchFamily="2" charset="0"/>
              </a:rPr>
              <a:t>Jim </a:t>
            </a:r>
            <a:r>
              <a:rPr lang="en-US" sz="4000" b="1" dirty="0" err="1">
                <a:solidFill>
                  <a:srgbClr val="F7C20C"/>
                </a:solidFill>
                <a:latin typeface="Sitka Text" panose="02000505000000020004" pitchFamily="2" charset="0"/>
              </a:rPr>
              <a:t>Wineland</a:t>
            </a:r>
            <a:r>
              <a:rPr lang="en-US" sz="4000" b="1" dirty="0">
                <a:solidFill>
                  <a:srgbClr val="F7C20C"/>
                </a:solidFill>
                <a:latin typeface="Sitka Text" panose="02000505000000020004" pitchFamily="2" charset="0"/>
              </a:rPr>
              <a:t> (Post 129)</a:t>
            </a: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pic>
        <p:nvPicPr>
          <p:cNvPr id="4" name="Picture 2" descr="Jim Wineland">
            <a:extLst>
              <a:ext uri="{FF2B5EF4-FFF2-40B4-BE49-F238E27FC236}">
                <a16:creationId xmlns:a16="http://schemas.microsoft.com/office/drawing/2014/main" id="{07662A3C-2F89-C2F0-416C-8DC6FD35D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938" y="2356756"/>
            <a:ext cx="2706123" cy="3769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6F0127C-D571-E650-6DF0-9F25F8CC0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2833" y="4600507"/>
            <a:ext cx="3208424" cy="1828800"/>
          </a:xfrm>
          <a:prstGeom prst="rect">
            <a:avLst/>
          </a:prstGeom>
        </p:spPr>
      </p:pic>
    </p:spTree>
    <p:extLst>
      <p:ext uri="{BB962C8B-B14F-4D97-AF65-F5344CB8AC3E}">
        <p14:creationId xmlns:p14="http://schemas.microsoft.com/office/powerpoint/2010/main" val="343331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081B625C-20CF-B5A9-0A67-324367F1ADE8}"/>
              </a:ext>
            </a:extLst>
          </p:cNvPr>
          <p:cNvSpPr/>
          <p:nvPr/>
        </p:nvSpPr>
        <p:spPr>
          <a:xfrm>
            <a:off x="134282" y="575129"/>
            <a:ext cx="11923436"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2023 – 2024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7C20C"/>
                </a:solidFill>
                <a:latin typeface="Sitka Text" panose="02000505000000020004" pitchFamily="2" charset="0"/>
              </a:rPr>
              <a:t>Department ALR Adjutant</a:t>
            </a: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Beverly Wooten</a:t>
            </a: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pic>
        <p:nvPicPr>
          <p:cNvPr id="6" name="Picture 2" descr="Tampa Bay Paralegal Association, Inc. - TBPA Monthly Membership ...">
            <a:extLst>
              <a:ext uri="{FF2B5EF4-FFF2-40B4-BE49-F238E27FC236}">
                <a16:creationId xmlns:a16="http://schemas.microsoft.com/office/drawing/2014/main" id="{C14CBBC5-D4E2-6335-17F1-A577FD9E7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205" y="3009415"/>
            <a:ext cx="2745946" cy="2703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9CE17CE-2D98-F513-C6C6-524CD8F41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2833" y="4592889"/>
            <a:ext cx="3208424" cy="1828800"/>
          </a:xfrm>
          <a:prstGeom prst="rect">
            <a:avLst/>
          </a:prstGeom>
        </p:spPr>
      </p:pic>
    </p:spTree>
    <p:extLst>
      <p:ext uri="{BB962C8B-B14F-4D97-AF65-F5344CB8AC3E}">
        <p14:creationId xmlns:p14="http://schemas.microsoft.com/office/powerpoint/2010/main" val="24103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480F7056-6DB7-C30A-9005-FFF8638D2053}"/>
              </a:ext>
            </a:extLst>
          </p:cNvPr>
          <p:cNvSpPr/>
          <p:nvPr/>
        </p:nvSpPr>
        <p:spPr>
          <a:xfrm>
            <a:off x="500742" y="1243528"/>
            <a:ext cx="11923436" cy="588879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b="1"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b="1"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b="1"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F7C20C"/>
                </a:solidFill>
                <a:latin typeface="Sitka Text" panose="02000505000000020004" pitchFamily="2" charset="0"/>
              </a:rPr>
              <a:t>						  David Pleasanton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Department Judge Advocate</a:t>
            </a: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pic>
        <p:nvPicPr>
          <p:cNvPr id="4" name="Picture 3">
            <a:extLst>
              <a:ext uri="{FF2B5EF4-FFF2-40B4-BE49-F238E27FC236}">
                <a16:creationId xmlns:a16="http://schemas.microsoft.com/office/drawing/2014/main" id="{3173470E-6237-2231-0FC3-99E608CB1DB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62120" y="238603"/>
            <a:ext cx="11229137" cy="6309360"/>
          </a:xfrm>
          <a:prstGeom prst="rect">
            <a:avLst/>
          </a:prstGeom>
        </p:spPr>
      </p:pic>
    </p:spTree>
    <p:extLst>
      <p:ext uri="{BB962C8B-B14F-4D97-AF65-F5344CB8AC3E}">
        <p14:creationId xmlns:p14="http://schemas.microsoft.com/office/powerpoint/2010/main" val="3355486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ubtitle 2">
            <a:extLst>
              <a:ext uri="{FF2B5EF4-FFF2-40B4-BE49-F238E27FC236}">
                <a16:creationId xmlns:a16="http://schemas.microsoft.com/office/drawing/2014/main" id="{C7B0E7ED-1F7D-A54D-1969-E5F2F52B0794}"/>
              </a:ext>
            </a:extLst>
          </p:cNvPr>
          <p:cNvSpPr txBox="1">
            <a:spLocks/>
          </p:cNvSpPr>
          <p:nvPr/>
        </p:nvSpPr>
        <p:spPr>
          <a:xfrm>
            <a:off x="689079" y="397087"/>
            <a:ext cx="10955471" cy="34742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6500"/>
              </a:lnSpc>
              <a:spcBef>
                <a:spcPts val="0"/>
              </a:spcBef>
              <a:buNone/>
            </a:pPr>
            <a:r>
              <a:rPr lang="en-US" sz="6000" b="1" dirty="0">
                <a:solidFill>
                  <a:srgbClr val="F7C20C"/>
                </a:solidFill>
                <a:latin typeface="Sitka Text" panose="02000505000000020004" pitchFamily="2" charset="0"/>
              </a:rPr>
              <a:t>District Meetings / Constitutional Conference</a:t>
            </a:r>
          </a:p>
        </p:txBody>
      </p:sp>
      <p:sp>
        <p:nvSpPr>
          <p:cNvPr id="6" name="Subtitle 2">
            <a:extLst>
              <a:ext uri="{FF2B5EF4-FFF2-40B4-BE49-F238E27FC236}">
                <a16:creationId xmlns:a16="http://schemas.microsoft.com/office/drawing/2014/main" id="{BBB40982-A7AA-3BD6-2367-3DEFB0919232}"/>
              </a:ext>
            </a:extLst>
          </p:cNvPr>
          <p:cNvSpPr txBox="1">
            <a:spLocks/>
          </p:cNvSpPr>
          <p:nvPr/>
        </p:nvSpPr>
        <p:spPr>
          <a:xfrm>
            <a:off x="838848" y="3871292"/>
            <a:ext cx="5486400" cy="144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Sitka Text" panose="02000505000000020004" pitchFamily="2" charset="0"/>
                <a:ea typeface="+mn-ea"/>
                <a:cs typeface="+mn-cs"/>
              </a:rPr>
              <a:t>Stuart Scott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7C20C"/>
                </a:solidFill>
                <a:effectLst/>
                <a:uLnTx/>
                <a:uFillTx/>
                <a:latin typeface="Sitka Text" panose="02000505000000020004" pitchFamily="2" charset="0"/>
                <a:ea typeface="+mn-ea"/>
                <a:cs typeface="+mn-cs"/>
              </a:rPr>
              <a:t>Department of Florida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7C20C"/>
                </a:solidFill>
                <a:effectLst/>
                <a:uLnTx/>
                <a:uFillTx/>
                <a:latin typeface="Sitka Text" panose="02000505000000020004" pitchFamily="2" charset="0"/>
                <a:ea typeface="+mn-ea"/>
                <a:cs typeface="+mn-cs"/>
              </a:rPr>
              <a:t>3</a:t>
            </a:r>
            <a:r>
              <a:rPr kumimoji="0" lang="en-US" sz="2400" b="1" i="0" u="none" strike="noStrike" kern="1200" cap="none" spc="0" normalizeH="0" baseline="30000" noProof="0" dirty="0">
                <a:ln>
                  <a:noFill/>
                </a:ln>
                <a:solidFill>
                  <a:srgbClr val="F7C20C"/>
                </a:solidFill>
                <a:effectLst/>
                <a:uLnTx/>
                <a:uFillTx/>
                <a:latin typeface="Sitka Text" panose="02000505000000020004" pitchFamily="2" charset="0"/>
                <a:ea typeface="+mn-ea"/>
                <a:cs typeface="+mn-cs"/>
              </a:rPr>
              <a:t>rd</a:t>
            </a:r>
            <a:r>
              <a:rPr kumimoji="0" lang="en-US" sz="2400" b="1" i="0" u="none" strike="noStrike" kern="1200" cap="none" spc="0" normalizeH="0" baseline="0" noProof="0" dirty="0">
                <a:ln>
                  <a:noFill/>
                </a:ln>
                <a:solidFill>
                  <a:srgbClr val="F7C20C"/>
                </a:solidFill>
                <a:effectLst/>
                <a:uLnTx/>
                <a:uFillTx/>
                <a:latin typeface="Sitka Text" panose="02000505000000020004" pitchFamily="2" charset="0"/>
                <a:ea typeface="+mn-ea"/>
                <a:cs typeface="+mn-cs"/>
              </a:rPr>
              <a:t> District Commander </a:t>
            </a:r>
          </a:p>
        </p:txBody>
      </p:sp>
      <p:sp>
        <p:nvSpPr>
          <p:cNvPr id="7" name="Subtitle 2">
            <a:extLst>
              <a:ext uri="{FF2B5EF4-FFF2-40B4-BE49-F238E27FC236}">
                <a16:creationId xmlns:a16="http://schemas.microsoft.com/office/drawing/2014/main" id="{ED4D3839-436E-7159-9491-C6BCDED1731B}"/>
              </a:ext>
            </a:extLst>
          </p:cNvPr>
          <p:cNvSpPr txBox="1">
            <a:spLocks/>
          </p:cNvSpPr>
          <p:nvPr/>
        </p:nvSpPr>
        <p:spPr>
          <a:xfrm>
            <a:off x="838014" y="2423492"/>
            <a:ext cx="4471935" cy="144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Sitka Text" panose="02000505000000020004" pitchFamily="2" charset="0"/>
                <a:ea typeface="+mn-ea"/>
                <a:cs typeface="+mn-cs"/>
              </a:rPr>
              <a:t>Lena Heredia-Perez</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7C20C"/>
                </a:solidFill>
                <a:effectLst/>
                <a:uLnTx/>
                <a:uFillTx/>
                <a:latin typeface="Sitka Text" panose="02000505000000020004" pitchFamily="2" charset="0"/>
                <a:ea typeface="+mn-ea"/>
                <a:cs typeface="+mn-cs"/>
              </a:rPr>
              <a:t>Department of Florida</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F7C20C"/>
                </a:solidFill>
                <a:latin typeface="Sitka Text" panose="02000505000000020004" pitchFamily="2" charset="0"/>
              </a:rPr>
              <a:t>Northern Area</a:t>
            </a:r>
            <a:r>
              <a:rPr kumimoji="0" lang="en-US" sz="2400" b="1" i="0" u="none" strike="noStrike" kern="1200" cap="none" spc="0" normalizeH="0" baseline="0" noProof="0" dirty="0">
                <a:ln>
                  <a:noFill/>
                </a:ln>
                <a:solidFill>
                  <a:srgbClr val="F7C20C"/>
                </a:solidFill>
                <a:effectLst/>
                <a:uLnTx/>
                <a:uFillTx/>
                <a:latin typeface="Sitka Text" panose="02000505000000020004" pitchFamily="2" charset="0"/>
                <a:ea typeface="+mn-ea"/>
                <a:cs typeface="+mn-cs"/>
              </a:rPr>
              <a:t> Commander</a:t>
            </a:r>
          </a:p>
        </p:txBody>
      </p:sp>
    </p:spTree>
    <p:extLst>
      <p:ext uri="{BB962C8B-B14F-4D97-AF65-F5344CB8AC3E}">
        <p14:creationId xmlns:p14="http://schemas.microsoft.com/office/powerpoint/2010/main" val="4152998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57615" y="1320384"/>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Overview</a:t>
            </a:r>
          </a:p>
        </p:txBody>
      </p:sp>
      <p:sp>
        <p:nvSpPr>
          <p:cNvPr id="4" name="Rectangle 3">
            <a:extLst>
              <a:ext uri="{FF2B5EF4-FFF2-40B4-BE49-F238E27FC236}">
                <a16:creationId xmlns:a16="http://schemas.microsoft.com/office/drawing/2014/main" id="{1D174943-2886-078F-3669-25921AEEB071}"/>
              </a:ext>
            </a:extLst>
          </p:cNvPr>
          <p:cNvSpPr/>
          <p:nvPr/>
        </p:nvSpPr>
        <p:spPr>
          <a:xfrm>
            <a:off x="1981817" y="2488680"/>
            <a:ext cx="8699156" cy="4524315"/>
          </a:xfrm>
          <a:prstGeom prst="rect">
            <a:avLst/>
          </a:prstGeom>
        </p:spPr>
        <p:txBody>
          <a:bodyPr/>
          <a:lstStyle/>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Purpose</a:t>
            </a:r>
          </a:p>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Resources</a:t>
            </a:r>
          </a:p>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Preparation</a:t>
            </a:r>
          </a:p>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Conduct During the Meeting</a:t>
            </a:r>
          </a:p>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Conducting the Meeting</a:t>
            </a:r>
          </a:p>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District Constitutional Conference</a:t>
            </a:r>
          </a:p>
          <a:p>
            <a:pPr marL="571500" marR="0" lvl="0" indent="-57150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49527A"/>
              </a:solidFill>
              <a:effectLst/>
              <a:uLnTx/>
              <a:uFillTx/>
              <a:latin typeface="Sitka Display Semibold" pitchFamily="2" charset="0"/>
            </a:endParaRPr>
          </a:p>
          <a:p>
            <a:pPr marL="0" marR="0" lvl="0" indent="0" algn="l" defTabSz="914400" rtl="0" eaLnBrk="1" fontAlgn="auto" latinLnBrk="0" hangingPunct="1">
              <a:spcBef>
                <a:spcPts val="0"/>
              </a:spcBef>
              <a:spcAft>
                <a:spcPts val="0"/>
              </a:spcAft>
              <a:buClrTx/>
              <a:buSzTx/>
              <a:buFontTx/>
              <a:buChar char="•"/>
              <a:tabLst/>
              <a:defRPr/>
            </a:pPr>
            <a:endParaRPr kumimoji="0" lang="en-US" sz="3600" b="0" i="0" u="none" strike="noStrike" kern="1200" cap="none" spc="0" normalizeH="0" baseline="0" noProof="0" dirty="0">
              <a:ln>
                <a:noFill/>
              </a:ln>
              <a:solidFill>
                <a:srgbClr val="49527A"/>
              </a:solidFill>
              <a:effectLst/>
              <a:uLnTx/>
              <a:uFillTx/>
              <a:latin typeface="Sitka Display Semibold" pitchFamily="2" charset="0"/>
            </a:endParaRPr>
          </a:p>
        </p:txBody>
      </p:sp>
    </p:spTree>
    <p:extLst>
      <p:ext uri="{BB962C8B-B14F-4D97-AF65-F5344CB8AC3E}">
        <p14:creationId xmlns:p14="http://schemas.microsoft.com/office/powerpoint/2010/main" val="21793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081B625C-20CF-B5A9-0A67-324367F1ADE8}"/>
              </a:ext>
            </a:extLst>
          </p:cNvPr>
          <p:cNvSpPr/>
          <p:nvPr/>
        </p:nvSpPr>
        <p:spPr>
          <a:xfrm>
            <a:off x="134282" y="1252236"/>
            <a:ext cx="11923436" cy="17030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2" name="Shape 191">
            <a:extLst>
              <a:ext uri="{FF2B5EF4-FFF2-40B4-BE49-F238E27FC236}">
                <a16:creationId xmlns:a16="http://schemas.microsoft.com/office/drawing/2014/main" id="{C369892F-C37A-650E-A7AA-AE736E50239C}"/>
              </a:ext>
            </a:extLst>
          </p:cNvPr>
          <p:cNvSpPr/>
          <p:nvPr/>
        </p:nvSpPr>
        <p:spPr>
          <a:xfrm>
            <a:off x="108885" y="359544"/>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Parliamentary Procedures</a:t>
            </a:r>
            <a:endParaRPr kumimoji="0"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4" name="TextBox 3">
            <a:extLst>
              <a:ext uri="{FF2B5EF4-FFF2-40B4-BE49-F238E27FC236}">
                <a16:creationId xmlns:a16="http://schemas.microsoft.com/office/drawing/2014/main" id="{AAB8919B-2CAE-BCB3-68A4-3C3A3BBFC70E}"/>
              </a:ext>
            </a:extLst>
          </p:cNvPr>
          <p:cNvSpPr txBox="1"/>
          <p:nvPr/>
        </p:nvSpPr>
        <p:spPr>
          <a:xfrm>
            <a:off x="819590" y="1745010"/>
            <a:ext cx="7500551"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Keep an Orderly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Expedite business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Keep the organization focused on its goals and principles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Understand the basics – get the Robert’s Rules of Order Book or Pamphlet </a:t>
            </a:r>
          </a:p>
        </p:txBody>
      </p:sp>
      <p:pic>
        <p:nvPicPr>
          <p:cNvPr id="7" name="Content Placeholder 5" descr="A close up of a device&#10;&#10;Description automatically generated">
            <a:extLst>
              <a:ext uri="{FF2B5EF4-FFF2-40B4-BE49-F238E27FC236}">
                <a16:creationId xmlns:a16="http://schemas.microsoft.com/office/drawing/2014/main" id="{A73329C8-9C3C-263E-7E8E-A4B302619490}"/>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5348" b="96257" l="5556" r="92361">
                        <a14:foregroundMark x1="62500" y1="13904" x2="62500" y2="13904"/>
                        <a14:foregroundMark x1="70139" y1="12299" x2="70139" y2="12299"/>
                        <a14:foregroundMark x1="65278" y1="5882" x2="65278" y2="5882"/>
                        <a14:foregroundMark x1="71528" y1="42246" x2="71528" y2="42246"/>
                        <a14:foregroundMark x1="74306" y1="45455" x2="74306" y2="45455"/>
                        <a14:foregroundMark x1="79167" y1="59358" x2="79167" y2="59358"/>
                        <a14:foregroundMark x1="71528" y1="42781" x2="71528" y2="42781"/>
                        <a14:foregroundMark x1="66667" y1="39572" x2="66667" y2="39572"/>
                        <a14:foregroundMark x1="74306" y1="44920" x2="74306" y2="44920"/>
                        <a14:foregroundMark x1="75694" y1="61497" x2="75694" y2="61497"/>
                        <a14:foregroundMark x1="69444" y1="62032" x2="69444" y2="62032"/>
                        <a14:foregroundMark x1="79167" y1="66310" x2="79167" y2="66310"/>
                        <a14:foregroundMark x1="76389" y1="95187" x2="76389" y2="95187"/>
                        <a14:foregroundMark x1="53472" y1="96257" x2="53472" y2="96257"/>
                        <a14:foregroundMark x1="77083" y1="68449" x2="77083" y2="68449"/>
                        <a14:foregroundMark x1="81944" y1="71658" x2="81944" y2="71658"/>
                        <a14:foregroundMark x1="46528" y1="46524" x2="46528" y2="46524"/>
                        <a14:foregroundMark x1="42361" y1="42781" x2="42361" y2="42781"/>
                        <a14:foregroundMark x1="46528" y1="43316" x2="46528" y2="43316"/>
                        <a14:foregroundMark x1="55556" y1="51337" x2="55556" y2="51337"/>
                        <a14:foregroundMark x1="65972" y1="5348" x2="65972" y2="5348"/>
                        <a14:foregroundMark x1="59722" y1="9091" x2="59722" y2="9091"/>
                        <a14:foregroundMark x1="74306" y1="12299" x2="74306" y2="12299"/>
                        <a14:foregroundMark x1="73611" y1="16043" x2="73611" y2="16043"/>
                        <a14:foregroundMark x1="11111" y1="34225" x2="11111" y2="34225"/>
                        <a14:foregroundMark x1="5556" y1="38503" x2="5556" y2="38503"/>
                        <a14:foregroundMark x1="43750" y1="45989" x2="43750" y2="45989"/>
                        <a14:foregroundMark x1="51389" y1="49733" x2="51389" y2="49733"/>
                        <a14:foregroundMark x1="72917" y1="46524" x2="72917" y2="46524"/>
                        <a14:foregroundMark x1="81250" y1="59358" x2="81250" y2="59358"/>
                        <a14:foregroundMark x1="81250" y1="62567" x2="81250" y2="62567"/>
                        <a14:foregroundMark x1="92361" y1="74332" x2="92361" y2="74332"/>
                        <a14:foregroundMark x1="87500" y1="71658" x2="87500" y2="71658"/>
                        <a14:foregroundMark x1="90278" y1="76471" x2="90278" y2="76471"/>
                        <a14:foregroundMark x1="78985" y1="48663" x2="79252" y2="48978"/>
                        <a14:foregroundMark x1="77174" y1="46524" x2="78985" y2="48663"/>
                        <a14:foregroundMark x1="70833" y1="39037" x2="77174" y2="46524"/>
                        <a14:foregroundMark x1="78250" y1="46524" x2="72917" y2="37968"/>
                        <a14:foregroundMark x1="79583" y1="48663" x2="78250" y2="46524"/>
                        <a14:foregroundMark x1="79756" y1="48940" x2="79583" y2="48663"/>
                        <a14:foregroundMark x1="78259" y1="48663" x2="78447" y2="49040"/>
                        <a14:foregroundMark x1="77191" y1="46524" x2="78259" y2="48663"/>
                        <a14:foregroundMark x1="72917" y1="37968" x2="77191" y2="46524"/>
                        <a14:foregroundMark x1="80871" y1="56150" x2="81250" y2="57754"/>
                        <a14:foregroundMark x1="80618" y1="55080" x2="80871" y2="56150"/>
                        <a14:foregroundMark x1="80431" y1="54288" x2="80618" y2="55080"/>
                        <a14:foregroundMark x1="82176" y1="48663" x2="82214" y2="48751"/>
                        <a14:foregroundMark x1="81250" y1="46524" x2="82176" y2="48663"/>
                        <a14:foregroundMark x1="79861" y1="43316" x2="81250" y2="46524"/>
                        <a14:foregroundMark x1="82837" y1="46524" x2="83333" y2="47059"/>
                        <a14:foregroundMark x1="79861" y1="43316" x2="82837" y2="46524"/>
                        <a14:foregroundMark x1="82639" y1="62567" x2="82639" y2="61497"/>
                        <a14:foregroundMark x1="83951" y1="55080" x2="84028" y2="54545"/>
                        <a14:foregroundMark x1="83796" y1="56150" x2="83951" y2="55080"/>
                        <a14:foregroundMark x1="83333" y1="59358" x2="83796" y2="56150"/>
                        <a14:backgroundMark x1="74306" y1="51872" x2="74306" y2="51872"/>
                        <a14:backgroundMark x1="75000" y1="52406" x2="75000" y2="52406"/>
                        <a14:backgroundMark x1="75000" y1="54011" x2="75000" y2="54011"/>
                        <a14:backgroundMark x1="76389" y1="56684" x2="73611" y2="47594"/>
                        <a14:backgroundMark x1="76389" y1="49198" x2="77083" y2="54545"/>
                        <a14:backgroundMark x1="76389" y1="48663" x2="76389" y2="48663"/>
                        <a14:backgroundMark x1="77083" y1="49198" x2="77083" y2="49198"/>
                        <a14:backgroundMark x1="77083" y1="49198" x2="77083" y2="49198"/>
                        <a14:backgroundMark x1="77778" y1="49198" x2="77778" y2="49198"/>
                        <a14:backgroundMark x1="72917" y1="46524" x2="72917" y2="46524"/>
                        <a14:backgroundMark x1="84028" y1="55080" x2="84028" y2="55080"/>
                        <a14:backgroundMark x1="84028" y1="54011" x2="84028" y2="54011"/>
                        <a14:backgroundMark x1="84028" y1="56150" x2="84028" y2="56150"/>
                      </a14:backgroundRemoval>
                    </a14:imgEffect>
                  </a14:imgLayer>
                </a14:imgProps>
              </a:ext>
            </a:extLst>
          </a:blip>
          <a:stretch>
            <a:fillRect/>
          </a:stretch>
        </p:blipFill>
        <p:spPr>
          <a:xfrm>
            <a:off x="8243355" y="1385466"/>
            <a:ext cx="3974042" cy="5160735"/>
          </a:xfrm>
          <a:prstGeom prst="rect">
            <a:avLst/>
          </a:prstGeom>
        </p:spPr>
      </p:pic>
    </p:spTree>
    <p:extLst>
      <p:ext uri="{BB962C8B-B14F-4D97-AF65-F5344CB8AC3E}">
        <p14:creationId xmlns:p14="http://schemas.microsoft.com/office/powerpoint/2010/main" val="1233415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ubtitle 2">
            <a:extLst>
              <a:ext uri="{FF2B5EF4-FFF2-40B4-BE49-F238E27FC236}">
                <a16:creationId xmlns:a16="http://schemas.microsoft.com/office/drawing/2014/main" id="{C7B0E7ED-1F7D-A54D-1969-E5F2F52B0794}"/>
              </a:ext>
            </a:extLst>
          </p:cNvPr>
          <p:cNvSpPr txBox="1">
            <a:spLocks/>
          </p:cNvSpPr>
          <p:nvPr/>
        </p:nvSpPr>
        <p:spPr>
          <a:xfrm>
            <a:off x="689079" y="397087"/>
            <a:ext cx="10955471" cy="34742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6500"/>
              </a:lnSpc>
              <a:spcBef>
                <a:spcPts val="0"/>
              </a:spcBef>
              <a:buNone/>
            </a:pPr>
            <a:r>
              <a:rPr lang="en-US" sz="6000" b="1" dirty="0">
                <a:solidFill>
                  <a:srgbClr val="F7C20C"/>
                </a:solidFill>
                <a:latin typeface="Sitka Text" panose="02000505000000020004" pitchFamily="2" charset="0"/>
              </a:rPr>
              <a:t>Essential Tools</a:t>
            </a:r>
          </a:p>
        </p:txBody>
      </p:sp>
      <p:sp>
        <p:nvSpPr>
          <p:cNvPr id="4" name="Rectangle 3">
            <a:extLst>
              <a:ext uri="{FF2B5EF4-FFF2-40B4-BE49-F238E27FC236}">
                <a16:creationId xmlns:a16="http://schemas.microsoft.com/office/drawing/2014/main" id="{DFBC5221-6A21-6190-FAAB-CAA1AECBE2A5}"/>
              </a:ext>
            </a:extLst>
          </p:cNvPr>
          <p:cNvSpPr/>
          <p:nvPr/>
        </p:nvSpPr>
        <p:spPr>
          <a:xfrm>
            <a:off x="854611" y="1191718"/>
            <a:ext cx="9726304" cy="4524315"/>
          </a:xfrm>
          <a:prstGeom prst="rect">
            <a:avLst/>
          </a:prstGeom>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Officers Guide &amp; Manual of Ceremonies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District / County Commanders Guide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Constitution and Bylaws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Roberts Rules of Order (Current Edition)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List of Officer’s and Committee Chairs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Minutes of Previous Meetings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Agenda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Script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3600" b="0" i="0" u="none" strike="noStrike" kern="1200" cap="none" spc="0" normalizeH="0" baseline="0" noProof="0" dirty="0">
              <a:ln>
                <a:noFill/>
              </a:ln>
              <a:solidFill>
                <a:srgbClr val="49527A"/>
              </a:solidFill>
              <a:effectLst/>
              <a:uLnTx/>
              <a:uFillTx/>
              <a:latin typeface="Sitka Display Semibold" pitchFamily="2" charset="0"/>
            </a:endParaRPr>
          </a:p>
        </p:txBody>
      </p:sp>
    </p:spTree>
    <p:extLst>
      <p:ext uri="{BB962C8B-B14F-4D97-AF65-F5344CB8AC3E}">
        <p14:creationId xmlns:p14="http://schemas.microsoft.com/office/powerpoint/2010/main" val="261768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57615" y="1320384"/>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Conduct During the Meeting</a:t>
            </a:r>
          </a:p>
        </p:txBody>
      </p:sp>
      <p:sp>
        <p:nvSpPr>
          <p:cNvPr id="5" name="TextBox 4">
            <a:extLst>
              <a:ext uri="{FF2B5EF4-FFF2-40B4-BE49-F238E27FC236}">
                <a16:creationId xmlns:a16="http://schemas.microsoft.com/office/drawing/2014/main" id="{122B8203-3CC1-CBD5-EE0E-A3C0E7615AC5}"/>
              </a:ext>
            </a:extLst>
          </p:cNvPr>
          <p:cNvSpPr txBox="1"/>
          <p:nvPr/>
        </p:nvSpPr>
        <p:spPr>
          <a:xfrm>
            <a:off x="874923" y="2458478"/>
            <a:ext cx="7500551" cy="3330464"/>
          </a:xfrm>
          <a:prstGeom prst="rect">
            <a:avLst/>
          </a:prstGeom>
          <a:noFill/>
        </p:spPr>
        <p:txBody>
          <a:bodyPr wrap="square" rtlCol="0">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Uniform of the Day</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Entry if You are Late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Cell Phone Etiquette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Questions / Comments</a:t>
            </a:r>
          </a:p>
        </p:txBody>
      </p:sp>
      <p:grpSp>
        <p:nvGrpSpPr>
          <p:cNvPr id="8" name="Group 7">
            <a:extLst>
              <a:ext uri="{FF2B5EF4-FFF2-40B4-BE49-F238E27FC236}">
                <a16:creationId xmlns:a16="http://schemas.microsoft.com/office/drawing/2014/main" id="{0CCB28CC-6285-1598-2D04-C13CBFC105F0}"/>
              </a:ext>
            </a:extLst>
          </p:cNvPr>
          <p:cNvGrpSpPr/>
          <p:nvPr/>
        </p:nvGrpSpPr>
        <p:grpSpPr>
          <a:xfrm>
            <a:off x="9125766" y="4004499"/>
            <a:ext cx="3066234" cy="3066234"/>
            <a:chOff x="108885" y="3934300"/>
            <a:chExt cx="3066234" cy="3066234"/>
          </a:xfrm>
        </p:grpSpPr>
        <p:pic>
          <p:nvPicPr>
            <p:cNvPr id="9" name="Picture 8" descr="A person posing for the camera&#10;&#10;Description automatically generated">
              <a:extLst>
                <a:ext uri="{FF2B5EF4-FFF2-40B4-BE49-F238E27FC236}">
                  <a16:creationId xmlns:a16="http://schemas.microsoft.com/office/drawing/2014/main" id="{FD1EF61A-9F98-CBA5-6528-65D398CC8372}"/>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backgroundRemoval t="8000" b="93667" l="10000" r="90000">
                          <a14:foregroundMark x1="36000" y1="10000" x2="36000" y2="10000"/>
                          <a14:foregroundMark x1="31333" y1="8333" x2="31333" y2="8333"/>
                          <a14:foregroundMark x1="43000" y1="93667" x2="43000" y2="93667"/>
                          <a14:backgroundMark x1="58000" y1="54333" x2="63333" y2="67000"/>
                          <a14:backgroundMark x1="63333" y1="67000" x2="60667" y2="53667"/>
                          <a14:backgroundMark x1="60667" y1="53667" x2="62000" y2="67333"/>
                          <a14:backgroundMark x1="62000" y1="67333" x2="57667" y2="56667"/>
                          <a14:backgroundMark x1="49333" y1="63000" x2="61667" y2="66000"/>
                          <a14:backgroundMark x1="58333" y1="50667" x2="59333" y2="51667"/>
                          <a14:backgroundMark x1="60333" y1="50333" x2="59667" y2="49667"/>
                          <a14:backgroundMark x1="60667" y1="48000" x2="62000" y2="53333"/>
                          <a14:backgroundMark x1="61667" y1="72333" x2="64667" y2="73667"/>
                        </a14:backgroundRemoval>
                      </a14:imgEffect>
                    </a14:imgLayer>
                  </a14:imgProps>
                </a:ext>
              </a:extLst>
            </a:blip>
            <a:stretch>
              <a:fillRect/>
            </a:stretch>
          </p:blipFill>
          <p:spPr>
            <a:xfrm>
              <a:off x="108885" y="3934300"/>
              <a:ext cx="3066234" cy="3066234"/>
            </a:xfrm>
            <a:prstGeom prst="rect">
              <a:avLst/>
            </a:prstGeom>
          </p:spPr>
        </p:pic>
        <p:sp>
          <p:nvSpPr>
            <p:cNvPr id="10" name="Oval 9">
              <a:extLst>
                <a:ext uri="{FF2B5EF4-FFF2-40B4-BE49-F238E27FC236}">
                  <a16:creationId xmlns:a16="http://schemas.microsoft.com/office/drawing/2014/main" id="{26DB2967-C2A7-F988-0CE3-FB4F802B9FAA}"/>
                </a:ext>
              </a:extLst>
            </p:cNvPr>
            <p:cNvSpPr/>
            <p:nvPr/>
          </p:nvSpPr>
          <p:spPr>
            <a:xfrm>
              <a:off x="1182032" y="4587239"/>
              <a:ext cx="350520" cy="319957"/>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3134A4D3-D0AB-9A10-D691-2638CF65B4B8}"/>
                </a:ext>
              </a:extLst>
            </p:cNvPr>
            <p:cNvGrpSpPr/>
            <p:nvPr/>
          </p:nvGrpSpPr>
          <p:grpSpPr>
            <a:xfrm>
              <a:off x="1166792" y="4436254"/>
              <a:ext cx="365760" cy="365760"/>
              <a:chOff x="1741690" y="3030993"/>
              <a:chExt cx="588224" cy="565647"/>
            </a:xfrm>
          </p:grpSpPr>
          <p:sp>
            <p:nvSpPr>
              <p:cNvPr id="12" name="Rectangle 11">
                <a:extLst>
                  <a:ext uri="{FF2B5EF4-FFF2-40B4-BE49-F238E27FC236}">
                    <a16:creationId xmlns:a16="http://schemas.microsoft.com/office/drawing/2014/main" id="{3CF4CDE5-8A78-7D77-AD99-3E1E0AF8096D}"/>
                  </a:ext>
                </a:extLst>
              </p:cNvPr>
              <p:cNvSpPr/>
              <p:nvPr/>
            </p:nvSpPr>
            <p:spPr>
              <a:xfrm rot="3990939">
                <a:off x="1895411" y="3097057"/>
                <a:ext cx="198874" cy="667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7">
                <a:extLst>
                  <a:ext uri="{FF2B5EF4-FFF2-40B4-BE49-F238E27FC236}">
                    <a16:creationId xmlns:a16="http://schemas.microsoft.com/office/drawing/2014/main" id="{A30DFEB8-463B-4BFF-4583-AB63C2E1F0B4}"/>
                  </a:ext>
                </a:extLst>
              </p:cNvPr>
              <p:cNvSpPr/>
              <p:nvPr/>
            </p:nvSpPr>
            <p:spPr>
              <a:xfrm rot="15957011">
                <a:off x="2130387" y="2958987"/>
                <a:ext cx="121533" cy="277521"/>
              </a:xfrm>
              <a:custGeom>
                <a:avLst/>
                <a:gdLst>
                  <a:gd name="connsiteX0" fmla="*/ 0 w 335280"/>
                  <a:gd name="connsiteY0" fmla="*/ 185607 h 371213"/>
                  <a:gd name="connsiteX1" fmla="*/ 167640 w 335280"/>
                  <a:gd name="connsiteY1" fmla="*/ 0 h 371213"/>
                  <a:gd name="connsiteX2" fmla="*/ 335280 w 335280"/>
                  <a:gd name="connsiteY2" fmla="*/ 185607 h 371213"/>
                  <a:gd name="connsiteX3" fmla="*/ 167640 w 335280"/>
                  <a:gd name="connsiteY3" fmla="*/ 371214 h 371213"/>
                  <a:gd name="connsiteX4" fmla="*/ 0 w 335280"/>
                  <a:gd name="connsiteY4" fmla="*/ 185607 h 371213"/>
                  <a:gd name="connsiteX0" fmla="*/ 56534 w 170834"/>
                  <a:gd name="connsiteY0" fmla="*/ 239542 h 373042"/>
                  <a:gd name="connsiteX1" fmla="*/ 3194 w 170834"/>
                  <a:gd name="connsiteY1" fmla="*/ 595 h 373042"/>
                  <a:gd name="connsiteX2" fmla="*/ 170834 w 170834"/>
                  <a:gd name="connsiteY2" fmla="*/ 186202 h 373042"/>
                  <a:gd name="connsiteX3" fmla="*/ 3194 w 170834"/>
                  <a:gd name="connsiteY3" fmla="*/ 371809 h 373042"/>
                  <a:gd name="connsiteX4" fmla="*/ 56534 w 170834"/>
                  <a:gd name="connsiteY4" fmla="*/ 239542 h 37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34" h="373042">
                    <a:moveTo>
                      <a:pt x="56534" y="239542"/>
                    </a:moveTo>
                    <a:cubicBezTo>
                      <a:pt x="56534" y="137034"/>
                      <a:pt x="-15856" y="9485"/>
                      <a:pt x="3194" y="595"/>
                    </a:cubicBezTo>
                    <a:cubicBezTo>
                      <a:pt x="22244" y="-8295"/>
                      <a:pt x="170834" y="83694"/>
                      <a:pt x="170834" y="186202"/>
                    </a:cubicBezTo>
                    <a:cubicBezTo>
                      <a:pt x="170834" y="288710"/>
                      <a:pt x="22244" y="362919"/>
                      <a:pt x="3194" y="371809"/>
                    </a:cubicBezTo>
                    <a:cubicBezTo>
                      <a:pt x="-15856" y="380699"/>
                      <a:pt x="56534" y="342050"/>
                      <a:pt x="56534" y="23954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9695A7EC-D6B9-08F3-AF42-31B9899D86D1}"/>
                  </a:ext>
                </a:extLst>
              </p:cNvPr>
              <p:cNvGrpSpPr/>
              <p:nvPr/>
            </p:nvGrpSpPr>
            <p:grpSpPr>
              <a:xfrm>
                <a:off x="1741690" y="3089885"/>
                <a:ext cx="548735" cy="506755"/>
                <a:chOff x="1741690" y="3089885"/>
                <a:chExt cx="548735" cy="506755"/>
              </a:xfrm>
            </p:grpSpPr>
            <p:sp>
              <p:nvSpPr>
                <p:cNvPr id="17" name="Oval 16">
                  <a:extLst>
                    <a:ext uri="{FF2B5EF4-FFF2-40B4-BE49-F238E27FC236}">
                      <a16:creationId xmlns:a16="http://schemas.microsoft.com/office/drawing/2014/main" id="{84C4095D-06A0-6DAE-A682-10E0918E5318}"/>
                    </a:ext>
                  </a:extLst>
                </p:cNvPr>
                <p:cNvSpPr/>
                <p:nvPr/>
              </p:nvSpPr>
              <p:spPr>
                <a:xfrm>
                  <a:off x="1758480" y="3158251"/>
                  <a:ext cx="531945" cy="4383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7">
                  <a:extLst>
                    <a:ext uri="{FF2B5EF4-FFF2-40B4-BE49-F238E27FC236}">
                      <a16:creationId xmlns:a16="http://schemas.microsoft.com/office/drawing/2014/main" id="{6372153A-BA41-790E-9241-87B43D5FF88E}"/>
                    </a:ext>
                  </a:extLst>
                </p:cNvPr>
                <p:cNvSpPr/>
                <p:nvPr/>
              </p:nvSpPr>
              <p:spPr>
                <a:xfrm rot="14973014">
                  <a:off x="1813805" y="3021709"/>
                  <a:ext cx="133292" cy="277521"/>
                </a:xfrm>
                <a:custGeom>
                  <a:avLst/>
                  <a:gdLst>
                    <a:gd name="connsiteX0" fmla="*/ 0 w 335280"/>
                    <a:gd name="connsiteY0" fmla="*/ 185607 h 371213"/>
                    <a:gd name="connsiteX1" fmla="*/ 167640 w 335280"/>
                    <a:gd name="connsiteY1" fmla="*/ 0 h 371213"/>
                    <a:gd name="connsiteX2" fmla="*/ 335280 w 335280"/>
                    <a:gd name="connsiteY2" fmla="*/ 185607 h 371213"/>
                    <a:gd name="connsiteX3" fmla="*/ 167640 w 335280"/>
                    <a:gd name="connsiteY3" fmla="*/ 371214 h 371213"/>
                    <a:gd name="connsiteX4" fmla="*/ 0 w 335280"/>
                    <a:gd name="connsiteY4" fmla="*/ 185607 h 371213"/>
                    <a:gd name="connsiteX0" fmla="*/ 56534 w 170834"/>
                    <a:gd name="connsiteY0" fmla="*/ 239542 h 373042"/>
                    <a:gd name="connsiteX1" fmla="*/ 3194 w 170834"/>
                    <a:gd name="connsiteY1" fmla="*/ 595 h 373042"/>
                    <a:gd name="connsiteX2" fmla="*/ 170834 w 170834"/>
                    <a:gd name="connsiteY2" fmla="*/ 186202 h 373042"/>
                    <a:gd name="connsiteX3" fmla="*/ 3194 w 170834"/>
                    <a:gd name="connsiteY3" fmla="*/ 371809 h 373042"/>
                    <a:gd name="connsiteX4" fmla="*/ 56534 w 170834"/>
                    <a:gd name="connsiteY4" fmla="*/ 239542 h 37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34" h="373042">
                      <a:moveTo>
                        <a:pt x="56534" y="239542"/>
                      </a:moveTo>
                      <a:cubicBezTo>
                        <a:pt x="56534" y="137034"/>
                        <a:pt x="-15856" y="9485"/>
                        <a:pt x="3194" y="595"/>
                      </a:cubicBezTo>
                      <a:cubicBezTo>
                        <a:pt x="22244" y="-8295"/>
                        <a:pt x="170834" y="83694"/>
                        <a:pt x="170834" y="186202"/>
                      </a:cubicBezTo>
                      <a:cubicBezTo>
                        <a:pt x="170834" y="288710"/>
                        <a:pt x="22244" y="362919"/>
                        <a:pt x="3194" y="371809"/>
                      </a:cubicBezTo>
                      <a:cubicBezTo>
                        <a:pt x="-15856" y="380699"/>
                        <a:pt x="56534" y="342050"/>
                        <a:pt x="56534" y="23954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7">
                  <a:extLst>
                    <a:ext uri="{FF2B5EF4-FFF2-40B4-BE49-F238E27FC236}">
                      <a16:creationId xmlns:a16="http://schemas.microsoft.com/office/drawing/2014/main" id="{9963F8EB-13BD-A5A7-7E68-C2E51F7860F5}"/>
                    </a:ext>
                  </a:extLst>
                </p:cNvPr>
                <p:cNvSpPr/>
                <p:nvPr/>
              </p:nvSpPr>
              <p:spPr>
                <a:xfrm rot="19897957">
                  <a:off x="2080683" y="3089885"/>
                  <a:ext cx="172882" cy="277521"/>
                </a:xfrm>
                <a:custGeom>
                  <a:avLst/>
                  <a:gdLst>
                    <a:gd name="connsiteX0" fmla="*/ 0 w 335280"/>
                    <a:gd name="connsiteY0" fmla="*/ 185607 h 371213"/>
                    <a:gd name="connsiteX1" fmla="*/ 167640 w 335280"/>
                    <a:gd name="connsiteY1" fmla="*/ 0 h 371213"/>
                    <a:gd name="connsiteX2" fmla="*/ 335280 w 335280"/>
                    <a:gd name="connsiteY2" fmla="*/ 185607 h 371213"/>
                    <a:gd name="connsiteX3" fmla="*/ 167640 w 335280"/>
                    <a:gd name="connsiteY3" fmla="*/ 371214 h 371213"/>
                    <a:gd name="connsiteX4" fmla="*/ 0 w 335280"/>
                    <a:gd name="connsiteY4" fmla="*/ 185607 h 371213"/>
                    <a:gd name="connsiteX0" fmla="*/ 56534 w 170834"/>
                    <a:gd name="connsiteY0" fmla="*/ 239542 h 373042"/>
                    <a:gd name="connsiteX1" fmla="*/ 3194 w 170834"/>
                    <a:gd name="connsiteY1" fmla="*/ 595 h 373042"/>
                    <a:gd name="connsiteX2" fmla="*/ 170834 w 170834"/>
                    <a:gd name="connsiteY2" fmla="*/ 186202 h 373042"/>
                    <a:gd name="connsiteX3" fmla="*/ 3194 w 170834"/>
                    <a:gd name="connsiteY3" fmla="*/ 371809 h 373042"/>
                    <a:gd name="connsiteX4" fmla="*/ 56534 w 170834"/>
                    <a:gd name="connsiteY4" fmla="*/ 239542 h 37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34" h="373042">
                      <a:moveTo>
                        <a:pt x="56534" y="239542"/>
                      </a:moveTo>
                      <a:cubicBezTo>
                        <a:pt x="56534" y="137034"/>
                        <a:pt x="-15856" y="9485"/>
                        <a:pt x="3194" y="595"/>
                      </a:cubicBezTo>
                      <a:cubicBezTo>
                        <a:pt x="22244" y="-8295"/>
                        <a:pt x="170834" y="83694"/>
                        <a:pt x="170834" y="186202"/>
                      </a:cubicBezTo>
                      <a:cubicBezTo>
                        <a:pt x="170834" y="288710"/>
                        <a:pt x="22244" y="362919"/>
                        <a:pt x="3194" y="371809"/>
                      </a:cubicBezTo>
                      <a:cubicBezTo>
                        <a:pt x="-15856" y="380699"/>
                        <a:pt x="56534" y="342050"/>
                        <a:pt x="56534" y="23954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pic>
        <p:nvPicPr>
          <p:cNvPr id="20" name="Picture 19">
            <a:extLst>
              <a:ext uri="{FF2B5EF4-FFF2-40B4-BE49-F238E27FC236}">
                <a16:creationId xmlns:a16="http://schemas.microsoft.com/office/drawing/2014/main" id="{7FAAA14B-9542-D6D6-BAC2-6498A8CB2A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1236076">
            <a:off x="10517790" y="4779317"/>
            <a:ext cx="1598573" cy="2019250"/>
          </a:xfrm>
          <a:prstGeom prst="rect">
            <a:avLst/>
          </a:prstGeom>
        </p:spPr>
      </p:pic>
    </p:spTree>
    <p:extLst>
      <p:ext uri="{BB962C8B-B14F-4D97-AF65-F5344CB8AC3E}">
        <p14:creationId xmlns:p14="http://schemas.microsoft.com/office/powerpoint/2010/main" val="184060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081B625C-20CF-B5A9-0A67-324367F1ADE8}"/>
              </a:ext>
            </a:extLst>
          </p:cNvPr>
          <p:cNvSpPr/>
          <p:nvPr/>
        </p:nvSpPr>
        <p:spPr>
          <a:xfrm>
            <a:off x="134282" y="1252236"/>
            <a:ext cx="11923436" cy="170303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2" name="Shape 191">
            <a:extLst>
              <a:ext uri="{FF2B5EF4-FFF2-40B4-BE49-F238E27FC236}">
                <a16:creationId xmlns:a16="http://schemas.microsoft.com/office/drawing/2014/main" id="{C369892F-C37A-650E-A7AA-AE736E50239C}"/>
              </a:ext>
            </a:extLst>
          </p:cNvPr>
          <p:cNvSpPr/>
          <p:nvPr/>
        </p:nvSpPr>
        <p:spPr>
          <a:xfrm>
            <a:off x="134282" y="686182"/>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F7C20C"/>
                </a:solidFill>
                <a:latin typeface="Sitka Text" panose="02000505000000020004" pitchFamily="2" charset="0"/>
              </a:rPr>
              <a:t>Preparing for the Meeting</a:t>
            </a:r>
            <a:endParaRPr kumimoji="0"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6" name="Rectangle 5">
            <a:extLst>
              <a:ext uri="{FF2B5EF4-FFF2-40B4-BE49-F238E27FC236}">
                <a16:creationId xmlns:a16="http://schemas.microsoft.com/office/drawing/2014/main" id="{DC4A44B9-C425-70CF-FA69-7169D215EF7E}"/>
              </a:ext>
            </a:extLst>
          </p:cNvPr>
          <p:cNvSpPr/>
          <p:nvPr/>
        </p:nvSpPr>
        <p:spPr>
          <a:xfrm>
            <a:off x="3750419" y="1804739"/>
            <a:ext cx="8699156" cy="4524315"/>
          </a:xfrm>
          <a:prstGeom prst="rect">
            <a:avLst/>
          </a:prstGeom>
        </p:spPr>
        <p:txBody>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Send out Reminder</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Gather Agenda Items</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Publish Agenda</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Set Up the Space</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3600" b="0" i="0" u="none" strike="noStrike" kern="1200" cap="none" spc="0" normalizeH="0" baseline="0" noProof="0" dirty="0">
              <a:ln>
                <a:noFill/>
              </a:ln>
              <a:solidFill>
                <a:srgbClr val="49527A"/>
              </a:solidFill>
              <a:effectLst/>
              <a:uLnTx/>
              <a:uFillTx/>
              <a:latin typeface="Sitka Display Semibold" pitchFamily="2" charset="0"/>
            </a:endParaRPr>
          </a:p>
        </p:txBody>
      </p:sp>
    </p:spTree>
    <p:extLst>
      <p:ext uri="{BB962C8B-B14F-4D97-AF65-F5344CB8AC3E}">
        <p14:creationId xmlns:p14="http://schemas.microsoft.com/office/powerpoint/2010/main" val="377476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4" name="Shape 191">
            <a:extLst>
              <a:ext uri="{FF2B5EF4-FFF2-40B4-BE49-F238E27FC236}">
                <a16:creationId xmlns:a16="http://schemas.microsoft.com/office/drawing/2014/main" id="{38EEE802-7B08-F31A-0752-B408C6694EBF}"/>
              </a:ext>
            </a:extLst>
          </p:cNvPr>
          <p:cNvSpPr/>
          <p:nvPr/>
        </p:nvSpPr>
        <p:spPr>
          <a:xfrm>
            <a:off x="0" y="1923073"/>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District Function</a:t>
            </a:r>
          </a:p>
        </p:txBody>
      </p:sp>
    </p:spTree>
    <p:extLst>
      <p:ext uri="{BB962C8B-B14F-4D97-AF65-F5344CB8AC3E}">
        <p14:creationId xmlns:p14="http://schemas.microsoft.com/office/powerpoint/2010/main" val="3060911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ubtitle 2">
            <a:extLst>
              <a:ext uri="{FF2B5EF4-FFF2-40B4-BE49-F238E27FC236}">
                <a16:creationId xmlns:a16="http://schemas.microsoft.com/office/drawing/2014/main" id="{C7B0E7ED-1F7D-A54D-1969-E5F2F52B0794}"/>
              </a:ext>
            </a:extLst>
          </p:cNvPr>
          <p:cNvSpPr txBox="1">
            <a:spLocks/>
          </p:cNvSpPr>
          <p:nvPr/>
        </p:nvSpPr>
        <p:spPr>
          <a:xfrm>
            <a:off x="689079" y="397087"/>
            <a:ext cx="10955471" cy="34742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6500"/>
              </a:lnSpc>
              <a:spcBef>
                <a:spcPts val="0"/>
              </a:spcBef>
              <a:buNone/>
            </a:pPr>
            <a:r>
              <a:rPr lang="en-US" sz="6000" b="1" dirty="0">
                <a:solidFill>
                  <a:srgbClr val="F7C20C"/>
                </a:solidFill>
                <a:latin typeface="Sitka Text" panose="02000505000000020004" pitchFamily="2" charset="0"/>
              </a:rPr>
              <a:t>Set Up Meeting Room</a:t>
            </a:r>
          </a:p>
        </p:txBody>
      </p:sp>
      <p:pic>
        <p:nvPicPr>
          <p:cNvPr id="6" name="Picture 5">
            <a:extLst>
              <a:ext uri="{FF2B5EF4-FFF2-40B4-BE49-F238E27FC236}">
                <a16:creationId xmlns:a16="http://schemas.microsoft.com/office/drawing/2014/main" id="{87783FE8-7328-938F-208A-DCC167C87F2F}"/>
              </a:ext>
            </a:extLst>
          </p:cNvPr>
          <p:cNvPicPr>
            <a:picLocks noChangeAspect="1"/>
          </p:cNvPicPr>
          <p:nvPr/>
        </p:nvPicPr>
        <p:blipFill>
          <a:blip r:embed="rId5"/>
          <a:stretch>
            <a:fillRect/>
          </a:stretch>
        </p:blipFill>
        <p:spPr>
          <a:xfrm>
            <a:off x="1777502" y="1320732"/>
            <a:ext cx="4876177" cy="4018828"/>
          </a:xfrm>
          <a:prstGeom prst="rect">
            <a:avLst/>
          </a:prstGeom>
        </p:spPr>
      </p:pic>
    </p:spTree>
    <p:extLst>
      <p:ext uri="{BB962C8B-B14F-4D97-AF65-F5344CB8AC3E}">
        <p14:creationId xmlns:p14="http://schemas.microsoft.com/office/powerpoint/2010/main" val="2014412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99140" y="928293"/>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Commander’s Role</a:t>
            </a:r>
          </a:p>
        </p:txBody>
      </p:sp>
      <p:sp>
        <p:nvSpPr>
          <p:cNvPr id="4" name="TextBox 3">
            <a:extLst>
              <a:ext uri="{FF2B5EF4-FFF2-40B4-BE49-F238E27FC236}">
                <a16:creationId xmlns:a16="http://schemas.microsoft.com/office/drawing/2014/main" id="{006573BC-07ED-F2CC-3331-B47172643C08}"/>
              </a:ext>
            </a:extLst>
          </p:cNvPr>
          <p:cNvSpPr txBox="1"/>
          <p:nvPr/>
        </p:nvSpPr>
        <p:spPr>
          <a:xfrm>
            <a:off x="435807" y="1962064"/>
            <a:ext cx="10772124" cy="4147289"/>
          </a:xfrm>
          <a:prstGeom prst="rect">
            <a:avLst/>
          </a:prstGeom>
          <a:noFill/>
        </p:spPr>
        <p:txBody>
          <a:bodyPr wrap="square" rtlCol="0">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Take charge and stay in charge</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Ensure everyone is allowed to speak</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Keep the discussions on track</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Save new or unrelated issues for the final part of the meeting – For the Good of the Legion</a:t>
            </a:r>
          </a:p>
        </p:txBody>
      </p:sp>
    </p:spTree>
    <p:extLst>
      <p:ext uri="{BB962C8B-B14F-4D97-AF65-F5344CB8AC3E}">
        <p14:creationId xmlns:p14="http://schemas.microsoft.com/office/powerpoint/2010/main" val="10918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081B625C-20CF-B5A9-0A67-324367F1ADE8}"/>
              </a:ext>
            </a:extLst>
          </p:cNvPr>
          <p:cNvSpPr/>
          <p:nvPr/>
        </p:nvSpPr>
        <p:spPr>
          <a:xfrm>
            <a:off x="134282" y="1252236"/>
            <a:ext cx="11923436" cy="17030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pic>
        <p:nvPicPr>
          <p:cNvPr id="4" name="Picture 3">
            <a:extLst>
              <a:ext uri="{FF2B5EF4-FFF2-40B4-BE49-F238E27FC236}">
                <a16:creationId xmlns:a16="http://schemas.microsoft.com/office/drawing/2014/main" id="{C81548C9-EDCF-71B8-E736-F4BFA48494D5}"/>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backgroundRemoval t="3125" b="98750" l="3404" r="99531">
                        <a14:foregroundMark x1="57160" y1="17292" x2="37324" y2="44792"/>
                        <a14:foregroundMark x1="37324" y1="44792" x2="44249" y2="41458"/>
                        <a14:foregroundMark x1="44249" y1="41458" x2="12441" y2="66250"/>
                        <a14:foregroundMark x1="12441" y1="66250" x2="15728" y2="57292"/>
                        <a14:foregroundMark x1="15728" y1="57292" x2="7981" y2="79375"/>
                        <a14:foregroundMark x1="7981" y1="79375" x2="21009" y2="70000"/>
                        <a14:foregroundMark x1="21009" y1="70000" x2="23239" y2="86458"/>
                        <a14:foregroundMark x1="23239" y1="86458" x2="17958" y2="94792"/>
                        <a14:foregroundMark x1="17958" y1="94792" x2="7160" y2="97500"/>
                        <a14:foregroundMark x1="7160" y1="97500" x2="1761" y2="92917"/>
                        <a14:foregroundMark x1="1761" y1="92917" x2="7394" y2="85625"/>
                        <a14:foregroundMark x1="7394" y1="85625" x2="7394" y2="85625"/>
                        <a14:foregroundMark x1="3638" y1="83333" x2="3638" y2="83333"/>
                        <a14:foregroundMark x1="10211" y1="90208" x2="8451" y2="92500"/>
                        <a14:foregroundMark x1="2230" y1="94167" x2="24765" y2="99167"/>
                        <a14:foregroundMark x1="24765" y1="99167" x2="30751" y2="98750"/>
                        <a14:foregroundMark x1="30751" y1="98750" x2="52230" y2="73125"/>
                        <a14:foregroundMark x1="52230" y1="73125" x2="59742" y2="78125"/>
                        <a14:foregroundMark x1="59742" y1="78125" x2="65610" y2="73542"/>
                        <a14:foregroundMark x1="65610" y1="73542" x2="72535" y2="61250"/>
                        <a14:foregroundMark x1="72535" y1="61250" x2="72418" y2="49583"/>
                        <a14:foregroundMark x1="72418" y1="49583" x2="71714" y2="47917"/>
                        <a14:foregroundMark x1="60798" y1="1875" x2="66549" y2="10625"/>
                        <a14:foregroundMark x1="66549" y1="10625" x2="66315" y2="34792"/>
                        <a14:foregroundMark x1="66315" y1="34792" x2="74061" y2="61875"/>
                        <a14:foregroundMark x1="74061" y1="61875" x2="75117" y2="74792"/>
                        <a14:foregroundMark x1="75117" y1="74792" x2="57512" y2="93125"/>
                        <a14:foregroundMark x1="57512" y1="93125" x2="49531" y2="86458"/>
                        <a14:foregroundMark x1="49531" y1="86458" x2="75469" y2="81250"/>
                        <a14:foregroundMark x1="75469" y1="81250" x2="84155" y2="83542"/>
                        <a14:foregroundMark x1="84155" y1="83542" x2="75352" y2="91667"/>
                        <a14:foregroundMark x1="75352" y1="91667" x2="89554" y2="59583"/>
                        <a14:foregroundMark x1="89554" y1="59583" x2="94953" y2="77292"/>
                        <a14:foregroundMark x1="94953" y1="77292" x2="93779" y2="86042"/>
                        <a14:foregroundMark x1="61854" y1="1875" x2="70070" y2="417"/>
                        <a14:foregroundMark x1="70070" y1="417" x2="92606" y2="4583"/>
                        <a14:foregroundMark x1="92606" y1="4583" x2="95892" y2="30833"/>
                        <a14:foregroundMark x1="95892" y1="30833" x2="93075" y2="44375"/>
                        <a14:foregroundMark x1="93075" y1="44375" x2="92958" y2="55000"/>
                        <a14:foregroundMark x1="92958" y1="55000" x2="92723" y2="56458"/>
                        <a14:foregroundMark x1="62559" y1="2500" x2="74765" y2="3333"/>
                        <a14:foregroundMark x1="74765" y1="3333" x2="87911" y2="17083"/>
                        <a14:foregroundMark x1="87911" y1="17083" x2="76643" y2="26250"/>
                        <a14:foregroundMark x1="76643" y1="26250" x2="84272" y2="27500"/>
                        <a14:foregroundMark x1="84272" y1="27500" x2="79108" y2="56667"/>
                        <a14:foregroundMark x1="79108" y1="56667" x2="80516" y2="63333"/>
                        <a14:foregroundMark x1="92840" y1="58542" x2="99531" y2="71250"/>
                        <a14:foregroundMark x1="49765" y1="71250" x2="53873" y2="72917"/>
                        <a14:backgroundMark x1="1526" y1="76875" x2="1526" y2="76875"/>
                        <a14:backgroundMark x1="1174" y1="85208" x2="1174" y2="85208"/>
                        <a14:backgroundMark x1="6103" y1="61042" x2="11620" y2="52292"/>
                        <a14:backgroundMark x1="11620" y1="52292" x2="25469" y2="48958"/>
                        <a14:backgroundMark x1="25469" y1="48958" x2="39085" y2="29583"/>
                        <a14:backgroundMark x1="47770" y1="22292" x2="57042" y2="11667"/>
                        <a14:backgroundMark x1="41197" y1="25833" x2="45540" y2="22083"/>
                        <a14:backgroundMark x1="29930" y1="27917" x2="38263" y2="25625"/>
                        <a14:backgroundMark x1="38263" y1="25625" x2="38263" y2="25625"/>
                        <a14:backgroundMark x1="14906" y1="32292" x2="27934" y2="23958"/>
                        <a14:backgroundMark x1="27934" y1="23958" x2="30751" y2="23333"/>
                        <a14:backgroundMark x1="54577" y1="4167" x2="54577" y2="4167"/>
                        <a14:backgroundMark x1="52934" y1="6667" x2="60681" y2="9792"/>
                        <a14:backgroundMark x1="60681" y1="9792" x2="59742" y2="23750"/>
                        <a14:backgroundMark x1="59742" y1="23750" x2="29460" y2="80208"/>
                        <a14:backgroundMark x1="29460" y1="80208" x2="62559" y2="57917"/>
                        <a14:backgroundMark x1="62559" y1="57917" x2="59038" y2="44375"/>
                        <a14:backgroundMark x1="59038" y1="44375" x2="58568" y2="29583"/>
                        <a14:backgroundMark x1="11854" y1="15833" x2="11150" y2="27083"/>
                        <a14:backgroundMark x1="11150" y1="27083" x2="4695" y2="34375"/>
                        <a14:backgroundMark x1="4695" y1="34375" x2="4812" y2="53750"/>
                        <a14:backgroundMark x1="50000" y1="12500" x2="57981" y2="5000"/>
                        <a14:backgroundMark x1="57981" y1="5000" x2="63028" y2="12292"/>
                        <a14:backgroundMark x1="63028" y1="12292" x2="63028" y2="12500"/>
                        <a14:backgroundMark x1="55263" y1="69596" x2="60094" y2="70625"/>
                        <a14:backgroundMark x1="60094" y1="70625" x2="65962" y2="67292"/>
                        <a14:backgroundMark x1="65962" y1="67292" x2="66197" y2="67500"/>
                        <a14:backgroundMark x1="98239" y1="13542" x2="98826" y2="37292"/>
                        <a14:backgroundMark x1="98826" y1="37292" x2="97535" y2="50208"/>
                        <a14:backgroundMark x1="97535" y1="50208" x2="98592" y2="589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88702" y="-2"/>
            <a:ext cx="12172948" cy="6857999"/>
          </a:xfrm>
          <a:prstGeom prst="rect">
            <a:avLst/>
          </a:prstGeom>
        </p:spPr>
      </p:pic>
      <p:sp>
        <p:nvSpPr>
          <p:cNvPr id="7" name="Shape 191">
            <a:extLst>
              <a:ext uri="{FF2B5EF4-FFF2-40B4-BE49-F238E27FC236}">
                <a16:creationId xmlns:a16="http://schemas.microsoft.com/office/drawing/2014/main" id="{EF4097D6-E591-9C8F-6645-B0F1725CB4E0}"/>
              </a:ext>
            </a:extLst>
          </p:cNvPr>
          <p:cNvSpPr/>
          <p:nvPr/>
        </p:nvSpPr>
        <p:spPr>
          <a:xfrm>
            <a:off x="-2735824" y="274530"/>
            <a:ext cx="12192000" cy="231858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Opening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Ceremonies</a:t>
            </a:r>
            <a:endParaRPr kumimoji="0"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Tree>
    <p:extLst>
      <p:ext uri="{BB962C8B-B14F-4D97-AF65-F5344CB8AC3E}">
        <p14:creationId xmlns:p14="http://schemas.microsoft.com/office/powerpoint/2010/main" val="3733159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4" name="TextBox 3">
            <a:extLst>
              <a:ext uri="{FF2B5EF4-FFF2-40B4-BE49-F238E27FC236}">
                <a16:creationId xmlns:a16="http://schemas.microsoft.com/office/drawing/2014/main" id="{744EE47C-E30B-A74C-4F2F-617EB038297E}"/>
              </a:ext>
            </a:extLst>
          </p:cNvPr>
          <p:cNvSpPr txBox="1"/>
          <p:nvPr/>
        </p:nvSpPr>
        <p:spPr>
          <a:xfrm>
            <a:off x="2789674" y="1361253"/>
            <a:ext cx="7176006" cy="369331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Salute the colors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Prayer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POW/MIA remembrance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Pledge of Allegiance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9527A"/>
                </a:solidFill>
                <a:effectLst/>
                <a:uLnTx/>
                <a:uFillTx/>
                <a:latin typeface="Sitka Display Semibold" pitchFamily="2" charset="0"/>
              </a:rPr>
              <a:t>Recite the Preamble to the Legion Constitution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27A"/>
              </a:solidFill>
              <a:effectLst/>
              <a:uLnTx/>
              <a:uFillTx/>
              <a:latin typeface="Sitka Display Semibold" pitchFamily="2" charset="0"/>
            </a:endParaRPr>
          </a:p>
        </p:txBody>
      </p:sp>
    </p:spTree>
    <p:extLst>
      <p:ext uri="{BB962C8B-B14F-4D97-AF65-F5344CB8AC3E}">
        <p14:creationId xmlns:p14="http://schemas.microsoft.com/office/powerpoint/2010/main" val="3971002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99140" y="863286"/>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Order of Business</a:t>
            </a:r>
          </a:p>
        </p:txBody>
      </p:sp>
      <p:sp>
        <p:nvSpPr>
          <p:cNvPr id="5" name="TextBox 4">
            <a:extLst>
              <a:ext uri="{FF2B5EF4-FFF2-40B4-BE49-F238E27FC236}">
                <a16:creationId xmlns:a16="http://schemas.microsoft.com/office/drawing/2014/main" id="{2BFB2113-B7E0-D8F5-E3D2-B56B92E80AAE}"/>
              </a:ext>
            </a:extLst>
          </p:cNvPr>
          <p:cNvSpPr txBox="1"/>
          <p:nvPr/>
        </p:nvSpPr>
        <p:spPr>
          <a:xfrm>
            <a:off x="99140" y="1849820"/>
            <a:ext cx="12464690" cy="590931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Call to Order (Opening, Roll Call, Minutes, Correspondence)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Introduction of Guests/Officers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Finance Report–Discussion/Corrections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Sitka Display Semibold" pitchFamily="2" charset="0"/>
              </a:rPr>
              <a:t>Chairman / Committee Reports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Calibri"/>
                <a:ea typeface="+mn-ea"/>
                <a:cs typeface="+mn-cs"/>
              </a:rPr>
              <a:t>Unfinished Business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Calibri"/>
                <a:ea typeface="+mn-ea"/>
                <a:cs typeface="+mn-cs"/>
              </a:rPr>
              <a:t>New Business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Calibri"/>
                <a:ea typeface="+mn-ea"/>
                <a:cs typeface="+mn-cs"/>
              </a:rPr>
              <a:t>Program – Training / Presentation, </a:t>
            </a:r>
            <a:r>
              <a:rPr kumimoji="0" lang="en-US" sz="3400" b="0" i="0" u="none" strike="noStrike" kern="1200" cap="none" spc="0" normalizeH="0" baseline="0" noProof="0" dirty="0" err="1">
                <a:ln>
                  <a:noFill/>
                </a:ln>
                <a:solidFill>
                  <a:srgbClr val="49527A"/>
                </a:solidFill>
                <a:effectLst/>
                <a:uLnTx/>
                <a:uFillTx/>
                <a:latin typeface="Calibri"/>
                <a:ea typeface="+mn-ea"/>
                <a:cs typeface="+mn-cs"/>
              </a:rPr>
              <a:t>etc</a:t>
            </a:r>
            <a:r>
              <a:rPr kumimoji="0" lang="en-US" sz="3400" b="0" i="0" u="none" strike="noStrike" kern="1200" cap="none" spc="0" normalizeH="0" baseline="0" noProof="0" dirty="0">
                <a:ln>
                  <a:noFill/>
                </a:ln>
                <a:solidFill>
                  <a:srgbClr val="49527A"/>
                </a:solidFill>
                <a:effectLst/>
                <a:uLnTx/>
                <a:uFillTx/>
                <a:latin typeface="Calibri"/>
                <a:ea typeface="+mn-ea"/>
                <a:cs typeface="+mn-cs"/>
              </a:rPr>
              <a: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Calibri"/>
                <a:ea typeface="+mn-ea"/>
                <a:cs typeface="+mn-cs"/>
              </a:rPr>
              <a:t>For Good of the Legion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9527A"/>
                </a:solidFill>
                <a:effectLst/>
                <a:uLnTx/>
                <a:uFillTx/>
                <a:latin typeface="Calibri"/>
                <a:ea typeface="+mn-ea"/>
                <a:cs typeface="+mn-cs"/>
              </a:rPr>
              <a:t>Adjournment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49527A"/>
              </a:solidFill>
              <a:effectLst/>
              <a:uLnTx/>
              <a:uFillTx/>
              <a:latin typeface="Sitka Display Semibol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9527A"/>
              </a:solidFill>
              <a:effectLst/>
              <a:uLnTx/>
              <a:uFillTx/>
              <a:latin typeface="Sitka Display Semibold" pitchFamily="2" charset="0"/>
            </a:endParaRPr>
          </a:p>
        </p:txBody>
      </p:sp>
    </p:spTree>
    <p:extLst>
      <p:ext uri="{BB962C8B-B14F-4D97-AF65-F5344CB8AC3E}">
        <p14:creationId xmlns:p14="http://schemas.microsoft.com/office/powerpoint/2010/main" val="3504020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081B625C-20CF-B5A9-0A67-324367F1ADE8}"/>
              </a:ext>
            </a:extLst>
          </p:cNvPr>
          <p:cNvSpPr/>
          <p:nvPr/>
        </p:nvSpPr>
        <p:spPr>
          <a:xfrm>
            <a:off x="134282" y="1252236"/>
            <a:ext cx="11923436" cy="170303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7" name="Shape 191">
            <a:extLst>
              <a:ext uri="{FF2B5EF4-FFF2-40B4-BE49-F238E27FC236}">
                <a16:creationId xmlns:a16="http://schemas.microsoft.com/office/drawing/2014/main" id="{EF4097D6-E591-9C8F-6645-B0F1725CB4E0}"/>
              </a:ext>
            </a:extLst>
          </p:cNvPr>
          <p:cNvSpPr/>
          <p:nvPr/>
        </p:nvSpPr>
        <p:spPr>
          <a:xfrm>
            <a:off x="-1" y="426720"/>
            <a:ext cx="12192000" cy="23185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7C20C"/>
                </a:solidFill>
                <a:latin typeface="Sitka Text" panose="02000505000000020004" pitchFamily="2" charset="0"/>
              </a:rPr>
              <a:t>Closing</a:t>
            </a:r>
            <a:endParaRPr kumimoji="0" lang="en-US"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Ceremonies</a:t>
            </a:r>
            <a:endParaRPr kumimoji="0"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pic>
        <p:nvPicPr>
          <p:cNvPr id="2" name="Picture 1">
            <a:extLst>
              <a:ext uri="{FF2B5EF4-FFF2-40B4-BE49-F238E27FC236}">
                <a16:creationId xmlns:a16="http://schemas.microsoft.com/office/drawing/2014/main" id="{269734F4-909F-4DF3-F738-1E7573113CC2}"/>
              </a:ext>
            </a:extLst>
          </p:cNvPr>
          <p:cNvPicPr>
            <a:picLocks noChangeAspect="1"/>
          </p:cNvPicPr>
          <p:nvPr/>
        </p:nvPicPr>
        <p:blipFill>
          <a:blip r:embed="rId4">
            <a:alphaModFix amt="2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1508" y="238603"/>
            <a:ext cx="4370843" cy="3294117"/>
          </a:xfrm>
          <a:prstGeom prst="rect">
            <a:avLst/>
          </a:prstGeom>
        </p:spPr>
      </p:pic>
      <p:pic>
        <p:nvPicPr>
          <p:cNvPr id="6" name="Picture 5">
            <a:extLst>
              <a:ext uri="{FF2B5EF4-FFF2-40B4-BE49-F238E27FC236}">
                <a16:creationId xmlns:a16="http://schemas.microsoft.com/office/drawing/2014/main" id="{AD39C5B4-0138-7065-73AC-9CFC02376B34}"/>
              </a:ext>
            </a:extLst>
          </p:cNvPr>
          <p:cNvPicPr>
            <a:picLocks noChangeAspect="1"/>
          </p:cNvPicPr>
          <p:nvPr/>
        </p:nvPicPr>
        <p:blipFill>
          <a:blip r:embed="rId6">
            <a:alphaModFix amt="5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67673" y="2905766"/>
            <a:ext cx="5871210" cy="3779592"/>
          </a:xfrm>
          <a:prstGeom prst="rect">
            <a:avLst/>
          </a:prstGeom>
          <a:effectLst>
            <a:softEdge rad="317500"/>
          </a:effectLst>
        </p:spPr>
      </p:pic>
      <p:pic>
        <p:nvPicPr>
          <p:cNvPr id="8" name="Picture 7">
            <a:extLst>
              <a:ext uri="{FF2B5EF4-FFF2-40B4-BE49-F238E27FC236}">
                <a16:creationId xmlns:a16="http://schemas.microsoft.com/office/drawing/2014/main" id="{9D727812-0118-6C45-0062-61F6ED8D0DAF}"/>
              </a:ext>
            </a:extLst>
          </p:cNvPr>
          <p:cNvPicPr>
            <a:picLocks noChangeAspect="1"/>
          </p:cNvPicPr>
          <p:nvPr/>
        </p:nvPicPr>
        <p:blipFill>
          <a:blip r:embed="rId8">
            <a:alphaModFix amt="5000"/>
            <a:extLst>
              <a:ext uri="{BEBA8EAE-BF5A-486C-A8C5-ECC9F3942E4B}">
                <a14:imgProps xmlns:a14="http://schemas.microsoft.com/office/drawing/2010/main">
                  <a14:imgLayer r:embed="rId9">
                    <a14:imgEffect>
                      <a14:colorTemperature colorTemp="63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129648" y="1015115"/>
            <a:ext cx="4370844" cy="5486805"/>
          </a:xfrm>
          <a:prstGeom prst="rect">
            <a:avLst/>
          </a:prstGeom>
        </p:spPr>
      </p:pic>
    </p:spTree>
    <p:extLst>
      <p:ext uri="{BB962C8B-B14F-4D97-AF65-F5344CB8AC3E}">
        <p14:creationId xmlns:p14="http://schemas.microsoft.com/office/powerpoint/2010/main" val="1928073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hape 191">
            <a:extLst>
              <a:ext uri="{FF2B5EF4-FFF2-40B4-BE49-F238E27FC236}">
                <a16:creationId xmlns:a16="http://schemas.microsoft.com/office/drawing/2014/main" id="{54920D5C-C607-F6DE-6689-734B10EFC881}"/>
              </a:ext>
            </a:extLst>
          </p:cNvPr>
          <p:cNvSpPr/>
          <p:nvPr/>
        </p:nvSpPr>
        <p:spPr>
          <a:xfrm>
            <a:off x="130629" y="1270986"/>
            <a:ext cx="12192000"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District Constitutional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Conference</a:t>
            </a:r>
            <a:endParaRPr kumimoji="0"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Tree>
    <p:extLst>
      <p:ext uri="{BB962C8B-B14F-4D97-AF65-F5344CB8AC3E}">
        <p14:creationId xmlns:p14="http://schemas.microsoft.com/office/powerpoint/2010/main" val="2516868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99140" y="863286"/>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DCC</a:t>
            </a:r>
          </a:p>
        </p:txBody>
      </p:sp>
      <p:sp>
        <p:nvSpPr>
          <p:cNvPr id="4" name="TextBox 3">
            <a:extLst>
              <a:ext uri="{FF2B5EF4-FFF2-40B4-BE49-F238E27FC236}">
                <a16:creationId xmlns:a16="http://schemas.microsoft.com/office/drawing/2014/main" id="{CFB3F889-797F-F332-7380-1CEF96B765E7}"/>
              </a:ext>
            </a:extLst>
          </p:cNvPr>
          <p:cNvSpPr txBox="1"/>
          <p:nvPr/>
        </p:nvSpPr>
        <p:spPr>
          <a:xfrm>
            <a:off x="483326" y="1889208"/>
            <a:ext cx="11247119"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9527A"/>
                </a:solidFill>
                <a:effectLst/>
                <a:uLnTx/>
                <a:uFillTx/>
                <a:latin typeface="Sitka Display Semibold" pitchFamily="2" charset="0"/>
              </a:rPr>
              <a:t>Composed of Delegates and Alternates from each Chartered Post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49527A"/>
                </a:solidFill>
                <a:effectLst/>
                <a:uLnTx/>
                <a:uFillTx/>
                <a:latin typeface="Sitka Display Semibold" pitchFamily="2" charset="0"/>
              </a:rPr>
              <a:t>District Constitutional Conferences shall be held not more than sixty (60) nor less than ten (10) days prior to the date of the Department Convention.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49527A"/>
                </a:solidFill>
                <a:effectLst/>
                <a:uLnTx/>
                <a:uFillTx/>
                <a:latin typeface="Calibri"/>
                <a:ea typeface="+mn-ea"/>
                <a:cs typeface="+mn-cs"/>
              </a:rPr>
              <a:t>A New District Commander and Vice Commanders are Elected during this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49527A"/>
                </a:solidFill>
                <a:effectLst/>
                <a:uLnTx/>
                <a:uFillTx/>
                <a:latin typeface="Calibri"/>
                <a:ea typeface="+mn-ea"/>
                <a:cs typeface="+mn-cs"/>
              </a:rPr>
              <a:t>30% of the Posts in a District, represented at such Conference by duly designated delegates shall constitute a quorum.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49527A"/>
              </a:solidFill>
              <a:effectLst/>
              <a:uLnTx/>
              <a:uFillTx/>
              <a:latin typeface="Sitka Display Semibold"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49527A"/>
              </a:solidFill>
              <a:effectLst/>
              <a:uLnTx/>
              <a:uFillTx/>
              <a:latin typeface="Sitka Display Semibol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49527A"/>
              </a:solidFill>
              <a:effectLst/>
              <a:uLnTx/>
              <a:uFillTx/>
              <a:latin typeface="Sitka Display Semibold" pitchFamily="2" charset="0"/>
            </a:endParaRPr>
          </a:p>
        </p:txBody>
      </p:sp>
    </p:spTree>
    <p:extLst>
      <p:ext uri="{BB962C8B-B14F-4D97-AF65-F5344CB8AC3E}">
        <p14:creationId xmlns:p14="http://schemas.microsoft.com/office/powerpoint/2010/main" val="158336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5" name="Shape 191">
            <a:extLst>
              <a:ext uri="{FF2B5EF4-FFF2-40B4-BE49-F238E27FC236}">
                <a16:creationId xmlns:a16="http://schemas.microsoft.com/office/drawing/2014/main" id="{081B625C-20CF-B5A9-0A67-324367F1ADE8}"/>
              </a:ext>
            </a:extLst>
          </p:cNvPr>
          <p:cNvSpPr/>
          <p:nvPr/>
        </p:nvSpPr>
        <p:spPr>
          <a:xfrm>
            <a:off x="134282" y="1252236"/>
            <a:ext cx="11923436" cy="17030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chemeClr val="tx1"/>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Sitka Text" panose="02000505000000020004" pitchFamily="2" charset="0"/>
              </a:rPr>
              <a:t> </a:t>
            </a:r>
            <a:endParaRPr kumimoji="0" lang="en-US" sz="3200" b="1" i="1" u="none" strike="noStrike" kern="1200" cap="none" spc="0" normalizeH="0" baseline="0" noProof="0" dirty="0">
              <a:ln>
                <a:noFill/>
              </a:ln>
              <a:solidFill>
                <a:srgbClr val="C00000"/>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7" name="Shape 191">
            <a:extLst>
              <a:ext uri="{FF2B5EF4-FFF2-40B4-BE49-F238E27FC236}">
                <a16:creationId xmlns:a16="http://schemas.microsoft.com/office/drawing/2014/main" id="{EF4097D6-E591-9C8F-6645-B0F1725CB4E0}"/>
              </a:ext>
            </a:extLst>
          </p:cNvPr>
          <p:cNvSpPr/>
          <p:nvPr/>
        </p:nvSpPr>
        <p:spPr>
          <a:xfrm>
            <a:off x="-134283" y="501529"/>
            <a:ext cx="1219200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a:solidFill>
                  <a:srgbClr val="F7C20C"/>
                </a:solidFill>
                <a:latin typeface="Sitka Text" panose="02000505000000020004" pitchFamily="2" charset="0"/>
              </a:rPr>
              <a:t>District Caps</a:t>
            </a:r>
            <a:endParaRPr kumimoji="0" lang="en-US" sz="72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
        <p:nvSpPr>
          <p:cNvPr id="4" name="TextBox 3">
            <a:extLst>
              <a:ext uri="{FF2B5EF4-FFF2-40B4-BE49-F238E27FC236}">
                <a16:creationId xmlns:a16="http://schemas.microsoft.com/office/drawing/2014/main" id="{515448B6-63D8-5CF9-B76E-710908D47C45}"/>
              </a:ext>
            </a:extLst>
          </p:cNvPr>
          <p:cNvSpPr txBox="1"/>
          <p:nvPr/>
        </p:nvSpPr>
        <p:spPr>
          <a:xfrm>
            <a:off x="731951" y="1746069"/>
            <a:ext cx="11325766" cy="2895600"/>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Commanders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Vice Commanders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Adjutant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Assistant District Adjutant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Finance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Judge Advocate	           District Service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Sergeant-At-Arms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Assistant District Sergeant-At-Arms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Chaplain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District Historian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4" descr="Uniform Caps">
            <a:extLst>
              <a:ext uri="{FF2B5EF4-FFF2-40B4-BE49-F238E27FC236}">
                <a16:creationId xmlns:a16="http://schemas.microsoft.com/office/drawing/2014/main" id="{0EC405C9-706A-B585-D725-0522FD6F6587}"/>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37856" t="47419" b="36780"/>
          <a:stretch/>
        </p:blipFill>
        <p:spPr bwMode="auto">
          <a:xfrm>
            <a:off x="3059349" y="3536969"/>
            <a:ext cx="6255348" cy="273932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94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883EA-FBE8-4129-A5D0-22FBA8205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sp>
        <p:nvSpPr>
          <p:cNvPr id="3" name="TextBox 2">
            <a:extLst>
              <a:ext uri="{FF2B5EF4-FFF2-40B4-BE49-F238E27FC236}">
                <a16:creationId xmlns:a16="http://schemas.microsoft.com/office/drawing/2014/main" id="{064BA564-46AE-41CA-BFF7-26EAA7AA735D}"/>
              </a:ext>
            </a:extLst>
          </p:cNvPr>
          <p:cNvSpPr txBox="1"/>
          <p:nvPr/>
        </p:nvSpPr>
        <p:spPr>
          <a:xfrm>
            <a:off x="255495" y="5873234"/>
            <a:ext cx="2030506" cy="369332"/>
          </a:xfrm>
          <a:prstGeom prst="rect">
            <a:avLst/>
          </a:prstGeom>
          <a:noFill/>
        </p:spPr>
        <p:txBody>
          <a:bodyPr wrap="square" rtlCol="0">
            <a:spAutoFit/>
          </a:bodyPr>
          <a:lstStyle/>
          <a:p>
            <a:r>
              <a:rPr lang="en-US" b="1" dirty="0">
                <a:solidFill>
                  <a:schemeClr val="bg1"/>
                </a:solidFill>
                <a:latin typeface="Myriad Pro" panose="020B0503030403020204" pitchFamily="34" charset="0"/>
              </a:rPr>
              <a:t>floridalegion.org</a:t>
            </a:r>
          </a:p>
        </p:txBody>
      </p:sp>
      <p:pic>
        <p:nvPicPr>
          <p:cNvPr id="8" name="Picture 7" descr="download (1).png">
            <a:extLst>
              <a:ext uri="{FF2B5EF4-FFF2-40B4-BE49-F238E27FC236}">
                <a16:creationId xmlns:a16="http://schemas.microsoft.com/office/drawing/2014/main" id="{6E8F8965-9077-4763-88EC-FDAB47000804}"/>
              </a:ext>
            </a:extLst>
          </p:cNvPr>
          <p:cNvPicPr>
            <a:picLocks noChangeAspect="1"/>
          </p:cNvPicPr>
          <p:nvPr/>
        </p:nvPicPr>
        <p:blipFill>
          <a:blip r:embed="rId4" cstate="print"/>
          <a:stretch>
            <a:fillRect/>
          </a:stretch>
        </p:blipFill>
        <p:spPr>
          <a:xfrm>
            <a:off x="3180812" y="1755458"/>
            <a:ext cx="5830376" cy="2176462"/>
          </a:xfrm>
          <a:prstGeom prst="rect">
            <a:avLst/>
          </a:prstGeom>
        </p:spPr>
      </p:pic>
      <p:pic>
        <p:nvPicPr>
          <p:cNvPr id="17410" name="Picture 2" descr="The Grime on Your Smartphone Can Reveal Your Secrets | Live Science">
            <a:extLst>
              <a:ext uri="{FF2B5EF4-FFF2-40B4-BE49-F238E27FC236}">
                <a16:creationId xmlns:a16="http://schemas.microsoft.com/office/drawing/2014/main" id="{DD83D904-A1B4-4C88-8B1D-59F572FAAA6E}"/>
              </a:ext>
            </a:extLst>
          </p:cNvPr>
          <p:cNvPicPr>
            <a:picLocks noChangeAspect="1" noChangeArrowheads="1"/>
          </p:cNvPicPr>
          <p:nvPr/>
        </p:nvPicPr>
        <p:blipFill rotWithShape="1">
          <a:blip r:embed="rId5" cstate="print">
            <a:alphaModFix amt="35000"/>
            <a:extLst>
              <a:ext uri="{28A0092B-C50C-407E-A947-70E740481C1C}">
                <a14:useLocalDpi xmlns:a14="http://schemas.microsoft.com/office/drawing/2010/main" val="0"/>
              </a:ext>
            </a:extLst>
          </a:blip>
          <a:srcRect l="9488"/>
          <a:stretch/>
        </p:blipFill>
        <p:spPr bwMode="auto">
          <a:xfrm>
            <a:off x="0" y="-2126520"/>
            <a:ext cx="12192000" cy="89845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2D059FD-6246-40BF-AA87-0BB25CB5E15B}"/>
              </a:ext>
            </a:extLst>
          </p:cNvPr>
          <p:cNvGrpSpPr/>
          <p:nvPr/>
        </p:nvGrpSpPr>
        <p:grpSpPr>
          <a:xfrm>
            <a:off x="0" y="3931920"/>
            <a:ext cx="12192000" cy="2926080"/>
            <a:chOff x="0" y="3931920"/>
            <a:chExt cx="12192000" cy="2926080"/>
          </a:xfrm>
        </p:grpSpPr>
        <p:pic>
          <p:nvPicPr>
            <p:cNvPr id="5" name="Picture 4">
              <a:extLst>
                <a:ext uri="{FF2B5EF4-FFF2-40B4-BE49-F238E27FC236}">
                  <a16:creationId xmlns:a16="http://schemas.microsoft.com/office/drawing/2014/main" id="{2F6579DD-5B15-492E-BFB4-A18C218DCC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31920"/>
              <a:ext cx="12192000" cy="2926080"/>
            </a:xfrm>
            <a:prstGeom prst="rect">
              <a:avLst/>
            </a:prstGeom>
          </p:spPr>
        </p:pic>
        <p:pic>
          <p:nvPicPr>
            <p:cNvPr id="6" name="Picture 5">
              <a:extLst>
                <a:ext uri="{FF2B5EF4-FFF2-40B4-BE49-F238E27FC236}">
                  <a16:creationId xmlns:a16="http://schemas.microsoft.com/office/drawing/2014/main" id="{433F1A6E-1705-4A4F-9BA0-487F812FF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spTree>
    <p:extLst>
      <p:ext uri="{BB962C8B-B14F-4D97-AF65-F5344CB8AC3E}">
        <p14:creationId xmlns:p14="http://schemas.microsoft.com/office/powerpoint/2010/main" val="3848004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150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hape 191">
            <a:extLst>
              <a:ext uri="{FF2B5EF4-FFF2-40B4-BE49-F238E27FC236}">
                <a16:creationId xmlns:a16="http://schemas.microsoft.com/office/drawing/2014/main" id="{72309480-FFAF-482A-0744-13446B231097}"/>
              </a:ext>
            </a:extLst>
          </p:cNvPr>
          <p:cNvSpPr/>
          <p:nvPr/>
        </p:nvSpPr>
        <p:spPr>
          <a:xfrm>
            <a:off x="39029" y="373125"/>
            <a:ext cx="12152971" cy="625812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ENFORCEMENT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Sitka Text" panose="02000505000000020004" pitchFamily="2" charset="0"/>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b="1" dirty="0">
              <a:solidFill>
                <a:srgbClr val="F7C20C"/>
              </a:solidFill>
              <a:latin typeface="Sitka Text" panose="02000505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						   	</a:t>
            </a:r>
            <a:endParaRPr kumimoji="0" lang="en-US" sz="28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Tree>
    <p:extLst>
      <p:ext uri="{BB962C8B-B14F-4D97-AF65-F5344CB8AC3E}">
        <p14:creationId xmlns:p14="http://schemas.microsoft.com/office/powerpoint/2010/main" val="1841756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Shape 191">
            <a:extLst>
              <a:ext uri="{FF2B5EF4-FFF2-40B4-BE49-F238E27FC236}">
                <a16:creationId xmlns:a16="http://schemas.microsoft.com/office/drawing/2014/main" id="{54920D5C-C607-F6DE-6689-734B10EFC881}"/>
              </a:ext>
            </a:extLst>
          </p:cNvPr>
          <p:cNvSpPr/>
          <p:nvPr/>
        </p:nvSpPr>
        <p:spPr>
          <a:xfrm>
            <a:off x="130629" y="932432"/>
            <a:ext cx="12192000" cy="262636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F7C20C"/>
                </a:solidFill>
                <a:latin typeface="Sitka Text" panose="02000505000000020004" pitchFamily="2" charset="0"/>
              </a:rPr>
              <a:t>Mission Statements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rPr>
              <a:t>Presentations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7C20C"/>
                </a:solidFill>
                <a:latin typeface="Sitka Text" panose="02000505000000020004" pitchFamily="2" charset="0"/>
              </a:rPr>
              <a:t>by Districts</a:t>
            </a:r>
            <a:endParaRPr kumimoji="0" lang="en-US" sz="4400" b="1" i="0" u="none" strike="noStrike" kern="1200" cap="none" spc="0" normalizeH="0" baseline="0" noProof="0" dirty="0">
              <a:ln>
                <a:noFill/>
              </a:ln>
              <a:solidFill>
                <a:srgbClr val="F7C20C"/>
              </a:solidFill>
              <a:effectLst/>
              <a:uLnTx/>
              <a:uFillTx/>
              <a:latin typeface="Sitka Text" panose="02000505000000020004" pitchFamily="2" charset="0"/>
              <a:sym typeface="Avenir Next Condensed Demi Bold"/>
            </a:endParaRPr>
          </a:p>
        </p:txBody>
      </p:sp>
    </p:spTree>
    <p:extLst>
      <p:ext uri="{BB962C8B-B14F-4D97-AF65-F5344CB8AC3E}">
        <p14:creationId xmlns:p14="http://schemas.microsoft.com/office/powerpoint/2010/main" val="3199027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443EC-A0DA-4356-9585-4B8E4E505C78}"/>
              </a:ext>
            </a:extLst>
          </p:cNvPr>
          <p:cNvSpPr/>
          <p:nvPr/>
        </p:nvSpPr>
        <p:spPr>
          <a:xfrm>
            <a:off x="0" y="0"/>
            <a:ext cx="12192000" cy="6858000"/>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76" name="Picture 4" descr="The American Legion (@FloridaLegion) | Twitter">
            <a:extLst>
              <a:ext uri="{FF2B5EF4-FFF2-40B4-BE49-F238E27FC236}">
                <a16:creationId xmlns:a16="http://schemas.microsoft.com/office/drawing/2014/main" id="{A8860C53-FE4E-4F76-95E8-914C3C1A06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732" y="0"/>
            <a:ext cx="6024968" cy="6024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94C442C-970E-4863-A67A-647D83CA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11" y="4750991"/>
            <a:ext cx="1903209" cy="1857532"/>
          </a:xfrm>
          <a:prstGeom prst="rect">
            <a:avLst/>
          </a:prstGeom>
        </p:spPr>
      </p:pic>
      <p:grpSp>
        <p:nvGrpSpPr>
          <p:cNvPr id="14" name="Group 13">
            <a:extLst>
              <a:ext uri="{FF2B5EF4-FFF2-40B4-BE49-F238E27FC236}">
                <a16:creationId xmlns:a16="http://schemas.microsoft.com/office/drawing/2014/main" id="{4A6E74F9-9872-48BC-BB28-3565C36CE691}"/>
              </a:ext>
            </a:extLst>
          </p:cNvPr>
          <p:cNvGrpSpPr/>
          <p:nvPr/>
        </p:nvGrpSpPr>
        <p:grpSpPr>
          <a:xfrm>
            <a:off x="0" y="-208786"/>
            <a:ext cx="12192000" cy="7051796"/>
            <a:chOff x="0" y="-208786"/>
            <a:chExt cx="12192000" cy="7051796"/>
          </a:xfrm>
        </p:grpSpPr>
        <p:sp>
          <p:nvSpPr>
            <p:cNvPr id="18" name="Rectangle 17">
              <a:extLst>
                <a:ext uri="{FF2B5EF4-FFF2-40B4-BE49-F238E27FC236}">
                  <a16:creationId xmlns:a16="http://schemas.microsoft.com/office/drawing/2014/main" id="{F3C3ECAB-A53C-4818-819B-B8BD243C23E1}"/>
                </a:ext>
              </a:extLst>
            </p:cNvPr>
            <p:cNvSpPr/>
            <p:nvPr/>
          </p:nvSpPr>
          <p:spPr>
            <a:xfrm>
              <a:off x="0" y="-14990"/>
              <a:ext cx="12192000" cy="6858000"/>
            </a:xfrm>
            <a:prstGeom prst="rect">
              <a:avLst/>
            </a:prstGeom>
            <a:solidFill>
              <a:srgbClr val="1A3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2" descr="State Benefits | The American Legion">
              <a:extLst>
                <a:ext uri="{FF2B5EF4-FFF2-40B4-BE49-F238E27FC236}">
                  <a16:creationId xmlns:a16="http://schemas.microsoft.com/office/drawing/2014/main" id="{7CAE33D2-D47A-4B90-990F-3C4BC65D9E48}"/>
                </a:ext>
              </a:extLst>
            </p:cNvPr>
            <p:cNvPicPr>
              <a:picLocks noChangeAspect="1" noChangeArrowheads="1"/>
            </p:cNvPicPr>
            <p:nvPr/>
          </p:nvPicPr>
          <p:blipFill rotWithShape="1">
            <a:blip r:embed="rId5" cstate="print">
              <a:alphaModFix/>
              <a:extLst>
                <a:ext uri="{BEBA8EAE-BF5A-486C-A8C5-ECC9F3942E4B}">
                  <a14:imgProps xmlns:a14="http://schemas.microsoft.com/office/drawing/2010/main">
                    <a14:imgLayer r:embed="rId6">
                      <a14:imgEffect>
                        <a14:backgroundRemoval t="21625" b="91292" l="12082" r="90231"/>
                      </a14:imgEffect>
                      <a14:imgEffect>
                        <a14:colorTemperature colorTemp="4700"/>
                      </a14:imgEffect>
                    </a14:imgLayer>
                  </a14:imgProps>
                </a:ext>
                <a:ext uri="{28A0092B-C50C-407E-A947-70E740481C1C}">
                  <a14:useLocalDpi xmlns:a14="http://schemas.microsoft.com/office/drawing/2010/main" val="0"/>
                </a:ext>
              </a:extLst>
            </a:blip>
            <a:srcRect l="2313" t="12917" r="-15498" b="-9060"/>
            <a:stretch/>
          </p:blipFill>
          <p:spPr bwMode="auto">
            <a:xfrm>
              <a:off x="1123950" y="-208786"/>
              <a:ext cx="9791700" cy="665174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D71D3E42-17B2-4A45-AF9A-CB5D8A3367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946910"/>
            <a:ext cx="12192000" cy="2926080"/>
          </a:xfrm>
          <a:prstGeom prst="rect">
            <a:avLst/>
          </a:prstGeom>
        </p:spPr>
      </p:pic>
      <p:pic>
        <p:nvPicPr>
          <p:cNvPr id="20" name="Picture 19">
            <a:extLst>
              <a:ext uri="{FF2B5EF4-FFF2-40B4-BE49-F238E27FC236}">
                <a16:creationId xmlns:a16="http://schemas.microsoft.com/office/drawing/2014/main" id="{93056D81-B31C-4FA1-8FBA-80D5AADF9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4611" y="4763506"/>
            <a:ext cx="1903209" cy="1857532"/>
          </a:xfrm>
          <a:prstGeom prst="rect">
            <a:avLst/>
          </a:prstGeom>
        </p:spPr>
      </p:pic>
    </p:spTree>
    <p:extLst>
      <p:ext uri="{BB962C8B-B14F-4D97-AF65-F5344CB8AC3E}">
        <p14:creationId xmlns:p14="http://schemas.microsoft.com/office/powerpoint/2010/main" val="106660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
                                  </p:stCondLst>
                                  <p:childTnLst>
                                    <p:animEffect transition="out" filter="fade">
                                      <p:cBhvr>
                                        <p:cTn id="6" dur="5000"/>
                                        <p:tgtEl>
                                          <p:spTgt spid="14"/>
                                        </p:tgtEl>
                                      </p:cBhvr>
                                    </p:animEffect>
                                    <p:set>
                                      <p:cBhvr>
                                        <p:cTn id="7" dur="1" fill="hold">
                                          <p:stCondLst>
                                            <p:cond delay="4999"/>
                                          </p:stCondLst>
                                        </p:cTn>
                                        <p:tgtEl>
                                          <p:spTgt spid="14"/>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3000"/>
                                        <p:tgtEl>
                                          <p:spTgt spid="20"/>
                                        </p:tgtEl>
                                      </p:cBhvr>
                                    </p:animEffect>
                                    <p:set>
                                      <p:cBhvr>
                                        <p:cTn id="10" dur="1" fill="hold">
                                          <p:stCondLst>
                                            <p:cond delay="2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0" y="1680717"/>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District Authority</a:t>
            </a:r>
          </a:p>
        </p:txBody>
      </p:sp>
      <p:pic>
        <p:nvPicPr>
          <p:cNvPr id="8" name="Content Placeholder 5" descr="A close up of a device&#10;&#10;Description automatically generated">
            <a:extLst>
              <a:ext uri="{FF2B5EF4-FFF2-40B4-BE49-F238E27FC236}">
                <a16:creationId xmlns:a16="http://schemas.microsoft.com/office/drawing/2014/main" id="{5D4B276F-6C83-CABA-8D04-91F5AB222C19}"/>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backgroundRemoval t="5348" b="96257" l="5556" r="92361">
                        <a14:foregroundMark x1="62500" y1="13904" x2="62500" y2="13904"/>
                        <a14:foregroundMark x1="70139" y1="12299" x2="70139" y2="12299"/>
                        <a14:foregroundMark x1="65278" y1="5882" x2="65278" y2="5882"/>
                        <a14:foregroundMark x1="71528" y1="42246" x2="71528" y2="42246"/>
                        <a14:foregroundMark x1="74306" y1="45455" x2="74306" y2="45455"/>
                        <a14:foregroundMark x1="79167" y1="59358" x2="79167" y2="59358"/>
                        <a14:foregroundMark x1="71528" y1="42781" x2="71528" y2="42781"/>
                        <a14:foregroundMark x1="66667" y1="39572" x2="66667" y2="39572"/>
                        <a14:foregroundMark x1="74306" y1="44920" x2="74306" y2="44920"/>
                        <a14:foregroundMark x1="75694" y1="61497" x2="75694" y2="61497"/>
                        <a14:foregroundMark x1="69444" y1="62032" x2="69444" y2="62032"/>
                        <a14:foregroundMark x1="79167" y1="66310" x2="79167" y2="66310"/>
                        <a14:foregroundMark x1="76389" y1="95187" x2="76389" y2="95187"/>
                        <a14:foregroundMark x1="53472" y1="96257" x2="53472" y2="96257"/>
                        <a14:foregroundMark x1="77083" y1="68449" x2="77083" y2="68449"/>
                        <a14:foregroundMark x1="81944" y1="71658" x2="81944" y2="71658"/>
                        <a14:foregroundMark x1="46528" y1="46524" x2="46528" y2="46524"/>
                        <a14:foregroundMark x1="42361" y1="42781" x2="42361" y2="42781"/>
                        <a14:foregroundMark x1="46528" y1="43316" x2="46528" y2="43316"/>
                        <a14:foregroundMark x1="55556" y1="51337" x2="55556" y2="51337"/>
                        <a14:foregroundMark x1="65972" y1="5348" x2="65972" y2="5348"/>
                        <a14:foregroundMark x1="59722" y1="9091" x2="59722" y2="9091"/>
                        <a14:foregroundMark x1="74306" y1="12299" x2="74306" y2="12299"/>
                        <a14:foregroundMark x1="73611" y1="16043" x2="73611" y2="16043"/>
                        <a14:foregroundMark x1="11111" y1="34225" x2="11111" y2="34225"/>
                        <a14:foregroundMark x1="5556" y1="38503" x2="5556" y2="38503"/>
                        <a14:foregroundMark x1="43750" y1="45989" x2="43750" y2="45989"/>
                        <a14:foregroundMark x1="51389" y1="49733" x2="51389" y2="49733"/>
                        <a14:foregroundMark x1="72917" y1="46524" x2="72917" y2="46524"/>
                        <a14:foregroundMark x1="81250" y1="59358" x2="81250" y2="59358"/>
                        <a14:foregroundMark x1="81250" y1="62567" x2="81250" y2="62567"/>
                        <a14:foregroundMark x1="92361" y1="74332" x2="92361" y2="74332"/>
                        <a14:foregroundMark x1="87500" y1="71658" x2="87500" y2="71658"/>
                        <a14:foregroundMark x1="90278" y1="76471" x2="90278" y2="76471"/>
                        <a14:foregroundMark x1="78985" y1="48663" x2="79252" y2="48978"/>
                        <a14:foregroundMark x1="77174" y1="46524" x2="78985" y2="48663"/>
                        <a14:foregroundMark x1="70833" y1="39037" x2="77174" y2="46524"/>
                        <a14:foregroundMark x1="78250" y1="46524" x2="72917" y2="37968"/>
                        <a14:foregroundMark x1="79583" y1="48663" x2="78250" y2="46524"/>
                        <a14:foregroundMark x1="79756" y1="48940" x2="79583" y2="48663"/>
                        <a14:foregroundMark x1="78259" y1="48663" x2="78447" y2="49040"/>
                        <a14:foregroundMark x1="77191" y1="46524" x2="78259" y2="48663"/>
                        <a14:foregroundMark x1="72917" y1="37968" x2="77191" y2="46524"/>
                        <a14:foregroundMark x1="80871" y1="56150" x2="81250" y2="57754"/>
                        <a14:foregroundMark x1="80618" y1="55080" x2="80871" y2="56150"/>
                        <a14:foregroundMark x1="80431" y1="54288" x2="80618" y2="55080"/>
                        <a14:foregroundMark x1="82176" y1="48663" x2="82214" y2="48751"/>
                        <a14:foregroundMark x1="81250" y1="46524" x2="82176" y2="48663"/>
                        <a14:foregroundMark x1="79861" y1="43316" x2="81250" y2="46524"/>
                        <a14:foregroundMark x1="82837" y1="46524" x2="83333" y2="47059"/>
                        <a14:foregroundMark x1="79861" y1="43316" x2="82837" y2="46524"/>
                        <a14:foregroundMark x1="82639" y1="62567" x2="82639" y2="61497"/>
                        <a14:foregroundMark x1="83951" y1="55080" x2="84028" y2="54545"/>
                        <a14:foregroundMark x1="83796" y1="56150" x2="83951" y2="55080"/>
                        <a14:foregroundMark x1="83333" y1="59358" x2="83796" y2="56150"/>
                        <a14:backgroundMark x1="74306" y1="51872" x2="74306" y2="51872"/>
                        <a14:backgroundMark x1="75000" y1="52406" x2="75000" y2="52406"/>
                        <a14:backgroundMark x1="75000" y1="54011" x2="75000" y2="54011"/>
                        <a14:backgroundMark x1="76389" y1="56684" x2="73611" y2="47594"/>
                        <a14:backgroundMark x1="76389" y1="49198" x2="77083" y2="54545"/>
                        <a14:backgroundMark x1="76389" y1="48663" x2="76389" y2="48663"/>
                        <a14:backgroundMark x1="77083" y1="49198" x2="77083" y2="49198"/>
                        <a14:backgroundMark x1="77083" y1="49198" x2="77083" y2="49198"/>
                        <a14:backgroundMark x1="77778" y1="49198" x2="77778" y2="49198"/>
                        <a14:backgroundMark x1="72917" y1="46524" x2="72917" y2="46524"/>
                        <a14:backgroundMark x1="84028" y1="55080" x2="84028" y2="55080"/>
                        <a14:backgroundMark x1="84028" y1="54011" x2="84028" y2="54011"/>
                        <a14:backgroundMark x1="84028" y1="56150" x2="84028" y2="56150"/>
                      </a14:backgroundRemoval>
                    </a14:imgEffect>
                  </a14:imgLayer>
                </a14:imgProps>
              </a:ext>
            </a:extLst>
          </a:blip>
          <a:stretch>
            <a:fillRect/>
          </a:stretch>
        </p:blipFill>
        <p:spPr>
          <a:xfrm>
            <a:off x="9018563" y="2536206"/>
            <a:ext cx="3328013" cy="4321794"/>
          </a:xfrm>
          <a:prstGeom prst="rect">
            <a:avLst/>
          </a:prstGeom>
        </p:spPr>
      </p:pic>
    </p:spTree>
    <p:extLst>
      <p:ext uri="{BB962C8B-B14F-4D97-AF65-F5344CB8AC3E}">
        <p14:creationId xmlns:p14="http://schemas.microsoft.com/office/powerpoint/2010/main" val="115051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3" name="Title 2" hidden="1">
            <a:extLst>
              <a:ext uri="{FF2B5EF4-FFF2-40B4-BE49-F238E27FC236}">
                <a16:creationId xmlns:a16="http://schemas.microsoft.com/office/drawing/2014/main" id="{FAD8BE57-2F94-56D0-2ED5-56949FE4B871}"/>
              </a:ext>
            </a:extLst>
          </p:cNvPr>
          <p:cNvSpPr>
            <a:spLocks noGrp="1"/>
          </p:cNvSpPr>
          <p:nvPr>
            <p:ph type="title" idx="4294967295"/>
          </p:nvPr>
        </p:nvSpPr>
        <p:spPr>
          <a:xfrm>
            <a:off x="0" y="365125"/>
            <a:ext cx="10515600" cy="1325563"/>
          </a:xfrm>
        </p:spPr>
        <p:txBody>
          <a:bodyPr/>
          <a:lstStyle/>
          <a:p>
            <a:r>
              <a:rPr lang="en-US" dirty="0"/>
              <a:t>Post</a:t>
            </a:r>
            <a:r>
              <a:rPr lang="en-US" baseline="0" dirty="0"/>
              <a:t> Finance Officer’s Charge</a:t>
            </a:r>
            <a:endParaRPr lang="en-US" dirty="0"/>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4" name="Shape 191">
            <a:extLst>
              <a:ext uri="{FF2B5EF4-FFF2-40B4-BE49-F238E27FC236}">
                <a16:creationId xmlns:a16="http://schemas.microsoft.com/office/drawing/2014/main" id="{38EEE802-7B08-F31A-0752-B408C6694EBF}"/>
              </a:ext>
            </a:extLst>
          </p:cNvPr>
          <p:cNvSpPr/>
          <p:nvPr/>
        </p:nvSpPr>
        <p:spPr>
          <a:xfrm>
            <a:off x="-1" y="956002"/>
            <a:ext cx="12192000"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District Training</a:t>
            </a:r>
          </a:p>
        </p:txBody>
      </p:sp>
      <p:grpSp>
        <p:nvGrpSpPr>
          <p:cNvPr id="6" name="Group 5">
            <a:extLst>
              <a:ext uri="{FF2B5EF4-FFF2-40B4-BE49-F238E27FC236}">
                <a16:creationId xmlns:a16="http://schemas.microsoft.com/office/drawing/2014/main" id="{D7BCFD67-31DA-94B4-43A3-9D72A698CF19}"/>
              </a:ext>
            </a:extLst>
          </p:cNvPr>
          <p:cNvGrpSpPr/>
          <p:nvPr/>
        </p:nvGrpSpPr>
        <p:grpSpPr>
          <a:xfrm>
            <a:off x="3837683" y="2807632"/>
            <a:ext cx="3822800" cy="2972028"/>
            <a:chOff x="7298579" y="3308997"/>
            <a:chExt cx="5536245" cy="3735058"/>
          </a:xfrm>
        </p:grpSpPr>
        <p:pic>
          <p:nvPicPr>
            <p:cNvPr id="7" name="Picture 6">
              <a:extLst>
                <a:ext uri="{FF2B5EF4-FFF2-40B4-BE49-F238E27FC236}">
                  <a16:creationId xmlns:a16="http://schemas.microsoft.com/office/drawing/2014/main" id="{80FFD1F2-7813-1AB1-C978-099E26A0FAB6}"/>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6522" b="89614" l="9916" r="89662">
                          <a14:foregroundMark x1="21097" y1="25362" x2="25527" y2="14010"/>
                          <a14:foregroundMark x1="25527" y1="14010" x2="25527" y2="25121"/>
                          <a14:foregroundMark x1="18987" y1="10145" x2="28270" y2="11836"/>
                          <a14:foregroundMark x1="17278" y1="48068" x2="22363" y2="64493"/>
                          <a14:foregroundMark x1="16456" y1="45411" x2="17278" y2="48068"/>
                          <a14:foregroundMark x1="72996" y1="10145" x2="75738" y2="21739"/>
                          <a14:foregroundMark x1="75738" y1="21739" x2="64135" y2="14251"/>
                          <a14:foregroundMark x1="64135" y1="14251" x2="70675" y2="9420"/>
                          <a14:foregroundMark x1="66245" y1="6522" x2="74051" y2="7488"/>
                          <a14:foregroundMark x1="53797" y1="49275" x2="51477" y2="48309"/>
                          <a14:foregroundMark x1="50633" y1="50483" x2="47257" y2="51208"/>
                          <a14:foregroundMark x1="52321" y1="48309" x2="51266" y2="47585"/>
                          <a14:foregroundMark x1="72996" y1="35990" x2="56751" y2="49275"/>
                          <a14:backgroundMark x1="40295" y1="78261" x2="40295" y2="78261"/>
                          <a14:backgroundMark x1="36709" y1="82850" x2="36709" y2="82850"/>
                          <a14:backgroundMark x1="18987" y1="48068" x2="18987" y2="48068"/>
                        </a14:backgroundRemoval>
                      </a14:imgEffect>
                    </a14:imgLayer>
                  </a14:imgProps>
                </a:ext>
                <a:ext uri="{28A0092B-C50C-407E-A947-70E740481C1C}">
                  <a14:useLocalDpi xmlns:a14="http://schemas.microsoft.com/office/drawing/2010/main" val="0"/>
                </a:ext>
              </a:extLst>
            </a:blip>
            <a:stretch>
              <a:fillRect/>
            </a:stretch>
          </p:blipFill>
          <p:spPr>
            <a:xfrm>
              <a:off x="8421863" y="3429000"/>
              <a:ext cx="4138976" cy="3615055"/>
            </a:xfrm>
            <a:prstGeom prst="rect">
              <a:avLst/>
            </a:prstGeom>
          </p:spPr>
        </p:pic>
        <p:pic>
          <p:nvPicPr>
            <p:cNvPr id="8" name="Picture 7">
              <a:extLst>
                <a:ext uri="{FF2B5EF4-FFF2-40B4-BE49-F238E27FC236}">
                  <a16:creationId xmlns:a16="http://schemas.microsoft.com/office/drawing/2014/main" id="{B4F1395A-05E6-5CE7-65A4-10F79C03DB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1125" y1="9812" x2="41125" y2="9812"/>
                          <a14:foregroundMark x1="40375" y1="10021" x2="40375" y2="10021"/>
                          <a14:foregroundMark x1="40375" y1="10021" x2="40375" y2="10021"/>
                          <a14:foregroundMark x1="59750" y1="16075" x2="59750" y2="16075"/>
                          <a14:foregroundMark x1="54750" y1="11691" x2="39375" y2="12944"/>
                          <a14:foregroundMark x1="39375" y1="12944" x2="39375" y2="12735"/>
                          <a14:backgroundMark x1="29250" y1="17954" x2="37125" y2="31106"/>
                          <a14:backgroundMark x1="37125" y1="31106" x2="53625" y2="35491"/>
                          <a14:backgroundMark x1="53625" y1="35491" x2="60500" y2="32985"/>
                          <a14:backgroundMark x1="60500" y1="32985" x2="65500" y2="21921"/>
                          <a14:backgroundMark x1="65500" y1="21921" x2="61375" y2="33194"/>
                          <a14:backgroundMark x1="61375" y1="33194" x2="43375" y2="30063"/>
                          <a14:backgroundMark x1="43375" y1="30063" x2="37375" y2="25887"/>
                          <a14:backgroundMark x1="37375" y1="25887" x2="31875" y2="16075"/>
                          <a14:backgroundMark x1="31875" y1="16075" x2="23000" y2="17328"/>
                          <a14:backgroundMark x1="23000" y1="17328" x2="21875" y2="32568"/>
                          <a14:backgroundMark x1="21875" y1="32568" x2="27625" y2="44468"/>
                          <a14:backgroundMark x1="27625" y1="44468" x2="36625" y2="41336"/>
                          <a14:backgroundMark x1="36625" y1="41336" x2="67375" y2="48225"/>
                          <a14:backgroundMark x1="67375" y1="48225" x2="78125" y2="38205"/>
                          <a14:backgroundMark x1="78125" y1="38205" x2="71000" y2="59499"/>
                          <a14:backgroundMark x1="71000" y1="59499" x2="60500" y2="58038"/>
                        </a14:backgroundRemoval>
                      </a14:imgEffect>
                    </a14:imgLayer>
                  </a14:imgProps>
                </a:ext>
                <a:ext uri="{28A0092B-C50C-407E-A947-70E740481C1C}">
                  <a14:useLocalDpi xmlns:a14="http://schemas.microsoft.com/office/drawing/2010/main" val="0"/>
                </a:ext>
              </a:extLst>
            </a:blip>
            <a:stretch>
              <a:fillRect/>
            </a:stretch>
          </p:blipFill>
          <p:spPr>
            <a:xfrm rot="21202894">
              <a:off x="7298579" y="3319925"/>
              <a:ext cx="4153560" cy="2486944"/>
            </a:xfrm>
            <a:prstGeom prst="rect">
              <a:avLst/>
            </a:prstGeom>
          </p:spPr>
        </p:pic>
        <p:pic>
          <p:nvPicPr>
            <p:cNvPr id="9" name="Picture 8">
              <a:extLst>
                <a:ext uri="{FF2B5EF4-FFF2-40B4-BE49-F238E27FC236}">
                  <a16:creationId xmlns:a16="http://schemas.microsoft.com/office/drawing/2014/main" id="{871132F6-9A44-6F68-67E2-337C0BC01D3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667" b="89778" l="9496" r="89911">
                          <a14:foregroundMark x1="39763" y1="18222" x2="39763" y2="18222"/>
                          <a14:foregroundMark x1="37092" y1="15556" x2="37092" y2="15556"/>
                          <a14:foregroundMark x1="35410" y1="21168" x2="35608" y2="21333"/>
                          <a14:foregroundMark x1="33154" y1="13760" x2="38279" y2="13333"/>
                          <a14:foregroundMark x1="32212" y1="10667" x2="41543" y2="10667"/>
                          <a14:foregroundMark x1="37982" y1="10667" x2="37982" y2="10667"/>
                          <a14:foregroundMark x1="37982" y1="10667" x2="31714" y2="9034"/>
                          <a14:foregroundMark x1="39169" y1="11111" x2="40653" y2="13333"/>
                          <a14:foregroundMark x1="83680" y1="49333" x2="83680" y2="49333"/>
                          <a14:foregroundMark x1="40950" y1="8889" x2="40950" y2="6667"/>
                          <a14:foregroundMark x1="41695" y1="23891" x2="39466" y2="22222"/>
                          <a14:foregroundMark x1="29080" y1="25778" x2="28190" y2="20000"/>
                          <a14:foregroundMark x1="29674" y1="26222" x2="26706" y2="22667"/>
                          <a14:foregroundMark x1="29970" y1="26667" x2="28783" y2="21778"/>
                          <a14:foregroundMark x1="29674" y1="25333" x2="28783" y2="20000"/>
                          <a14:foregroundMark x1="30267" y1="26667" x2="27893" y2="20000"/>
                          <a14:foregroundMark x1="27003" y1="27556" x2="31751" y2="25333"/>
                          <a14:backgroundMark x1="30816" y1="28846" x2="32047" y2="32889"/>
                          <a14:backgroundMark x1="24332" y1="7556" x2="26904" y2="16000"/>
                          <a14:backgroundMark x1="32047" y1="32889" x2="51039" y2="30222"/>
                          <a14:backgroundMark x1="51039" y1="30222" x2="64392" y2="10667"/>
                          <a14:backgroundMark x1="64392" y1="10667" x2="70326" y2="48444"/>
                          <a14:backgroundMark x1="70326" y1="48444" x2="84570" y2="62222"/>
                          <a14:backgroundMark x1="84570" y1="62222" x2="44807" y2="57333"/>
                          <a14:backgroundMark x1="44807" y1="57333" x2="28190" y2="64000"/>
                          <a14:backgroundMark x1="28190" y1="64000" x2="13056" y2="54667"/>
                          <a14:backgroundMark x1="13056" y1="54667" x2="18101" y2="29333"/>
                          <a14:backgroundMark x1="18101" y1="29333" x2="17804" y2="28889"/>
                        </a14:backgroundRemoval>
                      </a14:imgEffect>
                    </a14:imgLayer>
                  </a14:imgProps>
                </a:ext>
                <a:ext uri="{28A0092B-C50C-407E-A947-70E740481C1C}">
                  <a14:useLocalDpi xmlns:a14="http://schemas.microsoft.com/office/drawing/2010/main" val="0"/>
                </a:ext>
              </a:extLst>
            </a:blip>
            <a:srcRect r="46158" b="2422"/>
            <a:stretch/>
          </p:blipFill>
          <p:spPr>
            <a:xfrm>
              <a:off x="8970599" y="3509729"/>
              <a:ext cx="1706563" cy="2091209"/>
            </a:xfrm>
            <a:prstGeom prst="rect">
              <a:avLst/>
            </a:prstGeom>
          </p:spPr>
        </p:pic>
        <p:pic>
          <p:nvPicPr>
            <p:cNvPr id="10" name="Picture 9">
              <a:extLst>
                <a:ext uri="{FF2B5EF4-FFF2-40B4-BE49-F238E27FC236}">
                  <a16:creationId xmlns:a16="http://schemas.microsoft.com/office/drawing/2014/main" id="{84E046DE-EF47-882B-E790-2EC6B509058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233" b="89973" l="9961" r="89941">
                          <a14:foregroundMark x1="45117" y1="17073" x2="60547" y2="11653"/>
                          <a14:foregroundMark x1="60547" y1="11653" x2="62305" y2="12195"/>
                          <a14:foregroundMark x1="56641" y1="10298" x2="63477" y2="6233"/>
                          <a14:foregroundMark x1="45898" y1="18970" x2="44336" y2="15718"/>
                          <a14:foregroundMark x1="44922" y1="20867" x2="43164" y2="15176"/>
                          <a14:backgroundMark x1="46052" y1="19515" x2="58594" y2="22358"/>
                          <a14:backgroundMark x1="45020" y1="19281" x2="45576" y2="19407"/>
                          <a14:backgroundMark x1="38867" y1="17886" x2="44307" y2="19119"/>
                          <a14:backgroundMark x1="58594" y1="22358" x2="76172" y2="13008"/>
                          <a14:backgroundMark x1="76172" y1="13008" x2="84570" y2="40786"/>
                          <a14:backgroundMark x1="84570" y1="40786" x2="66797" y2="32385"/>
                          <a14:backgroundMark x1="66797" y1="32385" x2="48926" y2="58401"/>
                          <a14:backgroundMark x1="48926" y1="58401" x2="24609" y2="54743"/>
                          <a14:backgroundMark x1="24609" y1="54743" x2="41602" y2="47154"/>
                          <a14:backgroundMark x1="38281" y1="66396" x2="54199" y2="61518"/>
                          <a14:backgroundMark x1="54199" y1="61518" x2="36426" y2="73442"/>
                          <a14:backgroundMark x1="36426" y1="73442" x2="37305" y2="66667"/>
                          <a14:backgroundMark x1="44727" y1="49864" x2="59766" y2="28184"/>
                          <a14:backgroundMark x1="59766" y1="28184" x2="45898" y2="30352"/>
                          <a14:backgroundMark x1="84766" y1="8401" x2="87793" y2="44715"/>
                          <a14:backgroundMark x1="87793" y1="44715" x2="75391" y2="48780"/>
                        </a14:backgroundRemoval>
                      </a14:imgEffect>
                    </a14:imgLayer>
                  </a14:imgProps>
                </a:ext>
                <a:ext uri="{28A0092B-C50C-407E-A947-70E740481C1C}">
                  <a14:useLocalDpi xmlns:a14="http://schemas.microsoft.com/office/drawing/2010/main" val="0"/>
                </a:ext>
              </a:extLst>
            </a:blip>
            <a:stretch>
              <a:fillRect/>
            </a:stretch>
          </p:blipFill>
          <p:spPr>
            <a:xfrm rot="223371">
              <a:off x="9376155" y="3308997"/>
              <a:ext cx="3458669" cy="2492674"/>
            </a:xfrm>
            <a:prstGeom prst="rect">
              <a:avLst/>
            </a:prstGeom>
          </p:spPr>
        </p:pic>
      </p:grpSp>
    </p:spTree>
    <p:extLst>
      <p:ext uri="{BB962C8B-B14F-4D97-AF65-F5344CB8AC3E}">
        <p14:creationId xmlns:p14="http://schemas.microsoft.com/office/powerpoint/2010/main" val="208350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24" name="Shape 224"/>
          <p:cNvPicPr preferRelativeResize="0">
            <a:picLocks noGrp="1"/>
          </p:cNvPicPr>
          <p:nvPr>
            <p:ph type="pic" idx="2"/>
          </p:nvPr>
        </p:nvPicPr>
        <p:blipFill rotWithShape="1">
          <a:blip r:embed="rId3">
            <a:alphaModFix/>
          </a:blip>
          <a:srcRect t="21875" b="21875"/>
          <a:stretch/>
        </p:blipFill>
        <p:spPr>
          <a:prstGeom prst="rect">
            <a:avLst/>
          </a:prstGeom>
          <a:noFill/>
          <a:ln>
            <a:solidFill>
              <a:srgbClr val="14477E"/>
            </a:solidFill>
          </a:ln>
        </p:spPr>
      </p:pic>
      <p:sp>
        <p:nvSpPr>
          <p:cNvPr id="5" name="Title 4" hidden="1">
            <a:extLst>
              <a:ext uri="{FF2B5EF4-FFF2-40B4-BE49-F238E27FC236}">
                <a16:creationId xmlns:a16="http://schemas.microsoft.com/office/drawing/2014/main" id="{9C6D24AB-A13A-D118-D677-F39306945B57}"/>
              </a:ext>
            </a:extLst>
          </p:cNvPr>
          <p:cNvSpPr>
            <a:spLocks noGrp="1"/>
          </p:cNvSpPr>
          <p:nvPr>
            <p:ph type="title" idx="4294967295"/>
          </p:nvPr>
        </p:nvSpPr>
        <p:spPr>
          <a:xfrm>
            <a:off x="0" y="365125"/>
            <a:ext cx="10515600" cy="1325563"/>
          </a:xfrm>
        </p:spPr>
        <p:txBody>
          <a:bodyPr/>
          <a:lstStyle/>
          <a:p>
            <a:r>
              <a:rPr lang="en-US" dirty="0"/>
              <a:t>Finance Officer Role:</a:t>
            </a:r>
          </a:p>
        </p:txBody>
      </p:sp>
      <p:sp>
        <p:nvSpPr>
          <p:cNvPr id="214" name="Shape 214"/>
          <p:cNvSpPr/>
          <p:nvPr/>
        </p:nvSpPr>
        <p:spPr>
          <a:xfrm>
            <a:off x="500742" y="238603"/>
            <a:ext cx="11190515" cy="6183086"/>
          </a:xfrm>
          <a:prstGeom prst="rect">
            <a:avLst/>
          </a:prstGeom>
          <a:solidFill>
            <a:schemeClr val="bg1"/>
          </a:solidFill>
          <a:ln>
            <a:noFill/>
          </a:ln>
        </p:spPr>
        <p:txBody>
          <a:bodyPr wrap="square" lIns="91425" tIns="45700" rIns="91425" bIns="45700" anchor="ctr" anchorCtr="0">
            <a:noAutofit/>
          </a:bodyPr>
          <a:lstStyle/>
          <a:p>
            <a:pPr marL="571500" lvl="0" indent="-571500">
              <a:lnSpc>
                <a:spcPct val="150000"/>
              </a:lnSpc>
              <a:buFont typeface="Arial" panose="020B0604020202020204" pitchFamily="34" charset="0"/>
              <a:buChar char="•"/>
            </a:pPr>
            <a:endParaRPr lang="en-US" sz="3600" dirty="0">
              <a:solidFill>
                <a:srgbClr val="1A3758"/>
              </a:solidFill>
              <a:latin typeface="Book Antiqua" panose="02040602050305030304" pitchFamily="18" charset="0"/>
            </a:endParaRPr>
          </a:p>
        </p:txBody>
      </p:sp>
      <p:sp>
        <p:nvSpPr>
          <p:cNvPr id="15" name="Rectangle 14">
            <a:extLst>
              <a:ext uri="{FF2B5EF4-FFF2-40B4-BE49-F238E27FC236}">
                <a16:creationId xmlns:a16="http://schemas.microsoft.com/office/drawing/2014/main" id="{606F9716-3B26-264A-B00D-4B9AE4FB86C2}"/>
              </a:ext>
            </a:extLst>
          </p:cNvPr>
          <p:cNvSpPr/>
          <p:nvPr/>
        </p:nvSpPr>
        <p:spPr>
          <a:xfrm>
            <a:off x="499908" y="5716033"/>
            <a:ext cx="9220200" cy="663880"/>
          </a:xfrm>
          <a:prstGeom prst="rect">
            <a:avLst/>
          </a:prstGeom>
          <a:solidFill>
            <a:srgbClr val="35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Picture 2" descr="Text&#10;&#10;Description automatically generated with medium confidence">
            <a:extLst>
              <a:ext uri="{FF2B5EF4-FFF2-40B4-BE49-F238E27FC236}">
                <a16:creationId xmlns:a16="http://schemas.microsoft.com/office/drawing/2014/main" id="{A090919C-49B0-B843-BDC2-8AEA13045237}"/>
              </a:ext>
            </a:extLst>
          </p:cNvPr>
          <p:cNvPicPr>
            <a:picLocks noChangeAspect="1"/>
          </p:cNvPicPr>
          <p:nvPr/>
        </p:nvPicPr>
        <p:blipFill>
          <a:blip r:embed="rId4"/>
          <a:stretch>
            <a:fillRect/>
          </a:stretch>
        </p:blipFill>
        <p:spPr>
          <a:xfrm>
            <a:off x="7414054" y="4834409"/>
            <a:ext cx="4278037" cy="1673743"/>
          </a:xfrm>
          <a:prstGeom prst="rect">
            <a:avLst/>
          </a:prstGeom>
        </p:spPr>
      </p:pic>
      <p:sp>
        <p:nvSpPr>
          <p:cNvPr id="2" name="Text Placeholder 8">
            <a:extLst>
              <a:ext uri="{FF2B5EF4-FFF2-40B4-BE49-F238E27FC236}">
                <a16:creationId xmlns:a16="http://schemas.microsoft.com/office/drawing/2014/main" id="{605CF126-14BB-CAC2-E011-AAAB4043523B}"/>
              </a:ext>
            </a:extLst>
          </p:cNvPr>
          <p:cNvSpPr txBox="1">
            <a:spLocks/>
          </p:cNvSpPr>
          <p:nvPr/>
        </p:nvSpPr>
        <p:spPr>
          <a:xfrm>
            <a:off x="2122714" y="816325"/>
            <a:ext cx="9220200" cy="4899708"/>
          </a:xfrm>
          <a:prstGeom prst="rect">
            <a:avLst/>
          </a:prstGeom>
          <a:noFill/>
          <a:ln>
            <a:noFill/>
          </a:ln>
        </p:spPr>
        <p:txBody>
          <a:bodyPr vert="horz" wrap="square" lIns="91425" tIns="91425" rIns="91425" bIns="91425" rtlCol="0" anchor="t" anchorCtr="0">
            <a:normAutofit/>
          </a:bodyPr>
          <a:lstStyle>
            <a:lvl1pPr marL="228600" marR="0" lvl="0" indent="-50800" algn="l" defTabSz="914400" rtl="0" eaLnBrk="1" latinLnBrk="0" hangingPunct="1">
              <a:lnSpc>
                <a:spcPct val="90000"/>
              </a:lnSpc>
              <a:spcBef>
                <a:spcPts val="1000"/>
              </a:spcBef>
              <a:buClr>
                <a:schemeClr val="dk1"/>
              </a:buClr>
              <a:buSzPts val="2800"/>
              <a:buFont typeface="Arial"/>
              <a:buChar char="•"/>
              <a:defRPr sz="2800" b="0" i="0" u="none" strike="noStrike" kern="1200" cap="none">
                <a:solidFill>
                  <a:schemeClr val="dk1"/>
                </a:solidFill>
                <a:latin typeface="Arial"/>
                <a:ea typeface="Arial"/>
                <a:cs typeface="Arial"/>
                <a:sym typeface="Arial"/>
              </a:defRPr>
            </a:lvl1pPr>
            <a:lvl2pPr marL="685800" marR="0" lvl="1" indent="-76200" algn="l" defTabSz="914400" rtl="0" eaLnBrk="1" latinLnBrk="0" hangingPunct="1">
              <a:lnSpc>
                <a:spcPct val="90000"/>
              </a:lnSpc>
              <a:spcBef>
                <a:spcPts val="500"/>
              </a:spcBef>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143000" marR="0" lvl="2" indent="-101600" algn="l" defTabSz="914400" rtl="0" eaLnBrk="1" latinLnBrk="0" hangingPunct="1">
              <a:lnSpc>
                <a:spcPct val="90000"/>
              </a:lnSpc>
              <a:spcBef>
                <a:spcPts val="500"/>
              </a:spcBef>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600200" marR="0" lvl="3"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057400" marR="0" lvl="4"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514600" marR="0" lvl="5"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2971800" marR="0" lvl="6"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429000" marR="0" lvl="7"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3886200" marR="0" lvl="8" indent="-114300" algn="l" defTabSz="914400" rtl="0" eaLnBrk="1" latinLnBrk="0" hangingPunct="1">
              <a:lnSpc>
                <a:spcPct val="90000"/>
              </a:lnSpc>
              <a:spcBef>
                <a:spcPts val="500"/>
              </a:spcBef>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marL="285750" indent="-285750">
              <a:buFont typeface="Arial" panose="020B0604020202020204" pitchFamily="34" charset="0"/>
              <a:buChar char="•"/>
            </a:pPr>
            <a:r>
              <a:rPr lang="en-US" sz="3200" b="1" dirty="0">
                <a:latin typeface="Sitka Display Semibold" pitchFamily="2" charset="0"/>
              </a:rPr>
              <a:t>Identify factors veterans in the District are struggling to overcome.</a:t>
            </a:r>
          </a:p>
          <a:p>
            <a:pPr marL="285750" indent="-285750">
              <a:buFont typeface="Arial" panose="020B0604020202020204" pitchFamily="34" charset="0"/>
              <a:buChar char="•"/>
            </a:pPr>
            <a:r>
              <a:rPr lang="en-US" sz="3200" b="1" dirty="0">
                <a:latin typeface="Sitka Display Semibold" pitchFamily="2" charset="0"/>
              </a:rPr>
              <a:t>Support dysfunctional posts who want help by providing district mentors.</a:t>
            </a:r>
          </a:p>
          <a:p>
            <a:pPr marL="285750" indent="-285750">
              <a:buFont typeface="Arial" panose="020B0604020202020204" pitchFamily="34" charset="0"/>
              <a:buChar char="•"/>
            </a:pPr>
            <a:r>
              <a:rPr lang="en-US" sz="3200" b="1" dirty="0">
                <a:latin typeface="Sitka Display Semibold" pitchFamily="2" charset="0"/>
              </a:rPr>
              <a:t>Start new posts in geographic areas not represented by functioning posts.</a:t>
            </a:r>
          </a:p>
          <a:p>
            <a:pPr marL="285750" indent="-285750">
              <a:buFont typeface="Arial" panose="020B0604020202020204" pitchFamily="34" charset="0"/>
              <a:buChar char="•"/>
            </a:pPr>
            <a:r>
              <a:rPr lang="en-US" sz="3200" b="1" dirty="0">
                <a:latin typeface="Sitka Display Semibold" pitchFamily="2" charset="0"/>
              </a:rPr>
              <a:t>Promote recruitment events and practices best serving the needs of veterans.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1963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3" name="Group 2">
            <a:extLst>
              <a:ext uri="{FF2B5EF4-FFF2-40B4-BE49-F238E27FC236}">
                <a16:creationId xmlns:a16="http://schemas.microsoft.com/office/drawing/2014/main" id="{8542DA9A-C407-EFFA-5BEB-B4E61C3ABCEC}"/>
              </a:ext>
            </a:extLst>
          </p:cNvPr>
          <p:cNvGrpSpPr/>
          <p:nvPr/>
        </p:nvGrpSpPr>
        <p:grpSpPr>
          <a:xfrm>
            <a:off x="0" y="-49427"/>
            <a:ext cx="12249615" cy="775368"/>
            <a:chOff x="0" y="0"/>
            <a:chExt cx="12249615" cy="775368"/>
          </a:xfrm>
          <a:solidFill>
            <a:srgbClr val="35495E"/>
          </a:solidFill>
        </p:grpSpPr>
        <p:sp>
          <p:nvSpPr>
            <p:cNvPr id="14" name="Rectangle 13">
              <a:extLst>
                <a:ext uri="{FF2B5EF4-FFF2-40B4-BE49-F238E27FC236}">
                  <a16:creationId xmlns:a16="http://schemas.microsoft.com/office/drawing/2014/main" id="{23D5512F-4754-B54F-A682-211BE27D0E58}"/>
                </a:ext>
              </a:extLst>
            </p:cNvPr>
            <p:cNvSpPr/>
            <p:nvPr/>
          </p:nvSpPr>
          <p:spPr>
            <a:xfrm>
              <a:off x="39029" y="22304"/>
              <a:ext cx="12210586" cy="713676"/>
            </a:xfrm>
            <a:prstGeom prst="rect">
              <a:avLst/>
            </a:prstGeom>
            <a:grpFill/>
            <a:ln w="825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descr="Text&#10;&#10;Description automatically generated with medium confidence">
              <a:extLst>
                <a:ext uri="{FF2B5EF4-FFF2-40B4-BE49-F238E27FC236}">
                  <a16:creationId xmlns:a16="http://schemas.microsoft.com/office/drawing/2014/main" id="{2BEE4237-BA17-6042-9471-F44DFA6C2384}"/>
                </a:ext>
              </a:extLst>
            </p:cNvPr>
            <p:cNvPicPr>
              <a:picLocks noChangeAspect="1"/>
            </p:cNvPicPr>
            <p:nvPr/>
          </p:nvPicPr>
          <p:blipFill>
            <a:blip r:embed="rId3"/>
            <a:stretch>
              <a:fillRect/>
            </a:stretch>
          </p:blipFill>
          <p:spPr>
            <a:xfrm>
              <a:off x="0" y="0"/>
              <a:ext cx="1981817" cy="775368"/>
            </a:xfrm>
            <a:prstGeom prst="rect">
              <a:avLst/>
            </a:prstGeom>
            <a:grpFill/>
          </p:spPr>
        </p:pic>
      </p:grpSp>
      <p:sp>
        <p:nvSpPr>
          <p:cNvPr id="2" name="Rectangle 1">
            <a:extLst>
              <a:ext uri="{FF2B5EF4-FFF2-40B4-BE49-F238E27FC236}">
                <a16:creationId xmlns:a16="http://schemas.microsoft.com/office/drawing/2014/main" id="{CBB95820-7108-537E-C54D-4562C0FC14C5}"/>
              </a:ext>
            </a:extLst>
          </p:cNvPr>
          <p:cNvSpPr/>
          <p:nvPr/>
        </p:nvSpPr>
        <p:spPr>
          <a:xfrm>
            <a:off x="724689" y="1954215"/>
            <a:ext cx="8699156" cy="4524315"/>
          </a:xfrm>
          <a:prstGeom prst="rect">
            <a:avLst/>
          </a:prstGeom>
        </p:spPr>
        <p:txBody>
          <a:bodyPr/>
          <a:lstStyle/>
          <a:p>
            <a:pPr lvl="0">
              <a:buChar char="•"/>
            </a:pPr>
            <a:endParaRPr lang="en-US" sz="3600" dirty="0"/>
          </a:p>
        </p:txBody>
      </p:sp>
      <p:sp>
        <p:nvSpPr>
          <p:cNvPr id="6" name="Title 5" hidden="1">
            <a:extLst>
              <a:ext uri="{FF2B5EF4-FFF2-40B4-BE49-F238E27FC236}">
                <a16:creationId xmlns:a16="http://schemas.microsoft.com/office/drawing/2014/main" id="{D111DA73-1448-5E56-7681-8306783F234B}"/>
              </a:ext>
            </a:extLst>
          </p:cNvPr>
          <p:cNvSpPr>
            <a:spLocks noGrp="1"/>
          </p:cNvSpPr>
          <p:nvPr>
            <p:ph type="title"/>
          </p:nvPr>
        </p:nvSpPr>
        <p:spPr/>
        <p:txBody>
          <a:bodyPr/>
          <a:lstStyle/>
          <a:p>
            <a:r>
              <a:rPr lang="en-US" dirty="0"/>
              <a:t>Overview</a:t>
            </a:r>
          </a:p>
        </p:txBody>
      </p:sp>
      <p:sp>
        <p:nvSpPr>
          <p:cNvPr id="7" name="Shape 191">
            <a:extLst>
              <a:ext uri="{FF2B5EF4-FFF2-40B4-BE49-F238E27FC236}">
                <a16:creationId xmlns:a16="http://schemas.microsoft.com/office/drawing/2014/main" id="{BEB55E57-C66D-FD68-C154-B6F7393823C0}"/>
              </a:ext>
            </a:extLst>
          </p:cNvPr>
          <p:cNvSpPr/>
          <p:nvPr/>
        </p:nvSpPr>
        <p:spPr>
          <a:xfrm>
            <a:off x="57615" y="1320384"/>
            <a:ext cx="12192000"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500">
                <a:solidFill>
                  <a:srgbClr val="FFFFFF"/>
                </a:solidFill>
                <a:latin typeface="Avenir Next Condensed Demi Bold"/>
                <a:ea typeface="Avenir Next Condensed Demi Bold"/>
                <a:cs typeface="Avenir Next Condensed Demi Bold"/>
                <a:sym typeface="Avenir Next Condensed Demi Bold"/>
              </a:defRPr>
            </a:lvl1pPr>
          </a:lstStyle>
          <a:p>
            <a:pPr algn="ctr"/>
            <a:r>
              <a:rPr lang="en-US" sz="6000" b="1" dirty="0">
                <a:solidFill>
                  <a:srgbClr val="F7C20C"/>
                </a:solidFill>
                <a:latin typeface="Sitka Text" panose="02000505000000020004" pitchFamily="2" charset="0"/>
              </a:rPr>
              <a:t>Reporting Requirements:</a:t>
            </a:r>
          </a:p>
        </p:txBody>
      </p:sp>
      <p:sp>
        <p:nvSpPr>
          <p:cNvPr id="4" name="Content Placeholder 6">
            <a:extLst>
              <a:ext uri="{FF2B5EF4-FFF2-40B4-BE49-F238E27FC236}">
                <a16:creationId xmlns:a16="http://schemas.microsoft.com/office/drawing/2014/main" id="{10558620-DFBE-78F2-1683-80740869A340}"/>
              </a:ext>
            </a:extLst>
          </p:cNvPr>
          <p:cNvSpPr txBox="1">
            <a:spLocks/>
          </p:cNvSpPr>
          <p:nvPr/>
        </p:nvSpPr>
        <p:spPr>
          <a:xfrm>
            <a:off x="1581615" y="2839038"/>
            <a:ext cx="9144000" cy="3146759"/>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Sitka Display Semibold" pitchFamily="2" charset="0"/>
                <a:cs typeface="Arial" panose="020B0604020202020204" pitchFamily="34" charset="0"/>
              </a:rPr>
              <a:t>Government</a:t>
            </a:r>
          </a:p>
          <a:p>
            <a:r>
              <a:rPr lang="en-US" sz="3200" b="1" dirty="0">
                <a:latin typeface="Sitka Display Semibold" pitchFamily="2" charset="0"/>
                <a:cs typeface="Arial" panose="020B0604020202020204" pitchFamily="34" charset="0"/>
              </a:rPr>
              <a:t>Local</a:t>
            </a:r>
          </a:p>
          <a:p>
            <a:r>
              <a:rPr lang="en-US" sz="3200" b="1" dirty="0">
                <a:latin typeface="Sitka Display Semibold" pitchFamily="2" charset="0"/>
                <a:cs typeface="Arial" panose="020B0604020202020204" pitchFamily="34" charset="0"/>
              </a:rPr>
              <a:t>State</a:t>
            </a:r>
          </a:p>
          <a:p>
            <a:r>
              <a:rPr lang="en-US" sz="3200" b="1" dirty="0">
                <a:latin typeface="Sitka Display Semibold" pitchFamily="2" charset="0"/>
                <a:cs typeface="Arial" panose="020B0604020202020204" pitchFamily="34" charset="0"/>
              </a:rPr>
              <a:t>Federal</a:t>
            </a:r>
          </a:p>
          <a:p>
            <a:r>
              <a:rPr lang="en-US" sz="3200" b="1" dirty="0">
                <a:latin typeface="Sitka Display Semibold" pitchFamily="2" charset="0"/>
                <a:cs typeface="Arial" panose="020B0604020202020204" pitchFamily="34" charset="0"/>
              </a:rPr>
              <a:t>American Legion</a:t>
            </a:r>
          </a:p>
          <a:p>
            <a:r>
              <a:rPr lang="en-US" sz="3200" b="1" dirty="0">
                <a:latin typeface="Sitka Display Semibold" pitchFamily="2" charset="0"/>
                <a:cs typeface="Arial" panose="020B0604020202020204" pitchFamily="34" charset="0"/>
              </a:rPr>
              <a:t>Post Data Report</a:t>
            </a:r>
          </a:p>
          <a:p>
            <a:r>
              <a:rPr lang="en-US" sz="3200" b="1" dirty="0">
                <a:latin typeface="Sitka Display Semibold" pitchFamily="2" charset="0"/>
                <a:cs typeface="Arial" panose="020B0604020202020204" pitchFamily="34" charset="0"/>
              </a:rPr>
              <a:t>Consolidated Post Report</a:t>
            </a:r>
          </a:p>
          <a:p>
            <a:r>
              <a:rPr lang="en-US" sz="3200" b="1" dirty="0">
                <a:latin typeface="Sitka Display Semibold" pitchFamily="2" charset="0"/>
                <a:cs typeface="Arial" panose="020B0604020202020204" pitchFamily="34" charset="0"/>
              </a:rPr>
              <a:t>Post Financial Audits</a:t>
            </a:r>
          </a:p>
          <a:p>
            <a:r>
              <a:rPr lang="en-US" sz="3200" b="1" dirty="0">
                <a:latin typeface="Sitka Display Semibold" pitchFamily="2" charset="0"/>
                <a:cs typeface="Arial" panose="020B0604020202020204" pitchFamily="34" charset="0"/>
              </a:rPr>
              <a:t>Certification of Officers</a:t>
            </a:r>
          </a:p>
          <a:p>
            <a:r>
              <a:rPr lang="en-US" sz="3200" b="1" dirty="0">
                <a:latin typeface="Sitka Display Semibold" pitchFamily="2" charset="0"/>
                <a:cs typeface="Arial" panose="020B0604020202020204" pitchFamily="34" charset="0"/>
              </a:rPr>
              <a:t>Dues Transmittals</a:t>
            </a:r>
          </a:p>
          <a:p>
            <a:endParaRPr lang="en-US" sz="3200" dirty="0">
              <a:latin typeface="Sitka Display Semibold" pitchFamily="2" charset="0"/>
            </a:endParaRPr>
          </a:p>
        </p:txBody>
      </p:sp>
    </p:spTree>
    <p:extLst>
      <p:ext uri="{BB962C8B-B14F-4D97-AF65-F5344CB8AC3E}">
        <p14:creationId xmlns:p14="http://schemas.microsoft.com/office/powerpoint/2010/main" val="35594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11453</TotalTime>
  <Words>3835</Words>
  <Application>Microsoft Office PowerPoint</Application>
  <PresentationFormat>Widescreen</PresentationFormat>
  <Paragraphs>507</Paragraphs>
  <Slides>51</Slides>
  <Notes>51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Arial</vt:lpstr>
      <vt:lpstr>Arial Black</vt:lpstr>
      <vt:lpstr>Book Antiqua</vt:lpstr>
      <vt:lpstr>Calibri</vt:lpstr>
      <vt:lpstr>Calibri Light</vt:lpstr>
      <vt:lpstr>Georgia Pro Cond Semibold</vt:lpstr>
      <vt:lpstr>Myriad Pro</vt:lpstr>
      <vt:lpstr>Sitka Banner</vt:lpstr>
      <vt:lpstr>Sitka Display Semibold</vt:lpstr>
      <vt:lpstr>Sitka Text</vt:lpstr>
      <vt:lpstr>Tendria LT Pro</vt:lpstr>
      <vt:lpstr>Wingdings</vt:lpstr>
      <vt:lpstr>Office Theme</vt:lpstr>
      <vt:lpstr>PowerPoint Presentation</vt:lpstr>
      <vt:lpstr>Finance Officer Role:</vt:lpstr>
      <vt:lpstr>Overview</vt:lpstr>
      <vt:lpstr>Post Finance Officer’s Charge</vt:lpstr>
      <vt:lpstr>Finance Officer Role:</vt:lpstr>
      <vt:lpstr>Overview</vt:lpstr>
      <vt:lpstr>Post Finance Officer’s Charge</vt:lpstr>
      <vt:lpstr>Finance Officer Role:</vt:lpstr>
      <vt:lpstr>Overview</vt:lpstr>
      <vt:lpstr>Post Finance Officer’s Charge</vt:lpstr>
      <vt:lpstr>Finance Officer Role:</vt:lpstr>
      <vt:lpstr>Overview</vt:lpstr>
      <vt:lpstr>PowerPoint Presentation</vt:lpstr>
      <vt:lpstr>Post Finance Officer’s Charge</vt:lpstr>
      <vt:lpstr>Finance Officer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Finance Officer’s Charge</vt:lpstr>
      <vt:lpstr>Post Finance Officer’s Charge</vt:lpstr>
      <vt:lpstr>Post Finance Officer’s Charge</vt:lpstr>
      <vt:lpstr>Finance Officer Role:</vt:lpstr>
      <vt:lpstr>Overview</vt:lpstr>
      <vt:lpstr>Post Finance Officer’s Charge</vt:lpstr>
      <vt:lpstr>Finance Officer Role:</vt:lpstr>
      <vt:lpstr>Overview</vt:lpstr>
      <vt:lpstr>Post Finance Officer’s Charge</vt:lpstr>
      <vt:lpstr>Finance Officer Role:</vt:lpstr>
      <vt:lpstr>Overview</vt:lpstr>
      <vt:lpstr>Post Finance Officer’s Charge</vt:lpstr>
      <vt:lpstr>Finance Officer Role:</vt:lpstr>
      <vt:lpstr>Overview</vt:lpstr>
      <vt:lpstr>Post Finance Officer’s Charge</vt:lpstr>
      <vt:lpstr>Finance Officer Role:</vt:lpstr>
      <vt:lpstr>Overview</vt:lpstr>
      <vt:lpstr>Post Finance Officer’s Charge</vt:lpstr>
      <vt:lpstr>PowerPoint Presentation</vt:lpstr>
      <vt:lpstr>Finance Officer Role: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Boswell, Scott</dc:creator>
  <cp:lastModifiedBy>Lena Herediaperez</cp:lastModifiedBy>
  <cp:revision>373</cp:revision>
  <cp:lastPrinted>2017-06-27T20:23:25Z</cp:lastPrinted>
  <dcterms:created xsi:type="dcterms:W3CDTF">2017-06-22T13:29:26Z</dcterms:created>
  <dcterms:modified xsi:type="dcterms:W3CDTF">2023-12-14T15:19:58Z</dcterms:modified>
</cp:coreProperties>
</file>