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719" r:id="rId3"/>
    <p:sldId id="710" r:id="rId4"/>
    <p:sldId id="690" r:id="rId5"/>
    <p:sldId id="702" r:id="rId6"/>
    <p:sldId id="716" r:id="rId7"/>
    <p:sldId id="718" r:id="rId8"/>
    <p:sldId id="524" r:id="rId9"/>
    <p:sldId id="711" r:id="rId10"/>
    <p:sldId id="712" r:id="rId11"/>
    <p:sldId id="713" r:id="rId12"/>
    <p:sldId id="715" r:id="rId13"/>
    <p:sldId id="720" r:id="rId14"/>
    <p:sldId id="523" r:id="rId15"/>
    <p:sldId id="477" r:id="rId16"/>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D49"/>
    <a:srgbClr val="49527A"/>
    <a:srgbClr val="F7C20C"/>
    <a:srgbClr val="1A3758"/>
    <a:srgbClr val="003566"/>
    <a:srgbClr val="14477E"/>
    <a:srgbClr val="00477F"/>
    <a:srgbClr val="00173F"/>
    <a:srgbClr val="011B47"/>
    <a:srgbClr val="001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75441" autoAdjust="0"/>
  </p:normalViewPr>
  <p:slideViewPr>
    <p:cSldViewPr snapToGrid="0">
      <p:cViewPr varScale="1">
        <p:scale>
          <a:sx n="59" d="100"/>
          <a:sy n="59" d="100"/>
        </p:scale>
        <p:origin x="1402" y="53"/>
      </p:cViewPr>
      <p:guideLst>
        <p:guide orient="horz" pos="2160"/>
        <p:guide pos="386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3.xml"/><Relationship Id="rId5" Type="http://schemas.openxmlformats.org/officeDocument/2006/relationships/slide" Target="slides/slide6.xml"/><Relationship Id="rId10" Type="http://schemas.openxmlformats.org/officeDocument/2006/relationships/slide" Target="slides/slide12.xml"/><Relationship Id="rId4" Type="http://schemas.openxmlformats.org/officeDocument/2006/relationships/slide" Target="slides/slide5.xml"/><Relationship Id="rId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03B2E9-8A9D-4D0B-9F98-14AA4450A1D3}"/>
              </a:ext>
            </a:extLst>
          </p:cNvPr>
          <p:cNvSpPr>
            <a:spLocks noGrp="1"/>
          </p:cNvSpPr>
          <p:nvPr>
            <p:ph type="hdr" sz="quarter"/>
          </p:nvPr>
        </p:nvSpPr>
        <p:spPr>
          <a:xfrm>
            <a:off x="0" y="2"/>
            <a:ext cx="4002299"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F0B537-DA4C-495F-ADA4-476E77C291DC}"/>
              </a:ext>
            </a:extLst>
          </p:cNvPr>
          <p:cNvSpPr>
            <a:spLocks noGrp="1"/>
          </p:cNvSpPr>
          <p:nvPr>
            <p:ph type="dt" sz="quarter" idx="1"/>
          </p:nvPr>
        </p:nvSpPr>
        <p:spPr>
          <a:xfrm>
            <a:off x="5231639" y="2"/>
            <a:ext cx="4002299" cy="351737"/>
          </a:xfrm>
          <a:prstGeom prst="rect">
            <a:avLst/>
          </a:prstGeom>
        </p:spPr>
        <p:txBody>
          <a:bodyPr vert="horz" lIns="93177" tIns="46589" rIns="93177" bIns="46589" rtlCol="0"/>
          <a:lstStyle>
            <a:lvl1pPr algn="r">
              <a:defRPr sz="1200"/>
            </a:lvl1pPr>
          </a:lstStyle>
          <a:p>
            <a:fld id="{53DCD556-6318-4509-B56B-DF285062A1A4}" type="datetimeFigureOut">
              <a:rPr lang="en-US" smtClean="0"/>
              <a:pPr/>
              <a:t>12/14/2023</a:t>
            </a:fld>
            <a:endParaRPr lang="en-US" dirty="0"/>
          </a:p>
        </p:txBody>
      </p:sp>
      <p:sp>
        <p:nvSpPr>
          <p:cNvPr id="4" name="Footer Placeholder 3">
            <a:extLst>
              <a:ext uri="{FF2B5EF4-FFF2-40B4-BE49-F238E27FC236}">
                <a16:creationId xmlns:a16="http://schemas.microsoft.com/office/drawing/2014/main" id="{3A85913B-DC12-4790-807F-9770D2148254}"/>
              </a:ext>
            </a:extLst>
          </p:cNvPr>
          <p:cNvSpPr>
            <a:spLocks noGrp="1"/>
          </p:cNvSpPr>
          <p:nvPr>
            <p:ph type="ftr" sz="quarter" idx="2"/>
          </p:nvPr>
        </p:nvSpPr>
        <p:spPr>
          <a:xfrm>
            <a:off x="0" y="6658664"/>
            <a:ext cx="4002299"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4A588D8-3FF1-4295-92CF-3B872BCC84C2}"/>
              </a:ext>
            </a:extLst>
          </p:cNvPr>
          <p:cNvSpPr>
            <a:spLocks noGrp="1"/>
          </p:cNvSpPr>
          <p:nvPr>
            <p:ph type="sldNum" sz="quarter" idx="3"/>
          </p:nvPr>
        </p:nvSpPr>
        <p:spPr>
          <a:xfrm>
            <a:off x="5231639" y="6658664"/>
            <a:ext cx="4002299" cy="351736"/>
          </a:xfrm>
          <a:prstGeom prst="rect">
            <a:avLst/>
          </a:prstGeom>
        </p:spPr>
        <p:txBody>
          <a:bodyPr vert="horz" lIns="93177" tIns="46589" rIns="93177" bIns="46589" rtlCol="0" anchor="b"/>
          <a:lstStyle>
            <a:lvl1pPr algn="r">
              <a:defRPr sz="1200"/>
            </a:lvl1pPr>
          </a:lstStyle>
          <a:p>
            <a:fld id="{C42FFB1A-ED22-4212-BCF4-015FBA8F2849}" type="slidenum">
              <a:rPr lang="en-US" smtClean="0"/>
              <a:pPr/>
              <a:t>‹#›</a:t>
            </a:fld>
            <a:endParaRPr lang="en-US" dirty="0"/>
          </a:p>
        </p:txBody>
      </p:sp>
    </p:spTree>
    <p:extLst>
      <p:ext uri="{BB962C8B-B14F-4D97-AF65-F5344CB8AC3E}">
        <p14:creationId xmlns:p14="http://schemas.microsoft.com/office/powerpoint/2010/main" val="3534479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31639" y="2"/>
            <a:ext cx="4002299" cy="351737"/>
          </a:xfrm>
          <a:prstGeom prst="rect">
            <a:avLst/>
          </a:prstGeom>
        </p:spPr>
        <p:txBody>
          <a:bodyPr vert="horz" lIns="93177" tIns="46589" rIns="93177" bIns="46589" rtlCol="0"/>
          <a:lstStyle>
            <a:lvl1pPr algn="r">
              <a:defRPr sz="1200"/>
            </a:lvl1pPr>
          </a:lstStyle>
          <a:p>
            <a:fld id="{25FB4228-50D2-489B-A72B-1D054CBCD4AA}" type="datetimeFigureOut">
              <a:rPr lang="en-US" smtClean="0"/>
              <a:pPr/>
              <a:t>12/14/2023</a:t>
            </a:fld>
            <a:endParaRPr lang="en-US" dirty="0"/>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3177" tIns="46589" rIns="93177" bIns="46589" rtlCol="0" anchor="b"/>
          <a:lstStyle>
            <a:lvl1pPr algn="r">
              <a:defRPr sz="1200"/>
            </a:lvl1pPr>
          </a:lstStyle>
          <a:p>
            <a:fld id="{CCCA3B24-CE73-47BC-A124-8F192E0739FC}" type="slidenum">
              <a:rPr lang="en-US" smtClean="0"/>
              <a:pPr/>
              <a:t>‹#›</a:t>
            </a:fld>
            <a:endParaRPr lang="en-US" dirty="0"/>
          </a:p>
        </p:txBody>
      </p:sp>
    </p:spTree>
    <p:extLst>
      <p:ext uri="{BB962C8B-B14F-4D97-AF65-F5344CB8AC3E}">
        <p14:creationId xmlns:p14="http://schemas.microsoft.com/office/powerpoint/2010/main" val="335875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heparticipationcompany.com/2017/03/revolutionary-conflict-resolution-style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heparticipationcompany.com/2018/01/reach-touch-someone-find-collaborative-solution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CA3B24-CE73-47BC-A124-8F192E0739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Black" pitchFamily="34" charset="0"/>
              </a:rPr>
              <a:t>Who here knows where to go to find various training platforms throughout The American Legion? Does anyone have any other great suggestions for different training platforms?</a:t>
            </a:r>
          </a:p>
          <a:p>
            <a:pPr algn="l"/>
            <a:endParaRPr lang="en-US" b="1"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262276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tabLst>
                <a:tab pos="459577" algn="l"/>
              </a:tabLst>
            </a:pPr>
            <a:r>
              <a:rPr lang="en-US" dirty="0"/>
              <a:t>People deal with conflict in a variety ways, therefore you need different conflict resolution strategies. </a:t>
            </a: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4233907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fontAlgn="base"/>
            <a:r>
              <a:rPr lang="en-US" b="0" i="0" dirty="0">
                <a:solidFill>
                  <a:srgbClr val="000000"/>
                </a:solidFill>
                <a:effectLst/>
                <a:latin typeface="Roboto" panose="02000000000000000000" pitchFamily="2" charset="0"/>
              </a:rPr>
              <a:t>Kenneth Thomas and Ralph Kilmann developed five conflict resolution strategies that people use to handle conflict, including avoiding, defeating, compromising, accommodating, and collaborating.</a:t>
            </a:r>
          </a:p>
          <a:p>
            <a:pPr algn="l" fontAlgn="base"/>
            <a:r>
              <a:rPr lang="en-US" b="0" i="0" dirty="0">
                <a:solidFill>
                  <a:srgbClr val="000000"/>
                </a:solidFill>
                <a:effectLst/>
                <a:latin typeface="Roboto" panose="02000000000000000000" pitchFamily="2" charset="0"/>
              </a:rPr>
              <a:t>This is based on the assumption that people choose how cooperative and how assertive to be in a conflict. It suggests that everyone has preferred ways of responding to conflict, but most of us use all methods under various circumstances. It is helpful to understand the five methods, particularly when you want to move a group forward.</a:t>
            </a:r>
          </a:p>
          <a:p>
            <a:pPr algn="l" fontAlgn="base"/>
            <a:endParaRPr lang="en-US" b="0" i="0" dirty="0">
              <a:solidFill>
                <a:srgbClr val="1B76BB"/>
              </a:solidFill>
              <a:effectLst/>
              <a:latin typeface="Roboto" panose="02000000000000000000" pitchFamily="2" charset="0"/>
            </a:endParaRPr>
          </a:p>
          <a:p>
            <a:pPr algn="l" fontAlgn="base"/>
            <a:endParaRPr lang="en-US" b="0" i="0" dirty="0">
              <a:solidFill>
                <a:srgbClr val="1B76BB"/>
              </a:solidFill>
              <a:effectLst/>
              <a:latin typeface="Roboto" panose="02000000000000000000" pitchFamily="2" charset="0"/>
            </a:endParaRPr>
          </a:p>
          <a:p>
            <a:pPr algn="l" fontAlgn="base"/>
            <a:r>
              <a:rPr lang="en-US" b="0" i="0" dirty="0">
                <a:solidFill>
                  <a:srgbClr val="1B76BB"/>
                </a:solidFill>
                <a:effectLst/>
                <a:latin typeface="Roboto" panose="02000000000000000000" pitchFamily="2" charset="0"/>
              </a:rPr>
              <a:t>Conflict Resolution Strategy #1: Avoiding</a:t>
            </a:r>
          </a:p>
          <a:p>
            <a:pPr algn="l" fontAlgn="base"/>
            <a:r>
              <a:rPr lang="en-US" b="0" i="0" dirty="0">
                <a:solidFill>
                  <a:srgbClr val="000000"/>
                </a:solidFill>
                <a:effectLst/>
                <a:latin typeface="Roboto" panose="02000000000000000000" pitchFamily="2" charset="0"/>
              </a:rPr>
              <a:t>Avoiding is when people just ignore or withdraw from the conflict. They choose this method when the discomfort of confrontation exceeds the potential reward of resolution of the conflict. While this might seem easy to accommodate for the facilitator, people aren’t really contributing anything of value to the conversation and may be withholding worthwhile ideas. When conflict is avoided, nothing is resolved.</a:t>
            </a:r>
          </a:p>
          <a:p>
            <a:pPr algn="l" fontAlgn="base"/>
            <a:r>
              <a:rPr lang="en-US" b="0" i="0" dirty="0">
                <a:solidFill>
                  <a:srgbClr val="1B76BB"/>
                </a:solidFill>
                <a:effectLst/>
                <a:latin typeface="Roboto" panose="02000000000000000000" pitchFamily="2" charset="0"/>
              </a:rPr>
              <a:t>Conflict Resolution Strategy #2: Competing</a:t>
            </a:r>
          </a:p>
          <a:p>
            <a:pPr algn="l" fontAlgn="base"/>
            <a:r>
              <a:rPr lang="en-US" b="0" i="0" dirty="0">
                <a:solidFill>
                  <a:srgbClr val="000000"/>
                </a:solidFill>
                <a:effectLst/>
                <a:latin typeface="Roboto" panose="02000000000000000000" pitchFamily="2" charset="0"/>
              </a:rPr>
              <a:t>Competing is used by people who go into a conflict planning to win. They’re assertive and not cooperative. This method is characterized by the assumption that one side wins and everyone else loses. It doesn’t allow room for diverse perspectives into a well informed total picture. Competing might work in sports or war, but it’s rarely a good strategy for group problem solving.</a:t>
            </a:r>
          </a:p>
          <a:p>
            <a:pPr algn="l" fontAlgn="base"/>
            <a:r>
              <a:rPr lang="en-US" b="0" i="0" dirty="0">
                <a:solidFill>
                  <a:srgbClr val="000000"/>
                </a:solidFill>
                <a:effectLst/>
                <a:latin typeface="Roboto" panose="02000000000000000000" pitchFamily="2" charset="0"/>
              </a:rPr>
              <a:t>Debra wrote </a:t>
            </a:r>
            <a:r>
              <a:rPr lang="en-US" b="0" i="0" u="sng" dirty="0">
                <a:solidFill>
                  <a:srgbClr val="2B3C8E"/>
                </a:solidFill>
                <a:effectLst/>
                <a:latin typeface="Roboto" panose="02000000000000000000" pitchFamily="2" charset="0"/>
                <a:hlinkClick r:id="rId3"/>
              </a:rPr>
              <a:t>an illuminating article on how conflict resolution failure</a:t>
            </a:r>
            <a:r>
              <a:rPr lang="en-US" b="0" i="0" dirty="0">
                <a:solidFill>
                  <a:srgbClr val="000000"/>
                </a:solidFill>
                <a:effectLst/>
                <a:latin typeface="Roboto" panose="02000000000000000000" pitchFamily="2" charset="0"/>
              </a:rPr>
              <a:t> can lead to revolution. It’s what can happen when people feel like they aren’t being listened to and start being assertive.</a:t>
            </a:r>
          </a:p>
          <a:p>
            <a:pPr algn="l" fontAlgn="base"/>
            <a:r>
              <a:rPr lang="en-US" b="0" i="0" dirty="0">
                <a:solidFill>
                  <a:srgbClr val="1B76BB"/>
                </a:solidFill>
                <a:effectLst/>
                <a:latin typeface="Roboto" panose="02000000000000000000" pitchFamily="2" charset="0"/>
              </a:rPr>
              <a:t>Conflict Resolution Strategy #3: Accommodating</a:t>
            </a:r>
          </a:p>
          <a:p>
            <a:pPr algn="l" fontAlgn="base"/>
            <a:r>
              <a:rPr lang="en-US" b="0" i="0" dirty="0">
                <a:solidFill>
                  <a:srgbClr val="000000"/>
                </a:solidFill>
                <a:effectLst/>
                <a:latin typeface="Roboto" panose="02000000000000000000" pitchFamily="2" charset="0"/>
              </a:rPr>
              <a:t>Accommodating is a strategy where one party gives in to the wishes or demands of another. They’re being cooperative but not assertive. This may appear to be a gracious way to give in when one figures out s/he has been wrong about an argument. It’s less helpful when one party accommodates another merely to preserve harmony or to avoid disruption. Like avoidance, it can result in unresolved issues. Too much accommodation can result in groups where the most assertive parties commandeer the process and take control of most conversations.</a:t>
            </a:r>
          </a:p>
          <a:p>
            <a:pPr algn="l" fontAlgn="base"/>
            <a:r>
              <a:rPr lang="en-US" b="0" i="0" dirty="0">
                <a:solidFill>
                  <a:srgbClr val="1B76BB"/>
                </a:solidFill>
                <a:effectLst/>
                <a:latin typeface="Roboto" panose="02000000000000000000" pitchFamily="2" charset="0"/>
              </a:rPr>
              <a:t>Conflict Resolution Strategy #4: Collaborating</a:t>
            </a:r>
          </a:p>
          <a:p>
            <a:pPr algn="l" fontAlgn="base"/>
            <a:r>
              <a:rPr lang="en-US" b="0" i="0" dirty="0">
                <a:solidFill>
                  <a:srgbClr val="000000"/>
                </a:solidFill>
                <a:effectLst/>
                <a:latin typeface="Roboto" panose="02000000000000000000" pitchFamily="2" charset="0"/>
              </a:rPr>
              <a:t>Collaborating is the method used when people are both assertive and cooperative. A group may learn to allow each participant to make a contribution with the possibility of co-creating a shared solution that everyone can support.</a:t>
            </a:r>
          </a:p>
          <a:p>
            <a:pPr algn="l" fontAlgn="base"/>
            <a:r>
              <a:rPr lang="en-US" b="0" i="0" dirty="0">
                <a:solidFill>
                  <a:srgbClr val="000000"/>
                </a:solidFill>
                <a:effectLst/>
                <a:latin typeface="Roboto" panose="02000000000000000000" pitchFamily="2" charset="0"/>
              </a:rPr>
              <a:t>A great way to </a:t>
            </a:r>
            <a:r>
              <a:rPr lang="en-US" b="0" i="0" u="sng" dirty="0">
                <a:solidFill>
                  <a:srgbClr val="2B3C8E"/>
                </a:solidFill>
                <a:effectLst/>
                <a:latin typeface="Roboto" panose="02000000000000000000" pitchFamily="2" charset="0"/>
                <a:hlinkClick r:id="rId4"/>
              </a:rPr>
              <a:t>collaborate and overcome conflict</a:t>
            </a:r>
            <a:r>
              <a:rPr lang="en-US" b="0" i="0" dirty="0">
                <a:solidFill>
                  <a:srgbClr val="000000"/>
                </a:solidFill>
                <a:effectLst/>
                <a:latin typeface="Roboto" panose="02000000000000000000" pitchFamily="2" charset="0"/>
              </a:rPr>
              <a:t> is to reach out and touch them.</a:t>
            </a:r>
          </a:p>
          <a:p>
            <a:pPr algn="l" fontAlgn="base"/>
            <a:r>
              <a:rPr lang="en-US" b="0" i="0" dirty="0">
                <a:solidFill>
                  <a:srgbClr val="1B76BB"/>
                </a:solidFill>
                <a:effectLst/>
                <a:latin typeface="Roboto" panose="02000000000000000000" pitchFamily="2" charset="0"/>
              </a:rPr>
              <a:t>Conflict Resolution Strategy #5: Compromising</a:t>
            </a:r>
          </a:p>
          <a:p>
            <a:pPr algn="l" fontAlgn="base"/>
            <a:r>
              <a:rPr lang="en-US" b="0" i="0" dirty="0">
                <a:solidFill>
                  <a:srgbClr val="000000"/>
                </a:solidFill>
                <a:effectLst/>
                <a:latin typeface="Roboto" panose="02000000000000000000" pitchFamily="2" charset="0"/>
              </a:rPr>
              <a:t>Another strategy is compromising, where participants are partially assertive and cooperative. The concept is that everyone gives up a little bit of what they want, and no one gets everything they want. The perception of the best outcome when working by compromise is that which “splits the difference.” Compromise is perceived as being fair, even if no one is particularly happy with the final outcome.</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40369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8158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3B24-CE73-47BC-A124-8F192E0739FC}" type="slidenum">
              <a:rPr lang="en-US" smtClean="0"/>
              <a:pPr/>
              <a:t>14</a:t>
            </a:fld>
            <a:endParaRPr lang="en-US" dirty="0"/>
          </a:p>
        </p:txBody>
      </p:sp>
    </p:spTree>
    <p:extLst>
      <p:ext uri="{BB962C8B-B14F-4D97-AF65-F5344CB8AC3E}">
        <p14:creationId xmlns:p14="http://schemas.microsoft.com/office/powerpoint/2010/main" val="208597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CA3B24-CE73-47BC-A124-8F192E0739FC}" type="slidenum">
              <a:rPr lang="en-US" smtClean="0"/>
              <a:pPr/>
              <a:t>15</a:t>
            </a:fld>
            <a:endParaRPr lang="en-US" dirty="0"/>
          </a:p>
        </p:txBody>
      </p:sp>
    </p:spTree>
    <p:extLst>
      <p:ext uri="{BB962C8B-B14F-4D97-AF65-F5344CB8AC3E}">
        <p14:creationId xmlns:p14="http://schemas.microsoft.com/office/powerpoint/2010/main" val="179285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16178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03500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1"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22617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tab pos="459577" algn="l"/>
              </a:tabLst>
              <a:defRPr/>
            </a:pPr>
            <a:r>
              <a:rPr lang="en-US" sz="1200" dirty="0">
                <a:latin typeface="Arial Black" pitchFamily="34" charset="0"/>
              </a:rPr>
              <a:t>As a membership driven organization it is our duty to be ready to “Sell” The American Legion at any given time. We need to be able to explain who The American Legion is to pique the listeners curiosity enough for them to take action such as taking the time to ask more questions or scheduling a follow up meeting. </a:t>
            </a:r>
          </a:p>
          <a:p>
            <a:pPr marL="0" marR="0" lvl="0" indent="0" algn="l" defTabSz="914400" rtl="0" eaLnBrk="1" fontAlgn="auto" latinLnBrk="0" hangingPunct="1">
              <a:lnSpc>
                <a:spcPct val="100000"/>
              </a:lnSpc>
              <a:spcBef>
                <a:spcPts val="0"/>
              </a:spcBef>
              <a:spcAft>
                <a:spcPts val="0"/>
              </a:spcAft>
              <a:buClrTx/>
              <a:buSzTx/>
              <a:buFontTx/>
              <a:buNone/>
              <a:tabLst>
                <a:tab pos="459577" algn="l"/>
              </a:tabLst>
              <a:defRPr/>
            </a:pPr>
            <a:endParaRPr lang="en-US" sz="1200" dirty="0">
              <a:latin typeface="Arial Black"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9577" algn="l"/>
              </a:tabLst>
              <a:defRPr/>
            </a:pPr>
            <a:r>
              <a:rPr lang="en-US" sz="1200" dirty="0">
                <a:latin typeface="Arial Black" pitchFamily="34" charset="0"/>
              </a:rPr>
              <a:t>Questions to ask / Statements for students to rebut:</a:t>
            </a:r>
          </a:p>
          <a:p>
            <a:pPr marL="0" marR="0" lvl="0" indent="0" algn="l" defTabSz="914400" rtl="0" eaLnBrk="1" fontAlgn="auto" latinLnBrk="0" hangingPunct="1">
              <a:lnSpc>
                <a:spcPct val="100000"/>
              </a:lnSpc>
              <a:spcBef>
                <a:spcPts val="0"/>
              </a:spcBef>
              <a:spcAft>
                <a:spcPts val="0"/>
              </a:spcAft>
              <a:buClrTx/>
              <a:buSzTx/>
              <a:buFontTx/>
              <a:buNone/>
              <a:tabLst>
                <a:tab pos="459577" algn="l"/>
              </a:tabLst>
              <a:defRPr/>
            </a:pPr>
            <a:r>
              <a:rPr lang="en-US" sz="1200" dirty="0">
                <a:latin typeface="Arial Black" pitchFamily="34" charset="0"/>
              </a:rPr>
              <a:t>Why are you a member of The American Legion?</a:t>
            </a:r>
          </a:p>
          <a:p>
            <a:pPr marL="0" marR="0" lvl="0" indent="0" algn="l" defTabSz="914400" rtl="0" eaLnBrk="1" fontAlgn="auto" latinLnBrk="0" hangingPunct="1">
              <a:lnSpc>
                <a:spcPct val="100000"/>
              </a:lnSpc>
              <a:spcBef>
                <a:spcPts val="0"/>
              </a:spcBef>
              <a:spcAft>
                <a:spcPts val="0"/>
              </a:spcAft>
              <a:buClrTx/>
              <a:buSzTx/>
              <a:buFontTx/>
              <a:buNone/>
              <a:tabLst>
                <a:tab pos="459577" algn="l"/>
              </a:tabLst>
              <a:defRPr/>
            </a:pPr>
            <a:r>
              <a:rPr lang="en-US" sz="1200" dirty="0">
                <a:latin typeface="Arial Black" pitchFamily="34" charset="0"/>
              </a:rPr>
              <a:t>What does The American Legion do for me? </a:t>
            </a:r>
          </a:p>
          <a:p>
            <a:pPr marL="0" marR="0" lvl="0" indent="0" algn="l" defTabSz="914400" rtl="0" eaLnBrk="1" fontAlgn="auto" latinLnBrk="0" hangingPunct="1">
              <a:lnSpc>
                <a:spcPct val="100000"/>
              </a:lnSpc>
              <a:spcBef>
                <a:spcPts val="0"/>
              </a:spcBef>
              <a:spcAft>
                <a:spcPts val="0"/>
              </a:spcAft>
              <a:buClrTx/>
              <a:buSzTx/>
              <a:buFontTx/>
              <a:buNone/>
              <a:tabLst>
                <a:tab pos="459577" algn="l"/>
              </a:tabLst>
              <a:defRPr/>
            </a:pPr>
            <a:r>
              <a:rPr lang="en-US" sz="1200" dirty="0">
                <a:latin typeface="Arial Black" pitchFamily="34" charset="0"/>
              </a:rPr>
              <a:t>The American Legion is nothing but a smoky filled bar with a bunch of old men telling war stories.</a:t>
            </a:r>
          </a:p>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167163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149986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60378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3B24-CE73-47BC-A124-8F192E0739FC}" type="slidenum">
              <a:rPr lang="en-US" smtClean="0"/>
              <a:pPr/>
              <a:t>8</a:t>
            </a:fld>
            <a:endParaRPr lang="en-US" dirty="0"/>
          </a:p>
        </p:txBody>
      </p:sp>
    </p:spTree>
    <p:extLst>
      <p:ext uri="{BB962C8B-B14F-4D97-AF65-F5344CB8AC3E}">
        <p14:creationId xmlns:p14="http://schemas.microsoft.com/office/powerpoint/2010/main" val="389017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199450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8F80-C029-4E08-A658-15C4804F0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E029DB-19CD-45B9-9DB0-145F40B95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890E0-3E79-458C-9454-FBE7735AB9D4}"/>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889D57B4-0FD2-4835-88EC-9526339360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9C2EA-AAC3-42AD-946E-8E44408862F2}"/>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637609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86F7-3154-4BE8-9510-C9099B772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6A09EB-AED1-400C-98FC-BA1284E560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979-F09B-4CE6-9E40-7424F85E62F5}"/>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1BA02E40-0CF9-41FA-AC55-C48B4A6208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54FD96-84D7-4713-A718-6AD08AF19E85}"/>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1618282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D81A5-70C7-4DBA-B9C3-CE130B7652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6FA84E-4670-4D64-91AD-A96B6C05A3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F76A0-01E1-48AE-A1F0-AE03FE84B4A9}"/>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6778E144-1D46-4B76-91EE-7BAB9A1EDF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A2DDD3-B042-4588-BE9E-D0A03B2C686F}"/>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75664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
        <p:cNvGrpSpPr/>
        <p:nvPr/>
      </p:nvGrpSpPr>
      <p:grpSpPr>
        <a:xfrm>
          <a:off x="0" y="0"/>
          <a:ext cx="0" cy="0"/>
          <a:chOff x="0" y="0"/>
          <a:chExt cx="0" cy="0"/>
        </a:xfrm>
      </p:grpSpPr>
      <p:sp>
        <p:nvSpPr>
          <p:cNvPr id="12" name="Shape 12"/>
          <p:cNvSpPr>
            <a:spLocks noGrp="1"/>
          </p:cNvSpPr>
          <p:nvPr>
            <p:ph type="pic" idx="2"/>
          </p:nvPr>
        </p:nvSpPr>
        <p:spPr>
          <a:xfrm>
            <a:off x="0" y="0"/>
            <a:ext cx="12192000" cy="68580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t>Click icon to add picture</a:t>
            </a:r>
            <a:endParaRPr dirty="0"/>
          </a:p>
        </p:txBody>
      </p:sp>
    </p:spTree>
    <p:extLst>
      <p:ext uri="{BB962C8B-B14F-4D97-AF65-F5344CB8AC3E}">
        <p14:creationId xmlns:p14="http://schemas.microsoft.com/office/powerpoint/2010/main" val="146500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63FE-97FE-40C0-8B3F-E234452CF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83245-2AF7-400E-A755-8C7DD11CFC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F2E0B-904E-4873-8D42-D57AE8ACC9EA}"/>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A8692E4E-26BA-4608-BA10-80AE9D3417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B6EDF5-5971-4E55-9CF9-248C675CE1EF}"/>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532340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C3F1-37C9-4974-9EFB-230F8B8DB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FA0145-7439-4BDA-A6CA-EF74526BC3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4DBC7-CAE2-44B1-9BD3-9907E0307A59}"/>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0FE61E76-1001-4A84-ABDA-CAB7C60000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320BED-8802-4376-AFD9-80710BBFF9E4}"/>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16433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C70E-BCC8-4209-9A8C-1F0D98F59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87416-F2A8-49C1-B126-7313E4BC3B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20E87-4562-4A87-818B-2C175E4360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D58876-C997-4A51-A7A5-B4C08B68B373}"/>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6" name="Footer Placeholder 5">
            <a:extLst>
              <a:ext uri="{FF2B5EF4-FFF2-40B4-BE49-F238E27FC236}">
                <a16:creationId xmlns:a16="http://schemas.microsoft.com/office/drawing/2014/main" id="{24AE4424-299F-4B34-B45F-7B93CBAC79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8AB861-ACCA-4C5A-9A1F-60B41D45D5CA}"/>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2695367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B92C-08E9-40BB-BB34-6C61CA935C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0A7089-60BD-40F2-AFBC-0115EE613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8ED585-A86F-4A28-BEDF-1F4E467BD1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3B117A-8E2E-47C0-ABB4-DC2228C9F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270227-9F02-4A67-86F2-631D6A208C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22E914-816B-40AF-8162-FD153BD2DC2D}"/>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8" name="Footer Placeholder 7">
            <a:extLst>
              <a:ext uri="{FF2B5EF4-FFF2-40B4-BE49-F238E27FC236}">
                <a16:creationId xmlns:a16="http://schemas.microsoft.com/office/drawing/2014/main" id="{3A7543F2-B2CC-4484-9773-774528142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DD87D23-987A-47A1-A0DD-F32D3B359777}"/>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2701533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C968-9744-40F7-AFCF-34EB58A180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C61A9F-19F6-4597-B970-9D9429CCD695}"/>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4" name="Footer Placeholder 3">
            <a:extLst>
              <a:ext uri="{FF2B5EF4-FFF2-40B4-BE49-F238E27FC236}">
                <a16:creationId xmlns:a16="http://schemas.microsoft.com/office/drawing/2014/main" id="{3F3E20C7-2D49-4556-9BE5-1B3D9D6F91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28E625-B0FE-4651-A8FB-185075AC6692}"/>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350878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A7BAE-DEAD-412B-B443-FA9EFF9A4735}"/>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3" name="Footer Placeholder 2">
            <a:extLst>
              <a:ext uri="{FF2B5EF4-FFF2-40B4-BE49-F238E27FC236}">
                <a16:creationId xmlns:a16="http://schemas.microsoft.com/office/drawing/2014/main" id="{075FBED2-8365-4A38-97F1-F2CCB6B71F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5C1F2A-76F3-4A31-8166-3EB92EEEAE82}"/>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2916347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41B6-2B1E-4416-95F4-ED1589B7A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008494-1AE6-4D2D-A20A-DAFAC1C78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0C215-4F43-4EFD-BF91-FA3EC30FF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50C48-6613-429B-B119-D3EC08C71651}"/>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6" name="Footer Placeholder 5">
            <a:extLst>
              <a:ext uri="{FF2B5EF4-FFF2-40B4-BE49-F238E27FC236}">
                <a16:creationId xmlns:a16="http://schemas.microsoft.com/office/drawing/2014/main" id="{AE943989-B34C-4876-A598-3AF45CD574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776684-5A7B-49F0-97A2-DB36A204A4F9}"/>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792838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6C53-33E8-432A-8F58-2D3059308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4C92F5-70DC-4D18-B350-1CA807E7E6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EBA770-44AA-45FB-B7BA-4DC513EFA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672722-768A-460B-96D4-FE98F2D3F30E}"/>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6" name="Footer Placeholder 5">
            <a:extLst>
              <a:ext uri="{FF2B5EF4-FFF2-40B4-BE49-F238E27FC236}">
                <a16:creationId xmlns:a16="http://schemas.microsoft.com/office/drawing/2014/main" id="{98CED9AD-E22F-46FC-AA80-FCB3D63030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DB3BBB-0424-4F26-ADF5-E0709F68977E}"/>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1717521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FC5BC-F23E-46A7-99A0-A1A49F1CB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FEB754-5F3B-483A-9E06-536269880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BFA3F-FB98-4E09-8844-6C8078A3D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2354696D-AEFD-404F-B297-BB063118A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7291F0-DB44-40D7-9A07-6DDAB932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58905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legion.org/training" TargetMode="External"/><Relationship Id="rId3" Type="http://schemas.openxmlformats.org/officeDocument/2006/relationships/image" Target="../media/image4.gif"/><Relationship Id="rId7" Type="http://schemas.openxmlformats.org/officeDocument/2006/relationships/hyperlink" Target="https://www.legion.org/training/training-tuesday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legion.org/training/resolutions" TargetMode="External"/><Relationship Id="rId5" Type="http://schemas.openxmlformats.org/officeDocument/2006/relationships/hyperlink" Target="https://www.dropbox.com/sh/9pm9a1mcxo0kvzd/AADV15wMYQD7tGG5fitEYKdsa?dl=0" TargetMode="External"/><Relationship Id="rId4" Type="http://schemas.openxmlformats.org/officeDocument/2006/relationships/image" Target="../media/image3.jpg"/><Relationship Id="rId9" Type="http://schemas.openxmlformats.org/officeDocument/2006/relationships/hyperlink" Target="http://www.leg.state.fl.us/statut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s://player.vimeo.com/video/652926825?app_id=122963" TargetMode="External"/><Relationship Id="rId5" Type="http://schemas.openxmlformats.org/officeDocument/2006/relationships/image" Target="../media/image7.jpe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A6F317-6559-4427-951A-89A17EEE79AE}"/>
              </a:ext>
            </a:extLst>
          </p:cNvPr>
          <p:cNvGrpSpPr/>
          <p:nvPr/>
        </p:nvGrpSpPr>
        <p:grpSpPr>
          <a:xfrm>
            <a:off x="0" y="4031545"/>
            <a:ext cx="12192000" cy="2926080"/>
            <a:chOff x="0" y="3931920"/>
            <a:chExt cx="12192000" cy="2926080"/>
          </a:xfrm>
        </p:grpSpPr>
        <p:pic>
          <p:nvPicPr>
            <p:cNvPr id="15" name="Picture 14">
              <a:extLst>
                <a:ext uri="{FF2B5EF4-FFF2-40B4-BE49-F238E27FC236}">
                  <a16:creationId xmlns:a16="http://schemas.microsoft.com/office/drawing/2014/main" id="{0532B50F-446D-4EB4-8B09-D70E39085B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31920"/>
              <a:ext cx="12192000" cy="2926080"/>
            </a:xfrm>
            <a:prstGeom prst="rect">
              <a:avLst/>
            </a:prstGeom>
          </p:spPr>
        </p:pic>
        <p:sp>
          <p:nvSpPr>
            <p:cNvPr id="17" name="TextBox 16">
              <a:extLst>
                <a:ext uri="{FF2B5EF4-FFF2-40B4-BE49-F238E27FC236}">
                  <a16:creationId xmlns:a16="http://schemas.microsoft.com/office/drawing/2014/main" id="{4006C637-FC8A-4D0E-AA4E-784FD228C4FB}"/>
                </a:ext>
              </a:extLst>
            </p:cNvPr>
            <p:cNvSpPr txBox="1"/>
            <p:nvPr/>
          </p:nvSpPr>
          <p:spPr>
            <a:xfrm>
              <a:off x="7983479" y="6074379"/>
              <a:ext cx="3972321" cy="523220"/>
            </a:xfrm>
            <a:prstGeom prst="rect">
              <a:avLst/>
            </a:prstGeom>
            <a:noFill/>
          </p:spPr>
          <p:txBody>
            <a:bodyPr wrap="square" rtlCol="0">
              <a:spAutoFit/>
            </a:bodyPr>
            <a:lstStyle/>
            <a:p>
              <a:pPr algn="r"/>
              <a:r>
                <a:rPr lang="en-US" sz="2800" b="1" spc="140" dirty="0">
                  <a:solidFill>
                    <a:srgbClr val="FAC809"/>
                  </a:solidFill>
                  <a:latin typeface="Sitka Banner" panose="02000505000000020004" pitchFamily="2" charset="0"/>
                </a:rPr>
                <a:t>floridalegion.org</a:t>
              </a:r>
            </a:p>
          </p:txBody>
        </p:sp>
      </p:grpSp>
      <p:pic>
        <p:nvPicPr>
          <p:cNvPr id="19" name="Picture 18">
            <a:extLst>
              <a:ext uri="{FF2B5EF4-FFF2-40B4-BE49-F238E27FC236}">
                <a16:creationId xmlns:a16="http://schemas.microsoft.com/office/drawing/2014/main" id="{FD1E59A3-8C01-4451-90E7-1798E1D741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6192" y="2324054"/>
            <a:ext cx="3059615" cy="2986184"/>
          </a:xfrm>
          <a:prstGeom prst="rect">
            <a:avLst/>
          </a:prstGeom>
        </p:spPr>
      </p:pic>
      <p:sp>
        <p:nvSpPr>
          <p:cNvPr id="4" name="Subtitle 3">
            <a:extLst>
              <a:ext uri="{FF2B5EF4-FFF2-40B4-BE49-F238E27FC236}">
                <a16:creationId xmlns:a16="http://schemas.microsoft.com/office/drawing/2014/main" id="{DFE25155-0AFD-257F-1FD2-A467E3A6408B}"/>
              </a:ext>
            </a:extLst>
          </p:cNvPr>
          <p:cNvSpPr>
            <a:spLocks noGrp="1"/>
          </p:cNvSpPr>
          <p:nvPr>
            <p:ph type="subTitle" idx="1"/>
          </p:nvPr>
        </p:nvSpPr>
        <p:spPr>
          <a:xfrm>
            <a:off x="1524000" y="611847"/>
            <a:ext cx="9144000" cy="1655762"/>
          </a:xfrm>
        </p:spPr>
        <p:txBody>
          <a:bodyPr>
            <a:normAutofit fontScale="92500" lnSpcReduction="20000"/>
          </a:bodyPr>
          <a:lstStyle/>
          <a:p>
            <a:r>
              <a:rPr lang="en-US" sz="4400" b="1" dirty="0">
                <a:latin typeface="Arial" panose="020B0604020202020204" pitchFamily="34" charset="0"/>
                <a:cs typeface="Arial" panose="020B0604020202020204" pitchFamily="34" charset="0"/>
              </a:rPr>
              <a:t>Welcome to Florida American Legion College</a:t>
            </a:r>
          </a:p>
          <a:p>
            <a:r>
              <a:rPr lang="en-US" sz="4400" b="1" dirty="0">
                <a:latin typeface="Arial" panose="020B0604020202020204" pitchFamily="34" charset="0"/>
                <a:cs typeface="Arial" panose="020B0604020202020204" pitchFamily="34" charset="0"/>
              </a:rPr>
              <a:t>2023-2024</a:t>
            </a:r>
          </a:p>
        </p:txBody>
      </p:sp>
    </p:spTree>
    <p:extLst>
      <p:ext uri="{BB962C8B-B14F-4D97-AF65-F5344CB8AC3E}">
        <p14:creationId xmlns:p14="http://schemas.microsoft.com/office/powerpoint/2010/main" val="380721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p:txBody>
          <a:bodyPr/>
          <a:lstStyle/>
          <a:p>
            <a:r>
              <a:rPr lang="en-US" dirty="0"/>
              <a:t>Finance Officer Role:</a:t>
            </a:r>
          </a:p>
        </p:txBody>
      </p:sp>
      <p:sp>
        <p:nvSpPr>
          <p:cNvPr id="6" name="Shape 191">
            <a:extLst>
              <a:ext uri="{FF2B5EF4-FFF2-40B4-BE49-F238E27FC236}">
                <a16:creationId xmlns:a16="http://schemas.microsoft.com/office/drawing/2014/main" id="{CB0FAA42-AEA6-39D0-A4A7-A692D2C25350}"/>
              </a:ext>
            </a:extLst>
          </p:cNvPr>
          <p:cNvSpPr/>
          <p:nvPr/>
        </p:nvSpPr>
        <p:spPr>
          <a:xfrm>
            <a:off x="0" y="2381800"/>
            <a:ext cx="12192000"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endParaRPr lang="en-US" sz="6000" b="1" dirty="0">
              <a:solidFill>
                <a:srgbClr val="F7C20C"/>
              </a:solidFill>
              <a:latin typeface="Sitka Text" panose="02000505000000020004" pitchFamily="2" charset="0"/>
            </a:endParaRPr>
          </a:p>
        </p:txBody>
      </p:sp>
      <p:sp>
        <p:nvSpPr>
          <p:cNvPr id="7" name="TextBox 6">
            <a:extLst>
              <a:ext uri="{FF2B5EF4-FFF2-40B4-BE49-F238E27FC236}">
                <a16:creationId xmlns:a16="http://schemas.microsoft.com/office/drawing/2014/main" id="{F70CDD15-7EAA-8745-116F-08EA0D5289B0}"/>
              </a:ext>
            </a:extLst>
          </p:cNvPr>
          <p:cNvSpPr txBox="1"/>
          <p:nvPr/>
        </p:nvSpPr>
        <p:spPr>
          <a:xfrm>
            <a:off x="2076449" y="2934970"/>
            <a:ext cx="6197600" cy="461665"/>
          </a:xfrm>
          <a:prstGeom prst="rect">
            <a:avLst/>
          </a:prstGeom>
          <a:noFill/>
        </p:spPr>
        <p:txBody>
          <a:bodyPr wrap="square">
            <a:spAutoFit/>
          </a:bodyPr>
          <a:lstStyle/>
          <a:p>
            <a:r>
              <a:rPr lang="en-US" sz="2400" b="1" dirty="0">
                <a:hlinkClick r:id="rId5">
                  <a:extLst>
                    <a:ext uri="{A12FA001-AC4F-418D-AE19-62706E023703}">
                      <ahyp:hlinkClr xmlns:ahyp="http://schemas.microsoft.com/office/drawing/2018/hyperlinkcolor" val="tx"/>
                    </a:ext>
                  </a:extLst>
                </a:hlinkClick>
              </a:rPr>
              <a:t>Dropbox - Training In A Box - Simplify your life</a:t>
            </a:r>
            <a:endParaRPr lang="en-US" sz="2400" b="1" dirty="0"/>
          </a:p>
        </p:txBody>
      </p:sp>
      <p:sp>
        <p:nvSpPr>
          <p:cNvPr id="8" name="TextBox 7">
            <a:extLst>
              <a:ext uri="{FF2B5EF4-FFF2-40B4-BE49-F238E27FC236}">
                <a16:creationId xmlns:a16="http://schemas.microsoft.com/office/drawing/2014/main" id="{70901C9D-C5F2-1EF4-A4E9-0427951666E3}"/>
              </a:ext>
            </a:extLst>
          </p:cNvPr>
          <p:cNvSpPr txBox="1"/>
          <p:nvPr/>
        </p:nvSpPr>
        <p:spPr>
          <a:xfrm>
            <a:off x="2076449" y="3585761"/>
            <a:ext cx="6197600" cy="461665"/>
          </a:xfrm>
          <a:prstGeom prst="rect">
            <a:avLst/>
          </a:prstGeom>
          <a:noFill/>
        </p:spPr>
        <p:txBody>
          <a:bodyPr wrap="square">
            <a:spAutoFit/>
          </a:bodyPr>
          <a:lstStyle/>
          <a:p>
            <a:r>
              <a:rPr lang="en-US" sz="2400" b="1" dirty="0">
                <a:hlinkClick r:id="rId6">
                  <a:extLst>
                    <a:ext uri="{A12FA001-AC4F-418D-AE19-62706E023703}">
                      <ahyp:hlinkClr xmlns:ahyp="http://schemas.microsoft.com/office/drawing/2018/hyperlinkcolor" val="tx"/>
                    </a:ext>
                  </a:extLst>
                </a:hlinkClick>
              </a:rPr>
              <a:t>Write a Resolution | The American Legion</a:t>
            </a:r>
            <a:endParaRPr lang="en-US" sz="2400" b="1" dirty="0"/>
          </a:p>
        </p:txBody>
      </p:sp>
      <p:sp>
        <p:nvSpPr>
          <p:cNvPr id="9" name="TextBox 8">
            <a:extLst>
              <a:ext uri="{FF2B5EF4-FFF2-40B4-BE49-F238E27FC236}">
                <a16:creationId xmlns:a16="http://schemas.microsoft.com/office/drawing/2014/main" id="{34EAF3DC-1905-EDC3-30ED-9AD5FBBA920B}"/>
              </a:ext>
            </a:extLst>
          </p:cNvPr>
          <p:cNvSpPr txBox="1"/>
          <p:nvPr/>
        </p:nvSpPr>
        <p:spPr>
          <a:xfrm>
            <a:off x="2076449" y="2276776"/>
            <a:ext cx="6197600" cy="461665"/>
          </a:xfrm>
          <a:prstGeom prst="rect">
            <a:avLst/>
          </a:prstGeom>
          <a:noFill/>
        </p:spPr>
        <p:txBody>
          <a:bodyPr wrap="square">
            <a:spAutoFit/>
          </a:bodyPr>
          <a:lstStyle/>
          <a:p>
            <a:r>
              <a:rPr lang="en-US" sz="2400" b="1" dirty="0">
                <a:hlinkClick r:id="rId7">
                  <a:extLst>
                    <a:ext uri="{A12FA001-AC4F-418D-AE19-62706E023703}">
                      <ahyp:hlinkClr xmlns:ahyp="http://schemas.microsoft.com/office/drawing/2018/hyperlinkcolor" val="tx"/>
                    </a:ext>
                  </a:extLst>
                </a:hlinkClick>
              </a:rPr>
              <a:t>Training Tuesdays | The American Legion</a:t>
            </a:r>
            <a:endParaRPr lang="en-US" sz="2400" b="1" dirty="0"/>
          </a:p>
        </p:txBody>
      </p:sp>
      <p:sp>
        <p:nvSpPr>
          <p:cNvPr id="10" name="TextBox 9">
            <a:extLst>
              <a:ext uri="{FF2B5EF4-FFF2-40B4-BE49-F238E27FC236}">
                <a16:creationId xmlns:a16="http://schemas.microsoft.com/office/drawing/2014/main" id="{320BAE05-290E-A802-415C-2A1E51E2F68E}"/>
              </a:ext>
            </a:extLst>
          </p:cNvPr>
          <p:cNvSpPr txBox="1"/>
          <p:nvPr/>
        </p:nvSpPr>
        <p:spPr>
          <a:xfrm>
            <a:off x="2076449" y="1640577"/>
            <a:ext cx="8039100" cy="461665"/>
          </a:xfrm>
          <a:prstGeom prst="rect">
            <a:avLst/>
          </a:prstGeom>
          <a:noFill/>
        </p:spPr>
        <p:txBody>
          <a:bodyPr wrap="square">
            <a:spAutoFit/>
          </a:bodyPr>
          <a:lstStyle/>
          <a:p>
            <a:r>
              <a:rPr lang="en-US" sz="2400" b="1" dirty="0">
                <a:hlinkClick r:id="rId8">
                  <a:extLst>
                    <a:ext uri="{A12FA001-AC4F-418D-AE19-62706E023703}">
                      <ahyp:hlinkClr xmlns:ahyp="http://schemas.microsoft.com/office/drawing/2018/hyperlinkcolor" val="tx"/>
                    </a:ext>
                  </a:extLst>
                </a:hlinkClick>
              </a:rPr>
              <a:t>Training | American Legion (legion.org)</a:t>
            </a:r>
            <a:endParaRPr lang="en-US" sz="2400" b="1" dirty="0"/>
          </a:p>
        </p:txBody>
      </p:sp>
      <p:sp>
        <p:nvSpPr>
          <p:cNvPr id="4" name="TextBox 3">
            <a:extLst>
              <a:ext uri="{FF2B5EF4-FFF2-40B4-BE49-F238E27FC236}">
                <a16:creationId xmlns:a16="http://schemas.microsoft.com/office/drawing/2014/main" id="{1BF79EDF-7E34-10AB-5B2D-EDB40431A202}"/>
              </a:ext>
            </a:extLst>
          </p:cNvPr>
          <p:cNvSpPr txBox="1"/>
          <p:nvPr/>
        </p:nvSpPr>
        <p:spPr>
          <a:xfrm>
            <a:off x="2080260" y="4176215"/>
            <a:ext cx="9044940" cy="461665"/>
          </a:xfrm>
          <a:prstGeom prst="rect">
            <a:avLst/>
          </a:prstGeom>
          <a:noFill/>
        </p:spPr>
        <p:txBody>
          <a:bodyPr wrap="square" rtlCol="0">
            <a:spAutoFit/>
          </a:bodyPr>
          <a:lstStyle/>
          <a:p>
            <a:r>
              <a:rPr lang="en-US" sz="2400" b="1" dirty="0">
                <a:solidFill>
                  <a:srgbClr val="011D49"/>
                </a:solidFill>
                <a:hlinkClick r:id="rId9">
                  <a:extLst>
                    <a:ext uri="{A12FA001-AC4F-418D-AE19-62706E023703}">
                      <ahyp:hlinkClr xmlns:ahyp="http://schemas.microsoft.com/office/drawing/2018/hyperlinkcolor" val="tx"/>
                    </a:ext>
                  </a:extLst>
                </a:hlinkClick>
              </a:rPr>
              <a:t>Statutes &amp; Constitution :View Statutes : Online Sunshine (state.fl.us)</a:t>
            </a:r>
            <a:endParaRPr lang="en-US" sz="2400" b="1" dirty="0">
              <a:solidFill>
                <a:srgbClr val="011D49"/>
              </a:solidFill>
            </a:endParaRPr>
          </a:p>
        </p:txBody>
      </p:sp>
    </p:spTree>
    <p:extLst>
      <p:ext uri="{BB962C8B-B14F-4D97-AF65-F5344CB8AC3E}">
        <p14:creationId xmlns:p14="http://schemas.microsoft.com/office/powerpoint/2010/main" val="533401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4" name="Shape 191">
            <a:extLst>
              <a:ext uri="{FF2B5EF4-FFF2-40B4-BE49-F238E27FC236}">
                <a16:creationId xmlns:a16="http://schemas.microsoft.com/office/drawing/2014/main" id="{B92BB1FE-E789-E40F-B7E9-FE43E21141BB}"/>
              </a:ext>
            </a:extLst>
          </p:cNvPr>
          <p:cNvSpPr/>
          <p:nvPr/>
        </p:nvSpPr>
        <p:spPr>
          <a:xfrm>
            <a:off x="0" y="2381801"/>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Conflict Management</a:t>
            </a:r>
          </a:p>
        </p:txBody>
      </p:sp>
    </p:spTree>
    <p:extLst>
      <p:ext uri="{BB962C8B-B14F-4D97-AF65-F5344CB8AC3E}">
        <p14:creationId xmlns:p14="http://schemas.microsoft.com/office/powerpoint/2010/main" val="2260978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p:txBody>
          <a:bodyPr/>
          <a:lstStyle/>
          <a:p>
            <a:r>
              <a:rPr lang="en-US" dirty="0"/>
              <a:t>Post</a:t>
            </a:r>
            <a:r>
              <a:rPr lang="en-US" baseline="0" dirty="0"/>
              <a:t> Finance Officer’s Charge</a:t>
            </a:r>
            <a:endParaRPr lang="en-US" dirty="0"/>
          </a:p>
        </p:txBody>
      </p:sp>
      <p:sp>
        <p:nvSpPr>
          <p:cNvPr id="4" name="Shape 191">
            <a:extLst>
              <a:ext uri="{FF2B5EF4-FFF2-40B4-BE49-F238E27FC236}">
                <a16:creationId xmlns:a16="http://schemas.microsoft.com/office/drawing/2014/main" id="{BC1DC754-4D56-15CD-2B1F-99B01CE98424}"/>
              </a:ext>
            </a:extLst>
          </p:cNvPr>
          <p:cNvSpPr/>
          <p:nvPr/>
        </p:nvSpPr>
        <p:spPr>
          <a:xfrm>
            <a:off x="182880" y="892635"/>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Resolution Strategies</a:t>
            </a:r>
          </a:p>
        </p:txBody>
      </p:sp>
      <p:sp>
        <p:nvSpPr>
          <p:cNvPr id="2" name="Content Placeholder 2">
            <a:extLst>
              <a:ext uri="{FF2B5EF4-FFF2-40B4-BE49-F238E27FC236}">
                <a16:creationId xmlns:a16="http://schemas.microsoft.com/office/drawing/2014/main" id="{C6F787F4-C06C-BF02-8B86-BB1C1D985B66}"/>
              </a:ext>
            </a:extLst>
          </p:cNvPr>
          <p:cNvSpPr txBox="1">
            <a:spLocks/>
          </p:cNvSpPr>
          <p:nvPr/>
        </p:nvSpPr>
        <p:spPr>
          <a:xfrm>
            <a:off x="2124238" y="2229736"/>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Sitka Heading Semibold" pitchFamily="2" charset="0"/>
              </a:rPr>
              <a:t>Avoiding</a:t>
            </a:r>
          </a:p>
          <a:p>
            <a:r>
              <a:rPr lang="en-US" sz="3200" b="1" dirty="0">
                <a:latin typeface="Sitka Heading Semibold" pitchFamily="2" charset="0"/>
              </a:rPr>
              <a:t>Defeating</a:t>
            </a:r>
          </a:p>
          <a:p>
            <a:r>
              <a:rPr lang="en-US" sz="3200" b="1" dirty="0">
                <a:latin typeface="Sitka Heading Semibold" pitchFamily="2" charset="0"/>
              </a:rPr>
              <a:t>Compromising</a:t>
            </a:r>
          </a:p>
          <a:p>
            <a:r>
              <a:rPr lang="en-US" sz="3200" b="1" dirty="0">
                <a:latin typeface="Sitka Heading Semibold" pitchFamily="2" charset="0"/>
              </a:rPr>
              <a:t>Accommodating</a:t>
            </a:r>
          </a:p>
          <a:p>
            <a:r>
              <a:rPr lang="en-US" sz="3200" b="1" dirty="0">
                <a:latin typeface="Sitka Heading Semibold" pitchFamily="2" charset="0"/>
              </a:rPr>
              <a:t>Collaborating</a:t>
            </a:r>
          </a:p>
          <a:p>
            <a:pPr marL="0" indent="0">
              <a:buNone/>
            </a:pPr>
            <a:endParaRPr lang="en-US" dirty="0"/>
          </a:p>
          <a:p>
            <a:endParaRPr lang="en-US" dirty="0"/>
          </a:p>
        </p:txBody>
      </p:sp>
    </p:spTree>
    <p:extLst>
      <p:ext uri="{BB962C8B-B14F-4D97-AF65-F5344CB8AC3E}">
        <p14:creationId xmlns:p14="http://schemas.microsoft.com/office/powerpoint/2010/main" val="172652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p:txBody>
          <a:bodyPr/>
          <a:lstStyle/>
          <a:p>
            <a:r>
              <a:rPr lang="en-US" dirty="0"/>
              <a:t>Post</a:t>
            </a:r>
            <a:r>
              <a:rPr lang="en-US" baseline="0" dirty="0"/>
              <a:t> Finance Officer’s Charge</a:t>
            </a:r>
            <a:endParaRPr lang="en-US" dirty="0"/>
          </a:p>
        </p:txBody>
      </p:sp>
      <p:sp>
        <p:nvSpPr>
          <p:cNvPr id="4" name="Shape 191">
            <a:extLst>
              <a:ext uri="{FF2B5EF4-FFF2-40B4-BE49-F238E27FC236}">
                <a16:creationId xmlns:a16="http://schemas.microsoft.com/office/drawing/2014/main" id="{BC1DC754-4D56-15CD-2B1F-99B01CE98424}"/>
              </a:ext>
            </a:extLst>
          </p:cNvPr>
          <p:cNvSpPr/>
          <p:nvPr/>
        </p:nvSpPr>
        <p:spPr>
          <a:xfrm>
            <a:off x="0" y="1920136"/>
            <a:ext cx="12192000" cy="19492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Team Building Exercise</a:t>
            </a:r>
          </a:p>
          <a:p>
            <a:pPr algn="ctr"/>
            <a:r>
              <a:rPr lang="en-US" sz="6000" b="1" dirty="0">
                <a:solidFill>
                  <a:srgbClr val="F7C20C"/>
                </a:solidFill>
                <a:latin typeface="Sitka Text" panose="02000505000000020004" pitchFamily="2" charset="0"/>
              </a:rPr>
              <a:t>“Scenarios”</a:t>
            </a:r>
          </a:p>
        </p:txBody>
      </p:sp>
    </p:spTree>
    <p:extLst>
      <p:ext uri="{BB962C8B-B14F-4D97-AF65-F5344CB8AC3E}">
        <p14:creationId xmlns:p14="http://schemas.microsoft.com/office/powerpoint/2010/main" val="1796991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3" name="TextBox 2">
            <a:extLst>
              <a:ext uri="{FF2B5EF4-FFF2-40B4-BE49-F238E27FC236}">
                <a16:creationId xmlns:a16="http://schemas.microsoft.com/office/drawing/2014/main" id="{064BA564-46AE-41CA-BFF7-26EAA7AA735D}"/>
              </a:ext>
            </a:extLst>
          </p:cNvPr>
          <p:cNvSpPr txBox="1"/>
          <p:nvPr/>
        </p:nvSpPr>
        <p:spPr>
          <a:xfrm>
            <a:off x="255495" y="5873234"/>
            <a:ext cx="2030506" cy="369332"/>
          </a:xfrm>
          <a:prstGeom prst="rect">
            <a:avLst/>
          </a:prstGeom>
          <a:noFill/>
        </p:spPr>
        <p:txBody>
          <a:bodyPr wrap="square" rtlCol="0">
            <a:spAutoFit/>
          </a:bodyPr>
          <a:lstStyle/>
          <a:p>
            <a:r>
              <a:rPr lang="en-US" b="1" dirty="0">
                <a:solidFill>
                  <a:schemeClr val="bg1"/>
                </a:solidFill>
                <a:latin typeface="Myriad Pro" panose="020B0503030403020204" pitchFamily="34" charset="0"/>
              </a:rPr>
              <a:t>floridalegion.org</a:t>
            </a:r>
          </a:p>
        </p:txBody>
      </p:sp>
      <p:pic>
        <p:nvPicPr>
          <p:cNvPr id="8" name="Picture 7" descr="download (1).png">
            <a:extLst>
              <a:ext uri="{FF2B5EF4-FFF2-40B4-BE49-F238E27FC236}">
                <a16:creationId xmlns:a16="http://schemas.microsoft.com/office/drawing/2014/main" id="{6E8F8965-9077-4763-88EC-FDAB47000804}"/>
              </a:ext>
            </a:extLst>
          </p:cNvPr>
          <p:cNvPicPr>
            <a:picLocks noChangeAspect="1"/>
          </p:cNvPicPr>
          <p:nvPr/>
        </p:nvPicPr>
        <p:blipFill>
          <a:blip r:embed="rId4" cstate="print"/>
          <a:stretch>
            <a:fillRect/>
          </a:stretch>
        </p:blipFill>
        <p:spPr>
          <a:xfrm>
            <a:off x="3180812" y="1755458"/>
            <a:ext cx="5830376" cy="2176462"/>
          </a:xfrm>
          <a:prstGeom prst="rect">
            <a:avLst/>
          </a:prstGeom>
        </p:spPr>
      </p:pic>
      <p:pic>
        <p:nvPicPr>
          <p:cNvPr id="17410" name="Picture 2" descr="The Grime on Your Smartphone Can Reveal Your Secrets | Live Science">
            <a:extLst>
              <a:ext uri="{FF2B5EF4-FFF2-40B4-BE49-F238E27FC236}">
                <a16:creationId xmlns:a16="http://schemas.microsoft.com/office/drawing/2014/main" id="{DD83D904-A1B4-4C88-8B1D-59F572FAAA6E}"/>
              </a:ext>
            </a:extLst>
          </p:cNvPr>
          <p:cNvPicPr>
            <a:picLocks noChangeAspect="1" noChangeArrowheads="1"/>
          </p:cNvPicPr>
          <p:nvPr/>
        </p:nvPicPr>
        <p:blipFill rotWithShape="1">
          <a:blip r:embed="rId5" cstate="print">
            <a:alphaModFix amt="35000"/>
            <a:extLst>
              <a:ext uri="{28A0092B-C50C-407E-A947-70E740481C1C}">
                <a14:useLocalDpi xmlns:a14="http://schemas.microsoft.com/office/drawing/2010/main" val="0"/>
              </a:ext>
            </a:extLst>
          </a:blip>
          <a:srcRect l="9488"/>
          <a:stretch/>
        </p:blipFill>
        <p:spPr bwMode="auto">
          <a:xfrm>
            <a:off x="0" y="-3009605"/>
            <a:ext cx="12192000" cy="89845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2D059FD-6246-40BF-AA87-0BB25CB5E15B}"/>
              </a:ext>
            </a:extLst>
          </p:cNvPr>
          <p:cNvGrpSpPr/>
          <p:nvPr/>
        </p:nvGrpSpPr>
        <p:grpSpPr>
          <a:xfrm>
            <a:off x="0" y="3931920"/>
            <a:ext cx="12192000" cy="2926080"/>
            <a:chOff x="0" y="3931920"/>
            <a:chExt cx="12192000" cy="2926080"/>
          </a:xfrm>
        </p:grpSpPr>
        <p:pic>
          <p:nvPicPr>
            <p:cNvPr id="5" name="Picture 4">
              <a:extLst>
                <a:ext uri="{FF2B5EF4-FFF2-40B4-BE49-F238E27FC236}">
                  <a16:creationId xmlns:a16="http://schemas.microsoft.com/office/drawing/2014/main" id="{2F6579DD-5B15-492E-BFB4-A18C218DCC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931920"/>
              <a:ext cx="12192000" cy="2926080"/>
            </a:xfrm>
            <a:prstGeom prst="rect">
              <a:avLst/>
            </a:prstGeom>
          </p:spPr>
        </p:pic>
        <p:pic>
          <p:nvPicPr>
            <p:cNvPr id="6" name="Picture 5">
              <a:extLst>
                <a:ext uri="{FF2B5EF4-FFF2-40B4-BE49-F238E27FC236}">
                  <a16:creationId xmlns:a16="http://schemas.microsoft.com/office/drawing/2014/main" id="{433F1A6E-1705-4A4F-9BA0-487F812FF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grpSp>
    </p:spTree>
    <p:extLst>
      <p:ext uri="{BB962C8B-B14F-4D97-AF65-F5344CB8AC3E}">
        <p14:creationId xmlns:p14="http://schemas.microsoft.com/office/powerpoint/2010/main" val="33609504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nodeType="afterEffect">
                                  <p:stCondLst>
                                    <p:cond delay="1500"/>
                                  </p:stCondLst>
                                  <p:childTnLst>
                                    <p:set>
                                      <p:cBhvr>
                                        <p:cTn id="12" dur="1" fill="hold">
                                          <p:stCondLst>
                                            <p:cond delay="0"/>
                                          </p:stCondLst>
                                        </p:cTn>
                                        <p:tgtEl>
                                          <p:spTgt spid="17410"/>
                                        </p:tgtEl>
                                        <p:attrNameLst>
                                          <p:attrName>style.visibility</p:attrName>
                                        </p:attrNameLst>
                                      </p:cBhvr>
                                      <p:to>
                                        <p:strVal val="visible"/>
                                      </p:to>
                                    </p:set>
                                    <p:animEffect transition="in" filter="fade">
                                      <p:cBhvr>
                                        <p:cTn id="13"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443EC-A0DA-4356-9585-4B8E4E505C78}"/>
              </a:ext>
            </a:extLst>
          </p:cNvPr>
          <p:cNvSpPr/>
          <p:nvPr/>
        </p:nvSpPr>
        <p:spPr>
          <a:xfrm>
            <a:off x="0" y="0"/>
            <a:ext cx="12192000" cy="6858000"/>
          </a:xfrm>
          <a:prstGeom prst="rect">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e American Legion (@FloridaLegion) | Twitter">
            <a:extLst>
              <a:ext uri="{FF2B5EF4-FFF2-40B4-BE49-F238E27FC236}">
                <a16:creationId xmlns:a16="http://schemas.microsoft.com/office/drawing/2014/main" id="{A8860C53-FE4E-4F76-95E8-914C3C1A06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3732" y="0"/>
            <a:ext cx="6024968" cy="6024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94C442C-970E-4863-A67A-647D83CA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grpSp>
        <p:nvGrpSpPr>
          <p:cNvPr id="14" name="Group 13">
            <a:extLst>
              <a:ext uri="{FF2B5EF4-FFF2-40B4-BE49-F238E27FC236}">
                <a16:creationId xmlns:a16="http://schemas.microsoft.com/office/drawing/2014/main" id="{4A6E74F9-9872-48BC-BB28-3565C36CE691}"/>
              </a:ext>
            </a:extLst>
          </p:cNvPr>
          <p:cNvGrpSpPr/>
          <p:nvPr/>
        </p:nvGrpSpPr>
        <p:grpSpPr>
          <a:xfrm>
            <a:off x="0" y="-208786"/>
            <a:ext cx="12192000" cy="7051796"/>
            <a:chOff x="0" y="-208786"/>
            <a:chExt cx="12192000" cy="7051796"/>
          </a:xfrm>
        </p:grpSpPr>
        <p:sp>
          <p:nvSpPr>
            <p:cNvPr id="18" name="Rectangle 17">
              <a:extLst>
                <a:ext uri="{FF2B5EF4-FFF2-40B4-BE49-F238E27FC236}">
                  <a16:creationId xmlns:a16="http://schemas.microsoft.com/office/drawing/2014/main" id="{F3C3ECAB-A53C-4818-819B-B8BD243C23E1}"/>
                </a:ext>
              </a:extLst>
            </p:cNvPr>
            <p:cNvSpPr/>
            <p:nvPr/>
          </p:nvSpPr>
          <p:spPr>
            <a:xfrm>
              <a:off x="0" y="-14990"/>
              <a:ext cx="12192000" cy="6858000"/>
            </a:xfrm>
            <a:prstGeom prst="rect">
              <a:avLst/>
            </a:prstGeom>
            <a:solidFill>
              <a:srgbClr val="1A3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State Benefits | The American Legion">
              <a:extLst>
                <a:ext uri="{FF2B5EF4-FFF2-40B4-BE49-F238E27FC236}">
                  <a16:creationId xmlns:a16="http://schemas.microsoft.com/office/drawing/2014/main" id="{7CAE33D2-D47A-4B90-990F-3C4BC65D9E48}"/>
                </a:ext>
              </a:extLst>
            </p:cNvPr>
            <p:cNvPicPr>
              <a:picLocks noChangeAspect="1" noChangeArrowheads="1"/>
            </p:cNvPicPr>
            <p:nvPr/>
          </p:nvPicPr>
          <p:blipFill rotWithShape="1">
            <a:blip r:embed="rId5" cstate="print">
              <a:alphaModFix/>
              <a:extLst>
                <a:ext uri="{BEBA8EAE-BF5A-486C-A8C5-ECC9F3942E4B}">
                  <a14:imgProps xmlns:a14="http://schemas.microsoft.com/office/drawing/2010/main">
                    <a14:imgLayer r:embed="rId6">
                      <a14:imgEffect>
                        <a14:backgroundRemoval t="21625" b="91292" l="12082" r="90231"/>
                      </a14:imgEffect>
                      <a14:imgEffect>
                        <a14:colorTemperature colorTemp="4700"/>
                      </a14:imgEffect>
                    </a14:imgLayer>
                  </a14:imgProps>
                </a:ext>
                <a:ext uri="{28A0092B-C50C-407E-A947-70E740481C1C}">
                  <a14:useLocalDpi xmlns:a14="http://schemas.microsoft.com/office/drawing/2010/main" val="0"/>
                </a:ext>
              </a:extLst>
            </a:blip>
            <a:srcRect l="2313" t="12917" r="-15498" b="-9060"/>
            <a:stretch/>
          </p:blipFill>
          <p:spPr bwMode="auto">
            <a:xfrm>
              <a:off x="1123950" y="-208786"/>
              <a:ext cx="9791700" cy="665174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D71D3E42-17B2-4A45-AF9A-CB5D8A3367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946910"/>
            <a:ext cx="12192000" cy="2926080"/>
          </a:xfrm>
          <a:prstGeom prst="rect">
            <a:avLst/>
          </a:prstGeom>
        </p:spPr>
      </p:pic>
      <p:pic>
        <p:nvPicPr>
          <p:cNvPr id="20" name="Picture 19">
            <a:extLst>
              <a:ext uri="{FF2B5EF4-FFF2-40B4-BE49-F238E27FC236}">
                <a16:creationId xmlns:a16="http://schemas.microsoft.com/office/drawing/2014/main" id="{93056D81-B31C-4FA1-8FBA-80D5AADF9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4611" y="4763506"/>
            <a:ext cx="1903209" cy="1857532"/>
          </a:xfrm>
          <a:prstGeom prst="rect">
            <a:avLst/>
          </a:prstGeom>
        </p:spPr>
      </p:pic>
    </p:spTree>
    <p:extLst>
      <p:ext uri="{BB962C8B-B14F-4D97-AF65-F5344CB8AC3E}">
        <p14:creationId xmlns:p14="http://schemas.microsoft.com/office/powerpoint/2010/main" val="41806775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5000"/>
                                        <p:tgtEl>
                                          <p:spTgt spid="14"/>
                                        </p:tgtEl>
                                      </p:cBhvr>
                                    </p:animEffect>
                                    <p:set>
                                      <p:cBhvr>
                                        <p:cTn id="7" dur="1" fill="hold">
                                          <p:stCondLst>
                                            <p:cond delay="4999"/>
                                          </p:stCondLst>
                                        </p:cTn>
                                        <p:tgtEl>
                                          <p:spTgt spid="14"/>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3000"/>
                                        <p:tgtEl>
                                          <p:spTgt spid="20"/>
                                        </p:tgtEl>
                                      </p:cBhvr>
                                    </p:animEffect>
                                    <p:set>
                                      <p:cBhvr>
                                        <p:cTn id="10" dur="1" fill="hold">
                                          <p:stCondLst>
                                            <p:cond delay="2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9" name="Shape 191">
            <a:extLst>
              <a:ext uri="{FF2B5EF4-FFF2-40B4-BE49-F238E27FC236}">
                <a16:creationId xmlns:a16="http://schemas.microsoft.com/office/drawing/2014/main" id="{27337120-7B35-6752-EBDC-37AB3376E5CC}"/>
              </a:ext>
            </a:extLst>
          </p:cNvPr>
          <p:cNvSpPr/>
          <p:nvPr/>
        </p:nvSpPr>
        <p:spPr>
          <a:xfrm>
            <a:off x="0" y="2213744"/>
            <a:ext cx="12192000"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WIFI</a:t>
            </a:r>
            <a:endParaRPr sz="6000" b="1" dirty="0">
              <a:solidFill>
                <a:srgbClr val="F7C20C"/>
              </a:solidFill>
              <a:latin typeface="Sitka Text" panose="02000505000000020004" pitchFamily="2" charset="0"/>
            </a:endParaRPr>
          </a:p>
        </p:txBody>
      </p:sp>
      <p:sp>
        <p:nvSpPr>
          <p:cNvPr id="4" name="Shape 191">
            <a:extLst>
              <a:ext uri="{FF2B5EF4-FFF2-40B4-BE49-F238E27FC236}">
                <a16:creationId xmlns:a16="http://schemas.microsoft.com/office/drawing/2014/main" id="{906DAA43-2530-E312-1272-F58ED84ACC60}"/>
              </a:ext>
            </a:extLst>
          </p:cNvPr>
          <p:cNvSpPr/>
          <p:nvPr/>
        </p:nvSpPr>
        <p:spPr>
          <a:xfrm>
            <a:off x="0" y="3259262"/>
            <a:ext cx="12192000"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4000" b="1" dirty="0">
                <a:solidFill>
                  <a:srgbClr val="49527A"/>
                </a:solidFill>
                <a:latin typeface="Sitka Text" panose="02000505000000020004" pitchFamily="2" charset="0"/>
              </a:rPr>
              <a:t>User Name: FAL-Guest</a:t>
            </a:r>
            <a:endParaRPr sz="4000" b="1" dirty="0">
              <a:solidFill>
                <a:srgbClr val="49527A"/>
              </a:solidFill>
              <a:latin typeface="Sitka Text" panose="02000505000000020004" pitchFamily="2" charset="0"/>
            </a:endParaRPr>
          </a:p>
        </p:txBody>
      </p:sp>
      <p:sp>
        <p:nvSpPr>
          <p:cNvPr id="5" name="Shape 191">
            <a:extLst>
              <a:ext uri="{FF2B5EF4-FFF2-40B4-BE49-F238E27FC236}">
                <a16:creationId xmlns:a16="http://schemas.microsoft.com/office/drawing/2014/main" id="{C47952D0-76B3-AFE3-45EB-C902658DF233}"/>
              </a:ext>
            </a:extLst>
          </p:cNvPr>
          <p:cNvSpPr/>
          <p:nvPr/>
        </p:nvSpPr>
        <p:spPr>
          <a:xfrm>
            <a:off x="0" y="3857299"/>
            <a:ext cx="12192000"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4000" b="1" dirty="0">
                <a:solidFill>
                  <a:srgbClr val="49527A"/>
                </a:solidFill>
                <a:latin typeface="Sitka Text" panose="02000505000000020004" pitchFamily="2" charset="0"/>
              </a:rPr>
              <a:t>Password: </a:t>
            </a:r>
            <a:r>
              <a:rPr lang="en-US" sz="4000" b="1" dirty="0" err="1">
                <a:solidFill>
                  <a:srgbClr val="49527A"/>
                </a:solidFill>
                <a:latin typeface="Sitka Text" panose="02000505000000020004" pitchFamily="2" charset="0"/>
              </a:rPr>
              <a:t>falguestwifi</a:t>
            </a:r>
            <a:endParaRPr sz="4000" b="1" dirty="0">
              <a:solidFill>
                <a:srgbClr val="49527A"/>
              </a:solidFill>
              <a:latin typeface="Sitka Text" panose="02000505000000020004" pitchFamily="2" charset="0"/>
            </a:endParaRPr>
          </a:p>
        </p:txBody>
      </p:sp>
    </p:spTree>
    <p:extLst>
      <p:ext uri="{BB962C8B-B14F-4D97-AF65-F5344CB8AC3E}">
        <p14:creationId xmlns:p14="http://schemas.microsoft.com/office/powerpoint/2010/main" val="1037889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p:txBody>
          <a:bodyPr/>
          <a:lstStyle/>
          <a:p>
            <a:r>
              <a:rPr lang="en-US" dirty="0"/>
              <a:t>Post</a:t>
            </a:r>
            <a:r>
              <a:rPr lang="en-US" baseline="0" dirty="0"/>
              <a:t> Finance Officer’s Charge</a:t>
            </a:r>
            <a:endParaRPr lang="en-US" dirty="0"/>
          </a:p>
        </p:txBody>
      </p:sp>
      <p:sp>
        <p:nvSpPr>
          <p:cNvPr id="4" name="Shape 191">
            <a:extLst>
              <a:ext uri="{FF2B5EF4-FFF2-40B4-BE49-F238E27FC236}">
                <a16:creationId xmlns:a16="http://schemas.microsoft.com/office/drawing/2014/main" id="{38EEE802-7B08-F31A-0752-B408C6694EBF}"/>
              </a:ext>
            </a:extLst>
          </p:cNvPr>
          <p:cNvSpPr/>
          <p:nvPr/>
        </p:nvSpPr>
        <p:spPr>
          <a:xfrm>
            <a:off x="0" y="899705"/>
            <a:ext cx="12192000" cy="19492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Welcoming</a:t>
            </a:r>
          </a:p>
          <a:p>
            <a:pPr algn="ctr"/>
            <a:r>
              <a:rPr lang="en-US" sz="6000" b="1" dirty="0">
                <a:solidFill>
                  <a:srgbClr val="F7C20C"/>
                </a:solidFill>
                <a:latin typeface="Sitka Text" panose="02000505000000020004" pitchFamily="2" charset="0"/>
              </a:rPr>
              <a:t>Remarks</a:t>
            </a:r>
            <a:endParaRPr sz="6000" b="1" dirty="0">
              <a:solidFill>
                <a:srgbClr val="F7C20C"/>
              </a:solidFill>
              <a:latin typeface="Sitka Text" panose="02000505000000020004" pitchFamily="2" charset="0"/>
            </a:endParaRPr>
          </a:p>
        </p:txBody>
      </p:sp>
      <p:sp>
        <p:nvSpPr>
          <p:cNvPr id="5" name="TextBox 4">
            <a:extLst>
              <a:ext uri="{FF2B5EF4-FFF2-40B4-BE49-F238E27FC236}">
                <a16:creationId xmlns:a16="http://schemas.microsoft.com/office/drawing/2014/main" id="{4A000BF7-BAE6-3A69-CDBB-C5587C00B6F8}"/>
              </a:ext>
            </a:extLst>
          </p:cNvPr>
          <p:cNvSpPr txBox="1"/>
          <p:nvPr/>
        </p:nvSpPr>
        <p:spPr>
          <a:xfrm>
            <a:off x="1394119" y="2916437"/>
            <a:ext cx="9749481" cy="2185214"/>
          </a:xfrm>
          <a:prstGeom prst="rect">
            <a:avLst/>
          </a:prstGeom>
          <a:noFill/>
        </p:spPr>
        <p:txBody>
          <a:bodyPr wrap="square" rtlCol="0">
            <a:spAutoFit/>
          </a:bodyPr>
          <a:lstStyle/>
          <a:p>
            <a:pPr algn="ctr"/>
            <a:r>
              <a:rPr lang="en-US" sz="3600" b="1" dirty="0">
                <a:latin typeface="Lucida Calligraphy" panose="03010101010101010101" pitchFamily="66" charset="0"/>
              </a:rPr>
              <a:t>Department Commander</a:t>
            </a:r>
          </a:p>
          <a:p>
            <a:pPr algn="ctr"/>
            <a:r>
              <a:rPr lang="en-US" sz="3600" b="1" dirty="0">
                <a:latin typeface="Lucida Calligraphy" panose="03010101010101010101" pitchFamily="66" charset="0"/>
              </a:rPr>
              <a:t>Michael Raymond</a:t>
            </a:r>
          </a:p>
          <a:p>
            <a:pPr algn="ctr"/>
            <a:r>
              <a:rPr lang="en-US" sz="2800" b="1" i="1" dirty="0">
                <a:solidFill>
                  <a:srgbClr val="F7C20C"/>
                </a:solidFill>
                <a:latin typeface="Sitka Text" panose="02000505000000020004" pitchFamily="2" charset="0"/>
              </a:rPr>
              <a:t>Integrity      Loyalty      Purpose</a:t>
            </a:r>
          </a:p>
          <a:p>
            <a:pPr algn="ctr"/>
            <a:endParaRPr lang="en-US" sz="3600" b="1" dirty="0">
              <a:latin typeface="Lucida Calligraphy" panose="03010101010101010101" pitchFamily="66" charset="0"/>
            </a:endParaRPr>
          </a:p>
        </p:txBody>
      </p:sp>
      <p:pic>
        <p:nvPicPr>
          <p:cNvPr id="12" name="Graphic 11" descr="Airplane with solid fill">
            <a:extLst>
              <a:ext uri="{FF2B5EF4-FFF2-40B4-BE49-F238E27FC236}">
                <a16:creationId xmlns:a16="http://schemas.microsoft.com/office/drawing/2014/main" id="{DA3E99E7-0F3F-9DAE-58B6-B61F779244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5283379" y="4117517"/>
            <a:ext cx="274320" cy="274320"/>
          </a:xfrm>
          <a:prstGeom prst="rect">
            <a:avLst/>
          </a:prstGeom>
        </p:spPr>
      </p:pic>
      <p:pic>
        <p:nvPicPr>
          <p:cNvPr id="13" name="Graphic 12" descr="Airplane with solid fill">
            <a:extLst>
              <a:ext uri="{FF2B5EF4-FFF2-40B4-BE49-F238E27FC236}">
                <a16:creationId xmlns:a16="http://schemas.microsoft.com/office/drawing/2014/main" id="{17425578-9467-9EE4-3FBE-21E757DEE2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208517" y="4117517"/>
            <a:ext cx="274320" cy="274320"/>
          </a:xfrm>
          <a:prstGeom prst="rect">
            <a:avLst/>
          </a:prstGeom>
        </p:spPr>
      </p:pic>
    </p:spTree>
    <p:extLst>
      <p:ext uri="{BB962C8B-B14F-4D97-AF65-F5344CB8AC3E}">
        <p14:creationId xmlns:p14="http://schemas.microsoft.com/office/powerpoint/2010/main" val="357303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p:txBody>
          <a:bodyPr/>
          <a:lstStyle/>
          <a:p>
            <a:r>
              <a:rPr lang="en-US" dirty="0"/>
              <a:t>Finance Officer Role:</a:t>
            </a:r>
          </a:p>
        </p:txBody>
      </p:sp>
      <p:sp>
        <p:nvSpPr>
          <p:cNvPr id="6" name="Shape 191">
            <a:extLst>
              <a:ext uri="{FF2B5EF4-FFF2-40B4-BE49-F238E27FC236}">
                <a16:creationId xmlns:a16="http://schemas.microsoft.com/office/drawing/2014/main" id="{BE1B3CC0-F6BA-8408-42BA-0B6991BF895B}"/>
              </a:ext>
            </a:extLst>
          </p:cNvPr>
          <p:cNvSpPr/>
          <p:nvPr/>
        </p:nvSpPr>
        <p:spPr>
          <a:xfrm>
            <a:off x="108885" y="359544"/>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Do’s &amp; Don’ts of the Class</a:t>
            </a:r>
            <a:endParaRPr sz="6000" b="1" dirty="0">
              <a:solidFill>
                <a:srgbClr val="F7C20C"/>
              </a:solidFill>
              <a:latin typeface="Sitka Text" panose="02000505000000020004" pitchFamily="2" charset="0"/>
            </a:endParaRPr>
          </a:p>
        </p:txBody>
      </p:sp>
      <p:sp>
        <p:nvSpPr>
          <p:cNvPr id="7" name="Content Placeholder 2">
            <a:extLst>
              <a:ext uri="{FF2B5EF4-FFF2-40B4-BE49-F238E27FC236}">
                <a16:creationId xmlns:a16="http://schemas.microsoft.com/office/drawing/2014/main" id="{2297D1DD-EEB0-3ACD-D175-79F8E40C66E0}"/>
              </a:ext>
            </a:extLst>
          </p:cNvPr>
          <p:cNvSpPr txBox="1">
            <a:spLocks/>
          </p:cNvSpPr>
          <p:nvPr/>
        </p:nvSpPr>
        <p:spPr>
          <a:xfrm>
            <a:off x="1598928" y="1715958"/>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Agenda is Subject to Change </a:t>
            </a:r>
          </a:p>
          <a:p>
            <a:r>
              <a:rPr lang="en-US" dirty="0"/>
              <a:t>No Phone Calls and/or Texting during Class </a:t>
            </a:r>
          </a:p>
          <a:p>
            <a:r>
              <a:rPr lang="en-US" dirty="0"/>
              <a:t>Be on Time</a:t>
            </a:r>
          </a:p>
          <a:p>
            <a:r>
              <a:rPr lang="en-US" dirty="0"/>
              <a:t>Let the Instructor Finish before asking Questions</a:t>
            </a:r>
          </a:p>
          <a:p>
            <a:r>
              <a:rPr lang="en-US" dirty="0"/>
              <a:t>Always Work as a Group</a:t>
            </a:r>
          </a:p>
          <a:p>
            <a:r>
              <a:rPr lang="en-US" dirty="0"/>
              <a:t>Respect Each Other like Professionals</a:t>
            </a:r>
          </a:p>
        </p:txBody>
      </p:sp>
    </p:spTree>
    <p:extLst>
      <p:ext uri="{BB962C8B-B14F-4D97-AF65-F5344CB8AC3E}">
        <p14:creationId xmlns:p14="http://schemas.microsoft.com/office/powerpoint/2010/main" val="384043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9" name="Shape 191">
            <a:extLst>
              <a:ext uri="{FF2B5EF4-FFF2-40B4-BE49-F238E27FC236}">
                <a16:creationId xmlns:a16="http://schemas.microsoft.com/office/drawing/2014/main" id="{27337120-7B35-6752-EBDC-37AB3376E5CC}"/>
              </a:ext>
            </a:extLst>
          </p:cNvPr>
          <p:cNvSpPr/>
          <p:nvPr/>
        </p:nvSpPr>
        <p:spPr>
          <a:xfrm>
            <a:off x="0" y="2213744"/>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Student Introductions</a:t>
            </a:r>
            <a:endParaRPr sz="6000" b="1" dirty="0">
              <a:solidFill>
                <a:srgbClr val="F7C20C"/>
              </a:solidFill>
              <a:latin typeface="Sitka Text" panose="02000505000000020004" pitchFamily="2" charset="0"/>
            </a:endParaRPr>
          </a:p>
        </p:txBody>
      </p:sp>
    </p:spTree>
    <p:extLst>
      <p:ext uri="{BB962C8B-B14F-4D97-AF65-F5344CB8AC3E}">
        <p14:creationId xmlns:p14="http://schemas.microsoft.com/office/powerpoint/2010/main" val="1867928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p:txBody>
          <a:bodyPr/>
          <a:lstStyle/>
          <a:p>
            <a:r>
              <a:rPr lang="en-US" dirty="0"/>
              <a:t>Post</a:t>
            </a:r>
            <a:r>
              <a:rPr lang="en-US" baseline="0" dirty="0"/>
              <a:t> Finance Officer’s Charge</a:t>
            </a:r>
            <a:endParaRPr lang="en-US" dirty="0"/>
          </a:p>
        </p:txBody>
      </p:sp>
      <p:sp>
        <p:nvSpPr>
          <p:cNvPr id="4" name="Shape 191">
            <a:extLst>
              <a:ext uri="{FF2B5EF4-FFF2-40B4-BE49-F238E27FC236}">
                <a16:creationId xmlns:a16="http://schemas.microsoft.com/office/drawing/2014/main" id="{38EEE802-7B08-F31A-0752-B408C6694EBF}"/>
              </a:ext>
            </a:extLst>
          </p:cNvPr>
          <p:cNvSpPr/>
          <p:nvPr/>
        </p:nvSpPr>
        <p:spPr>
          <a:xfrm>
            <a:off x="0" y="1361370"/>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Creation of Resolutions</a:t>
            </a:r>
          </a:p>
        </p:txBody>
      </p:sp>
      <p:sp>
        <p:nvSpPr>
          <p:cNvPr id="5" name="TextBox 4">
            <a:extLst>
              <a:ext uri="{FF2B5EF4-FFF2-40B4-BE49-F238E27FC236}">
                <a16:creationId xmlns:a16="http://schemas.microsoft.com/office/drawing/2014/main" id="{4A000BF7-BAE6-3A69-CDBB-C5587C00B6F8}"/>
              </a:ext>
            </a:extLst>
          </p:cNvPr>
          <p:cNvSpPr txBox="1"/>
          <p:nvPr/>
        </p:nvSpPr>
        <p:spPr>
          <a:xfrm>
            <a:off x="871605" y="4296301"/>
            <a:ext cx="9749481" cy="646331"/>
          </a:xfrm>
          <a:prstGeom prst="rect">
            <a:avLst/>
          </a:prstGeom>
          <a:noFill/>
        </p:spPr>
        <p:txBody>
          <a:bodyPr wrap="square" rtlCol="0">
            <a:spAutoFit/>
          </a:bodyPr>
          <a:lstStyle/>
          <a:p>
            <a:pPr algn="r"/>
            <a:r>
              <a:rPr lang="en-US" sz="3600" b="1" i="1" dirty="0">
                <a:solidFill>
                  <a:srgbClr val="011D49"/>
                </a:solidFill>
                <a:latin typeface="Sitka Banner" pitchFamily="2" charset="0"/>
              </a:rPr>
              <a:t>Clarence Hill</a:t>
            </a:r>
            <a:endParaRPr lang="en-US" sz="2800" b="1" i="1" dirty="0">
              <a:solidFill>
                <a:srgbClr val="011D49"/>
              </a:solidFill>
              <a:latin typeface="Sitka Banner" pitchFamily="2" charset="0"/>
            </a:endParaRPr>
          </a:p>
        </p:txBody>
      </p:sp>
    </p:spTree>
    <p:extLst>
      <p:ext uri="{BB962C8B-B14F-4D97-AF65-F5344CB8AC3E}">
        <p14:creationId xmlns:p14="http://schemas.microsoft.com/office/powerpoint/2010/main" val="337410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4">
            <a:alphaModFix/>
          </a:blip>
          <a:srcRect t="21875" b="21875"/>
          <a:stretch/>
        </p:blipFill>
        <p:spPr>
          <a:prstGeom prst="rect">
            <a:avLst/>
          </a:prstGeom>
          <a:noFill/>
          <a:ln>
            <a:solidFill>
              <a:srgbClr val="14477E"/>
            </a:solidFill>
          </a:ln>
        </p:spPr>
      </p:pic>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p:txBody>
          <a:bodyPr/>
          <a:lstStyle/>
          <a:p>
            <a:r>
              <a:rPr lang="en-US" dirty="0"/>
              <a:t>Post</a:t>
            </a:r>
            <a:r>
              <a:rPr lang="en-US" baseline="0" dirty="0"/>
              <a:t> Finance Officer’s Charge</a:t>
            </a:r>
            <a:endParaRPr lang="en-US" dirty="0"/>
          </a:p>
        </p:txBody>
      </p:sp>
      <p:pic>
        <p:nvPicPr>
          <p:cNvPr id="2" name="Online Media 1" title="Training Tuesday: October 2021 - How to Write Resolutions">
            <a:hlinkClick r:id="" action="ppaction://media"/>
            <a:extLst>
              <a:ext uri="{FF2B5EF4-FFF2-40B4-BE49-F238E27FC236}">
                <a16:creationId xmlns:a16="http://schemas.microsoft.com/office/drawing/2014/main" id="{95EAE6F0-2DCC-A81E-E50F-A2056D510089}"/>
              </a:ext>
            </a:extLst>
          </p:cNvPr>
          <p:cNvPicPr>
            <a:picLocks noRot="1" noChangeAspect="1"/>
          </p:cNvPicPr>
          <p:nvPr>
            <a:videoFile r:link="rId1"/>
          </p:nvPr>
        </p:nvPicPr>
        <p:blipFill>
          <a:blip r:embed="rId5"/>
          <a:stretch>
            <a:fillRect/>
          </a:stretch>
        </p:blipFill>
        <p:spPr>
          <a:xfrm>
            <a:off x="2194560" y="304462"/>
            <a:ext cx="8068491" cy="6051368"/>
          </a:xfrm>
          <a:prstGeom prst="rect">
            <a:avLst/>
          </a:prstGeom>
        </p:spPr>
      </p:pic>
    </p:spTree>
    <p:extLst>
      <p:ext uri="{BB962C8B-B14F-4D97-AF65-F5344CB8AC3E}">
        <p14:creationId xmlns:p14="http://schemas.microsoft.com/office/powerpoint/2010/main" val="3388577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3" name="TextBox 2">
            <a:extLst>
              <a:ext uri="{FF2B5EF4-FFF2-40B4-BE49-F238E27FC236}">
                <a16:creationId xmlns:a16="http://schemas.microsoft.com/office/drawing/2014/main" id="{064BA564-46AE-41CA-BFF7-26EAA7AA735D}"/>
              </a:ext>
            </a:extLst>
          </p:cNvPr>
          <p:cNvSpPr txBox="1"/>
          <p:nvPr/>
        </p:nvSpPr>
        <p:spPr>
          <a:xfrm>
            <a:off x="255495" y="5873234"/>
            <a:ext cx="2030506" cy="369332"/>
          </a:xfrm>
          <a:prstGeom prst="rect">
            <a:avLst/>
          </a:prstGeom>
          <a:noFill/>
        </p:spPr>
        <p:txBody>
          <a:bodyPr wrap="square" rtlCol="0">
            <a:spAutoFit/>
          </a:bodyPr>
          <a:lstStyle/>
          <a:p>
            <a:r>
              <a:rPr lang="en-US" b="1" dirty="0">
                <a:solidFill>
                  <a:schemeClr val="bg1"/>
                </a:solidFill>
                <a:latin typeface="Myriad Pro" panose="020B0503030403020204" pitchFamily="34" charset="0"/>
              </a:rPr>
              <a:t>floridalegion.org</a:t>
            </a:r>
          </a:p>
        </p:txBody>
      </p:sp>
      <p:pic>
        <p:nvPicPr>
          <p:cNvPr id="8" name="Picture 7" descr="download (1).png">
            <a:extLst>
              <a:ext uri="{FF2B5EF4-FFF2-40B4-BE49-F238E27FC236}">
                <a16:creationId xmlns:a16="http://schemas.microsoft.com/office/drawing/2014/main" id="{6E8F8965-9077-4763-88EC-FDAB47000804}"/>
              </a:ext>
            </a:extLst>
          </p:cNvPr>
          <p:cNvPicPr>
            <a:picLocks noChangeAspect="1"/>
          </p:cNvPicPr>
          <p:nvPr/>
        </p:nvPicPr>
        <p:blipFill>
          <a:blip r:embed="rId4" cstate="print"/>
          <a:stretch>
            <a:fillRect/>
          </a:stretch>
        </p:blipFill>
        <p:spPr>
          <a:xfrm>
            <a:off x="3180812" y="1755458"/>
            <a:ext cx="5830376" cy="2176462"/>
          </a:xfrm>
          <a:prstGeom prst="rect">
            <a:avLst/>
          </a:prstGeom>
        </p:spPr>
      </p:pic>
      <p:pic>
        <p:nvPicPr>
          <p:cNvPr id="17410" name="Picture 2" descr="The Grime on Your Smartphone Can Reveal Your Secrets | Live Science">
            <a:extLst>
              <a:ext uri="{FF2B5EF4-FFF2-40B4-BE49-F238E27FC236}">
                <a16:creationId xmlns:a16="http://schemas.microsoft.com/office/drawing/2014/main" id="{DD83D904-A1B4-4C88-8B1D-59F572FAAA6E}"/>
              </a:ext>
            </a:extLst>
          </p:cNvPr>
          <p:cNvPicPr>
            <a:picLocks noChangeAspect="1" noChangeArrowheads="1"/>
          </p:cNvPicPr>
          <p:nvPr/>
        </p:nvPicPr>
        <p:blipFill rotWithShape="1">
          <a:blip r:embed="rId5" cstate="print">
            <a:alphaModFix amt="35000"/>
            <a:extLst>
              <a:ext uri="{28A0092B-C50C-407E-A947-70E740481C1C}">
                <a14:useLocalDpi xmlns:a14="http://schemas.microsoft.com/office/drawing/2010/main" val="0"/>
              </a:ext>
            </a:extLst>
          </a:blip>
          <a:srcRect l="9488"/>
          <a:stretch/>
        </p:blipFill>
        <p:spPr bwMode="auto">
          <a:xfrm>
            <a:off x="0" y="-3009605"/>
            <a:ext cx="12192000" cy="89845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2D059FD-6246-40BF-AA87-0BB25CB5E15B}"/>
              </a:ext>
            </a:extLst>
          </p:cNvPr>
          <p:cNvGrpSpPr/>
          <p:nvPr/>
        </p:nvGrpSpPr>
        <p:grpSpPr>
          <a:xfrm>
            <a:off x="0" y="3931920"/>
            <a:ext cx="12192000" cy="2926080"/>
            <a:chOff x="0" y="3931920"/>
            <a:chExt cx="12192000" cy="2926080"/>
          </a:xfrm>
        </p:grpSpPr>
        <p:pic>
          <p:nvPicPr>
            <p:cNvPr id="5" name="Picture 4">
              <a:extLst>
                <a:ext uri="{FF2B5EF4-FFF2-40B4-BE49-F238E27FC236}">
                  <a16:creationId xmlns:a16="http://schemas.microsoft.com/office/drawing/2014/main" id="{2F6579DD-5B15-492E-BFB4-A18C218DCC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931920"/>
              <a:ext cx="12192000" cy="2926080"/>
            </a:xfrm>
            <a:prstGeom prst="rect">
              <a:avLst/>
            </a:prstGeom>
          </p:spPr>
        </p:pic>
        <p:pic>
          <p:nvPicPr>
            <p:cNvPr id="6" name="Picture 5">
              <a:extLst>
                <a:ext uri="{FF2B5EF4-FFF2-40B4-BE49-F238E27FC236}">
                  <a16:creationId xmlns:a16="http://schemas.microsoft.com/office/drawing/2014/main" id="{433F1A6E-1705-4A4F-9BA0-487F812FF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grpSp>
    </p:spTree>
    <p:extLst>
      <p:ext uri="{BB962C8B-B14F-4D97-AF65-F5344CB8AC3E}">
        <p14:creationId xmlns:p14="http://schemas.microsoft.com/office/powerpoint/2010/main" val="18141402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nodeType="afterEffect">
                                  <p:stCondLst>
                                    <p:cond delay="1500"/>
                                  </p:stCondLst>
                                  <p:childTnLst>
                                    <p:set>
                                      <p:cBhvr>
                                        <p:cTn id="12" dur="1" fill="hold">
                                          <p:stCondLst>
                                            <p:cond delay="0"/>
                                          </p:stCondLst>
                                        </p:cTn>
                                        <p:tgtEl>
                                          <p:spTgt spid="17410"/>
                                        </p:tgtEl>
                                        <p:attrNameLst>
                                          <p:attrName>style.visibility</p:attrName>
                                        </p:attrNameLst>
                                      </p:cBhvr>
                                      <p:to>
                                        <p:strVal val="visible"/>
                                      </p:to>
                                    </p:set>
                                    <p:animEffect transition="in" filter="fade">
                                      <p:cBhvr>
                                        <p:cTn id="13"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p:txBody>
          <a:bodyPr/>
          <a:lstStyle/>
          <a:p>
            <a:r>
              <a:rPr lang="en-US" dirty="0"/>
              <a:t>Post</a:t>
            </a:r>
            <a:r>
              <a:rPr lang="en-US" baseline="0" dirty="0"/>
              <a:t> Finance Officer’s Charge</a:t>
            </a:r>
            <a:endParaRPr lang="en-US" dirty="0"/>
          </a:p>
        </p:txBody>
      </p:sp>
      <p:sp>
        <p:nvSpPr>
          <p:cNvPr id="2" name="Shape 191">
            <a:extLst>
              <a:ext uri="{FF2B5EF4-FFF2-40B4-BE49-F238E27FC236}">
                <a16:creationId xmlns:a16="http://schemas.microsoft.com/office/drawing/2014/main" id="{C7E8C16A-CF68-FF39-58D2-33BF6D29F4D7}"/>
              </a:ext>
            </a:extLst>
          </p:cNvPr>
          <p:cNvSpPr/>
          <p:nvPr/>
        </p:nvSpPr>
        <p:spPr>
          <a:xfrm>
            <a:off x="0" y="885290"/>
            <a:ext cx="12192000" cy="39190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endParaRPr lang="en-US" sz="6000" b="1" dirty="0">
              <a:solidFill>
                <a:srgbClr val="F7C20C"/>
              </a:solidFill>
              <a:latin typeface="Sitka Text" panose="02000505000000020004" pitchFamily="2" charset="0"/>
            </a:endParaRPr>
          </a:p>
          <a:p>
            <a:pPr algn="ctr"/>
            <a:r>
              <a:rPr lang="en-US" sz="6000" b="1" dirty="0">
                <a:solidFill>
                  <a:srgbClr val="F7C20C"/>
                </a:solidFill>
                <a:latin typeface="Sitka Text" panose="02000505000000020004" pitchFamily="2" charset="0"/>
              </a:rPr>
              <a:t>Training in a Box</a:t>
            </a:r>
          </a:p>
          <a:p>
            <a:pPr algn="ctr"/>
            <a:endParaRPr lang="en-US" sz="6000" b="1" dirty="0">
              <a:solidFill>
                <a:srgbClr val="F7C20C"/>
              </a:solidFill>
              <a:latin typeface="Sitka Text" panose="02000505000000020004" pitchFamily="2" charset="0"/>
            </a:endParaRPr>
          </a:p>
          <a:p>
            <a:pPr algn="ctr"/>
            <a:r>
              <a:rPr lang="en-US" sz="4000" b="1" dirty="0">
                <a:solidFill>
                  <a:srgbClr val="F7C20C"/>
                </a:solidFill>
                <a:latin typeface="Sitka Text" panose="02000505000000020004" pitchFamily="2" charset="0"/>
              </a:rPr>
              <a:t>							      </a:t>
            </a:r>
            <a:r>
              <a:rPr lang="en-US" sz="2800" b="1" dirty="0">
                <a:solidFill>
                  <a:srgbClr val="F7C20C"/>
                </a:solidFill>
                <a:latin typeface="Sitka Text" panose="02000505000000020004" pitchFamily="2" charset="0"/>
              </a:rPr>
              <a:t>Loreen </a:t>
            </a:r>
            <a:r>
              <a:rPr lang="en-US" sz="2800" b="1" dirty="0" err="1">
                <a:solidFill>
                  <a:srgbClr val="F7C20C"/>
                </a:solidFill>
                <a:latin typeface="Sitka Text" panose="02000505000000020004" pitchFamily="2" charset="0"/>
              </a:rPr>
              <a:t>Skobel</a:t>
            </a:r>
            <a:endParaRPr lang="en-US" sz="2800" b="1" dirty="0">
              <a:solidFill>
                <a:srgbClr val="F7C20C"/>
              </a:solidFill>
              <a:latin typeface="Sitka Text" panose="02000505000000020004" pitchFamily="2" charset="0"/>
            </a:endParaRPr>
          </a:p>
          <a:p>
            <a:pPr algn="ctr"/>
            <a:r>
              <a:rPr lang="en-US" sz="2800" b="1" dirty="0">
                <a:solidFill>
                  <a:srgbClr val="F7C20C"/>
                </a:solidFill>
                <a:latin typeface="Sitka Text" panose="02000505000000020004" pitchFamily="2" charset="0"/>
              </a:rPr>
              <a:t>                                      </a:t>
            </a:r>
          </a:p>
        </p:txBody>
      </p:sp>
    </p:spTree>
    <p:extLst>
      <p:ext uri="{BB962C8B-B14F-4D97-AF65-F5344CB8AC3E}">
        <p14:creationId xmlns:p14="http://schemas.microsoft.com/office/powerpoint/2010/main" val="3482249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11567</TotalTime>
  <Words>924</Words>
  <Application>Microsoft Office PowerPoint</Application>
  <PresentationFormat>Widescreen</PresentationFormat>
  <Paragraphs>108</Paragraphs>
  <Slides>15</Slides>
  <Notes>15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Arial Black</vt:lpstr>
      <vt:lpstr>Book Antiqua</vt:lpstr>
      <vt:lpstr>Calibri</vt:lpstr>
      <vt:lpstr>Calibri Light</vt:lpstr>
      <vt:lpstr>Lucida Calligraphy</vt:lpstr>
      <vt:lpstr>Myriad Pro</vt:lpstr>
      <vt:lpstr>Roboto</vt:lpstr>
      <vt:lpstr>Sitka Banner</vt:lpstr>
      <vt:lpstr>Sitka Heading Semibold</vt:lpstr>
      <vt:lpstr>Sitka Text</vt:lpstr>
      <vt:lpstr>Office Theme</vt:lpstr>
      <vt:lpstr>PowerPoint Presentation</vt:lpstr>
      <vt:lpstr>Overview</vt:lpstr>
      <vt:lpstr>Post Finance Officer’s Charge</vt:lpstr>
      <vt:lpstr>Finance Officer Role:</vt:lpstr>
      <vt:lpstr>Overview</vt:lpstr>
      <vt:lpstr>Post Finance Officer’s Charge</vt:lpstr>
      <vt:lpstr>Post Finance Officer’s Charge</vt:lpstr>
      <vt:lpstr>PowerPoint Presentation</vt:lpstr>
      <vt:lpstr>Post Finance Officer’s Charge</vt:lpstr>
      <vt:lpstr>Finance Officer Role:</vt:lpstr>
      <vt:lpstr>Overview</vt:lpstr>
      <vt:lpstr>Post Finance Officer’s Charge</vt:lpstr>
      <vt:lpstr>Post Finance Officer’s Charge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Boswell, Scott</dc:creator>
  <cp:lastModifiedBy>Lena Herediaperez</cp:lastModifiedBy>
  <cp:revision>357</cp:revision>
  <cp:lastPrinted>2017-06-27T20:23:25Z</cp:lastPrinted>
  <dcterms:created xsi:type="dcterms:W3CDTF">2017-06-22T13:29:26Z</dcterms:created>
  <dcterms:modified xsi:type="dcterms:W3CDTF">2023-12-14T15:14:15Z</dcterms:modified>
</cp:coreProperties>
</file>