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505B92-15EA-4976-B05A-7EECB8C53CE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C767C1-3AEB-4A3E-BE89-F480E527E5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MSIPCMContentMarking" descr="{&quot;HashCode&quot;:427817493,&quot;Placement&quot;:&quot;Footer&quot;,&quot;Top&quot;:522.0343,&quot;Left&quot;:311.8811,&quot;SlideWidth&quot;:720,&quot;SlideHeight&quot;:540}">
            <a:extLst>
              <a:ext uri="{FF2B5EF4-FFF2-40B4-BE49-F238E27FC236}">
                <a16:creationId xmlns:a16="http://schemas.microsoft.com/office/drawing/2014/main" id="{A2FC8A70-A348-4564-901F-EAE4D250B3F1}"/>
              </a:ext>
            </a:extLst>
          </p:cNvPr>
          <p:cNvSpPr txBox="1"/>
          <p:nvPr userDrawn="1"/>
        </p:nvSpPr>
        <p:spPr>
          <a:xfrm>
            <a:off x="3960890" y="6629836"/>
            <a:ext cx="1222219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</a:rPr>
              <a:t>Classified - Confidential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70630" cy="1981200"/>
          </a:xfrm>
        </p:spPr>
        <p:txBody>
          <a:bodyPr/>
          <a:lstStyle/>
          <a:p>
            <a:r>
              <a:rPr lang="en-US" b="1" dirty="0"/>
              <a:t>AMERICAN LEGION RIDERS SUMMIT 2023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3098"/>
            <a:ext cx="6629400" cy="1981200"/>
          </a:xfrm>
        </p:spPr>
        <p:txBody>
          <a:bodyPr>
            <a:normAutofit/>
          </a:bodyPr>
          <a:lstStyle/>
          <a:p>
            <a:r>
              <a:rPr lang="en-US" sz="4400" b="1" dirty="0"/>
              <a:t>SGT-AT-ARMS TRAINING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460457-F3A7-491F-A695-0CE339C38537}"/>
              </a:ext>
            </a:extLst>
          </p:cNvPr>
          <p:cNvSpPr txBox="1"/>
          <p:nvPr/>
        </p:nvSpPr>
        <p:spPr>
          <a:xfrm>
            <a:off x="838200" y="5426645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Tim Morris, ALR Sgt-at-Arms</a:t>
            </a:r>
          </a:p>
          <a:p>
            <a:r>
              <a:rPr lang="en-US" sz="2400" dirty="0"/>
              <a:t>Jeff Hawk, 6</a:t>
            </a:r>
            <a:r>
              <a:rPr lang="en-US" sz="2400" baseline="30000" dirty="0"/>
              <a:t>th</a:t>
            </a:r>
            <a:r>
              <a:rPr lang="en-US" sz="2400" dirty="0"/>
              <a:t> District Chair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5CB4F6-6D41-4744-B35B-6F227CA7A73A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5429273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C33283-989C-4991-8BFF-C7257E29E6D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426645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71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ADDITIONALLY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OFFICERS GUIDE</a:t>
            </a:r>
          </a:p>
          <a:p>
            <a:r>
              <a:rPr lang="en-US" dirty="0"/>
              <a:t>POST CONSTITUTION &amp; BY-LAWS</a:t>
            </a:r>
          </a:p>
          <a:p>
            <a:r>
              <a:rPr lang="en-US" dirty="0"/>
              <a:t>DEPARTMENT RIDERS SOP</a:t>
            </a:r>
          </a:p>
          <a:p>
            <a:r>
              <a:rPr lang="en-US" dirty="0"/>
              <a:t>ALR STANDING RULES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C0B2AB-37CF-4A8C-AE09-8A6D47BD3A8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44480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6EF0591-8D2F-49B2-8312-E1F1AA270099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8374" y="544480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353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0"/>
            <a:ext cx="7924800" cy="32613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/>
              <a:t>Thank You For Your Attention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C289B8-9963-492A-B42F-D8972BB3CDBD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7012" y="544480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83C2EC-3AC1-4CA0-AB7A-20250A5975AB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7807" y="544480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992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SGT-AT-ARMS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Officer Guide</a:t>
            </a:r>
          </a:p>
          <a:p>
            <a:r>
              <a:rPr lang="en-US" dirty="0"/>
              <a:t>Department of Florida ALR SOP</a:t>
            </a:r>
          </a:p>
          <a:p>
            <a:r>
              <a:rPr lang="en-US" dirty="0"/>
              <a:t>American Legion Department of Florida SGT-At-Arms Protocol Manual</a:t>
            </a:r>
          </a:p>
          <a:p>
            <a:r>
              <a:rPr lang="en-US" dirty="0"/>
              <a:t>DOD Directive 1005.8 Flag Presentation in Formation</a:t>
            </a:r>
          </a:p>
          <a:p>
            <a:r>
              <a:rPr lang="en-US" dirty="0"/>
              <a:t>Flag Code of The United States Manual</a:t>
            </a:r>
          </a:p>
          <a:p>
            <a:r>
              <a:rPr lang="en-US" dirty="0"/>
              <a:t>Automobile &amp; Motorcycle Flag Display Guidelines For Non-Military Vehicles</a:t>
            </a:r>
          </a:p>
          <a:p>
            <a:r>
              <a:rPr lang="en-US" dirty="0"/>
              <a:t>Resolution Number Five</a:t>
            </a:r>
          </a:p>
          <a:p>
            <a:r>
              <a:rPr lang="en-US" dirty="0"/>
              <a:t>Additional Resources</a:t>
            </a:r>
          </a:p>
          <a:p>
            <a:r>
              <a:rPr lang="en-US" dirty="0"/>
              <a:t>Questions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C8BCF8-5357-4F1F-82A2-FEEB92FCD34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47435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5E728A-B49E-4B43-B984-ED6840AAFE0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620" y="5461098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577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OFFICERS GUIDE &amp; MANUAL of CEREMONIES SGT-At-Arms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Arrange Meeting Hall</a:t>
            </a:r>
          </a:p>
          <a:p>
            <a:r>
              <a:rPr lang="en-US" dirty="0"/>
              <a:t>Assist Post Commander &amp; Adjutant</a:t>
            </a:r>
          </a:p>
          <a:p>
            <a:r>
              <a:rPr lang="en-US" dirty="0"/>
              <a:t>Lead Color Guard Detail</a:t>
            </a:r>
          </a:p>
          <a:p>
            <a:r>
              <a:rPr lang="en-US" dirty="0"/>
              <a:t>Flag Etiquette</a:t>
            </a:r>
          </a:p>
          <a:p>
            <a:r>
              <a:rPr lang="en-US" dirty="0"/>
              <a:t>Post Color Guard Detail</a:t>
            </a:r>
          </a:p>
          <a:p>
            <a:r>
              <a:rPr lang="en-US" dirty="0"/>
              <a:t>Burial Detail</a:t>
            </a:r>
          </a:p>
          <a:p>
            <a:r>
              <a:rPr lang="en-US" dirty="0"/>
              <a:t>Other Pageantry</a:t>
            </a:r>
          </a:p>
          <a:p>
            <a:r>
              <a:rPr lang="en-US" dirty="0"/>
              <a:t>Chair Welcome Committee</a:t>
            </a:r>
          </a:p>
          <a:p>
            <a:r>
              <a:rPr lang="en-US" dirty="0"/>
              <a:t>Encourage Members To Attend Meetings</a:t>
            </a:r>
          </a:p>
          <a:p>
            <a:r>
              <a:rPr lang="en-US" dirty="0"/>
              <a:t>Advise Commander on Who Should Be Acknowledged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6DFF50-9213-4005-A4F5-A21B01C19B5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62600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F99DC1C-4587-4F10-AA5D-8613BD65157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9395" y="5562600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514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DEPARTMENT of FLORIDA ALR SOP</a:t>
            </a:r>
            <a:br>
              <a:rPr lang="en-US" b="1" dirty="0"/>
            </a:br>
            <a:r>
              <a:rPr lang="en-US" b="1" dirty="0"/>
              <a:t>SGT-At-Arms Duties    07/1/2021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/>
          <a:lstStyle/>
          <a:p>
            <a:r>
              <a:rPr lang="en-US" dirty="0"/>
              <a:t>Preserve Order At Meetings &amp; Gatherings</a:t>
            </a:r>
          </a:p>
          <a:p>
            <a:r>
              <a:rPr lang="en-US" dirty="0"/>
              <a:t>Assist Road Captain</a:t>
            </a:r>
          </a:p>
          <a:p>
            <a:r>
              <a:rPr lang="en-US" dirty="0"/>
              <a:t>Ensure Members Are In Good Standing</a:t>
            </a:r>
          </a:p>
          <a:p>
            <a:r>
              <a:rPr lang="en-US" dirty="0"/>
              <a:t>Identify Guests </a:t>
            </a:r>
          </a:p>
          <a:p>
            <a:r>
              <a:rPr lang="en-US" dirty="0"/>
              <a:t>Set Up Meeting Hall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3FFBEB-5ABD-468D-BE7A-1962BE896E5E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44480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83FEA4-DA2F-4840-8563-8F948A903901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43429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9173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AMERICAN LEGION DEPARTMENT OF FLORIDA SGT-AT-ARMS PROTOCOL MANUAL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SGT-AT-ARMS DUTIES</a:t>
            </a:r>
          </a:p>
          <a:p>
            <a:r>
              <a:rPr lang="en-US" dirty="0"/>
              <a:t>THE AMERICAN LEGION CAP</a:t>
            </a:r>
          </a:p>
          <a:p>
            <a:r>
              <a:rPr lang="en-US" dirty="0"/>
              <a:t>HALLOWED GROUND</a:t>
            </a:r>
          </a:p>
          <a:p>
            <a:r>
              <a:rPr lang="en-US" dirty="0"/>
              <a:t>PREAMBLE OF THE AMERICAN LEGION</a:t>
            </a:r>
          </a:p>
          <a:p>
            <a:r>
              <a:rPr lang="en-US" dirty="0"/>
              <a:t>THE MEANING OF THE PLEDGE OF ALLEGIANCE</a:t>
            </a:r>
          </a:p>
          <a:p>
            <a:r>
              <a:rPr lang="en-US" dirty="0"/>
              <a:t>POW/MIA REMEMBERANCES</a:t>
            </a:r>
          </a:p>
          <a:p>
            <a:r>
              <a:rPr lang="en-US" dirty="0"/>
              <a:t>HISTORY OF THE AMERICAN FLAG</a:t>
            </a:r>
          </a:p>
          <a:p>
            <a:r>
              <a:rPr lang="en-US" dirty="0"/>
              <a:t>HISTORY OF PLEDGE OF ALLEGIANCE</a:t>
            </a:r>
          </a:p>
          <a:p>
            <a:r>
              <a:rPr lang="en-US" dirty="0"/>
              <a:t>LEGION UNIFORMS; CORDS &amp; BRAIDS</a:t>
            </a:r>
          </a:p>
          <a:p>
            <a:r>
              <a:rPr lang="en-US" dirty="0"/>
              <a:t>ORIGIN OF FLAG DAY</a:t>
            </a:r>
          </a:p>
          <a:p>
            <a:r>
              <a:rPr lang="en-US" dirty="0"/>
              <a:t>PROPER FLAG DISPOSAL CEREMONY</a:t>
            </a:r>
          </a:p>
          <a:p>
            <a:r>
              <a:rPr lang="en-US" dirty="0"/>
              <a:t>PROPER FLAG DISPLAY ON VEHICLES &amp; BIKES</a:t>
            </a:r>
          </a:p>
          <a:p>
            <a:r>
              <a:rPr lang="en-US" dirty="0"/>
              <a:t>MILITARY FUNERAL FLAG PROTOCOL</a:t>
            </a:r>
          </a:p>
          <a:p>
            <a:r>
              <a:rPr lang="en-US" dirty="0"/>
              <a:t>AMERICAN LEGION PROTOCOL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152769-B3A6-4AA1-A7DF-6A7204F31D62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468981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4F4ED84-B957-4E98-BA2F-7A7FB0C88DBE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4574" y="5468980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340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DOD DIRECTIVE 1005.8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667000"/>
            <a:ext cx="7696200" cy="3642360"/>
          </a:xfrm>
        </p:spPr>
        <p:txBody>
          <a:bodyPr/>
          <a:lstStyle/>
          <a:p>
            <a:pPr marL="137160" indent="0">
              <a:buNone/>
            </a:pPr>
            <a:r>
              <a:rPr lang="en-US" dirty="0"/>
              <a:t>MOTORCYCLE FLAG HONOR GUARD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C75A8A-C4C2-45B1-A1C6-5D8991AADCD9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5511022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3AA1A6-C3D4-43CD-9652-A5F07A4B16E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44480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818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FLAG OF THE UNITED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13760"/>
          </a:xfrm>
        </p:spPr>
        <p:txBody>
          <a:bodyPr/>
          <a:lstStyle/>
          <a:p>
            <a:pPr marL="137160" indent="0">
              <a:buNone/>
            </a:pPr>
            <a:r>
              <a:rPr lang="en-US" dirty="0"/>
              <a:t> AMERICAN LEGION PUBLISHED FLAG CODE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16F3E3-58EF-4142-9BF9-CD3643C1947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44480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AFBC95-4A68-46B1-A2ED-501E3C93143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9395" y="544480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9956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AUTOMOBILE &amp; MOTORCYCLE </a:t>
            </a:r>
            <a:br>
              <a:rPr lang="en-US" b="1" dirty="0"/>
            </a:br>
            <a:r>
              <a:rPr lang="en-US" b="1" dirty="0"/>
              <a:t>FLAG DISPLAY GUIDELINES</a:t>
            </a:r>
            <a:br>
              <a:rPr lang="en-US" b="1" dirty="0"/>
            </a:br>
            <a:r>
              <a:rPr lang="en-US" b="1" dirty="0"/>
              <a:t>FOR NON-MILITARY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261360"/>
          </a:xfrm>
        </p:spPr>
        <p:txBody>
          <a:bodyPr/>
          <a:lstStyle/>
          <a:p>
            <a:pPr marL="137160" indent="0">
              <a:buNone/>
            </a:pPr>
            <a:r>
              <a:rPr lang="en-US" dirty="0"/>
              <a:t>      MILITARY SALUTE PROJECT MSP-03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45781A-E2A8-4F7F-800A-A68B832F7BD8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410200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514029-AB11-4FB0-B05A-FBEB3301A3F8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5410199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176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RESOLUTION NUMBER FIVE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47160"/>
          </a:xfrm>
        </p:spPr>
        <p:txBody>
          <a:bodyPr/>
          <a:lstStyle/>
          <a:p>
            <a:pPr marL="137160" indent="0">
              <a:buNone/>
            </a:pPr>
            <a:r>
              <a:rPr lang="en-US" dirty="0"/>
              <a:t>NATIONAL EXECUTIVE COMMITTEE OF THE AMERICAN LEGION MAY 5-6,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A64521-C6D1-4D53-BF59-6015FB225693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444807"/>
            <a:ext cx="106997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E60402-215C-4320-AB57-CDCB525167B4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9036" y="5444807"/>
            <a:ext cx="1259205" cy="11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3750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277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AMERICAN LEGION RIDERS SUMMIT 2023</vt:lpstr>
      <vt:lpstr>SGT-AT-ARMS TRAINING</vt:lpstr>
      <vt:lpstr>OFFICERS GUIDE &amp; MANUAL of CEREMONIES SGT-At-Arms Duties</vt:lpstr>
      <vt:lpstr>DEPARTMENT of FLORIDA ALR SOP SGT-At-Arms Duties    07/1/2021</vt:lpstr>
      <vt:lpstr>AMERICAN LEGION DEPARTMENT OF FLORIDA SGT-AT-ARMS PROTOCOL MANUAL</vt:lpstr>
      <vt:lpstr>DOD DIRECTIVE 1005.8</vt:lpstr>
      <vt:lpstr>FLAG OF THE UNITED STATES</vt:lpstr>
      <vt:lpstr>AUTOMOBILE &amp; MOTORCYCLE  FLAG DISPLAY GUIDELINES FOR NON-MILITARY VEHICLES</vt:lpstr>
      <vt:lpstr>RESOLUTION NUMBER FIVE</vt:lpstr>
      <vt:lpstr>ADDITIONALLY </vt:lpstr>
      <vt:lpstr>QUESTIONS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LEGION RIDERS SUMITT 2022</dc:title>
  <dc:creator>wci</dc:creator>
  <cp:lastModifiedBy>Beverly Wooten</cp:lastModifiedBy>
  <cp:revision>19</cp:revision>
  <dcterms:created xsi:type="dcterms:W3CDTF">2022-01-27T15:40:09Z</dcterms:created>
  <dcterms:modified xsi:type="dcterms:W3CDTF">2023-01-26T23:57:15Z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18cf4b8-afc8-4a2b-882d-e7a9617ab28d_Enabled">
    <vt:lpwstr>true</vt:lpwstr>
  </property>
  <property fmtid="{D5CDD505-2E9C-101B-9397-08002B2CF9AE}" pid="3" name="MSIP_Label_618cf4b8-afc8-4a2b-882d-e7a9617ab28d_SetDate">
    <vt:lpwstr>2023-01-26T23:57:12Z</vt:lpwstr>
  </property>
  <property fmtid="{D5CDD505-2E9C-101B-9397-08002B2CF9AE}" pid="4" name="MSIP_Label_618cf4b8-afc8-4a2b-882d-e7a9617ab28d_Method">
    <vt:lpwstr>Standard</vt:lpwstr>
  </property>
  <property fmtid="{D5CDD505-2E9C-101B-9397-08002B2CF9AE}" pid="5" name="MSIP_Label_618cf4b8-afc8-4a2b-882d-e7a9617ab28d_Name">
    <vt:lpwstr>618cf4b8-afc8-4a2b-882d-e7a9617ab28d</vt:lpwstr>
  </property>
  <property fmtid="{D5CDD505-2E9C-101B-9397-08002B2CF9AE}" pid="6" name="MSIP_Label_618cf4b8-afc8-4a2b-882d-e7a9617ab28d_SiteId">
    <vt:lpwstr>690a1cb7-2120-4eec-a75d-2354e32bbf6f</vt:lpwstr>
  </property>
  <property fmtid="{D5CDD505-2E9C-101B-9397-08002B2CF9AE}" pid="7" name="MSIP_Label_618cf4b8-afc8-4a2b-882d-e7a9617ab28d_ActionId">
    <vt:lpwstr>a5d69c2d-d722-47dc-9d81-46f259ba92ce</vt:lpwstr>
  </property>
  <property fmtid="{D5CDD505-2E9C-101B-9397-08002B2CF9AE}" pid="8" name="MSIP_Label_618cf4b8-afc8-4a2b-882d-e7a9617ab28d_ContentBits">
    <vt:lpwstr>2</vt:lpwstr>
  </property>
</Properties>
</file>