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8"/>
  </p:notesMasterIdLst>
  <p:handoutMasterIdLst>
    <p:handoutMasterId r:id="rId19"/>
  </p:handoutMasterIdLst>
  <p:sldIdLst>
    <p:sldId id="265" r:id="rId5"/>
    <p:sldId id="288" r:id="rId6"/>
    <p:sldId id="270" r:id="rId7"/>
    <p:sldId id="289" r:id="rId8"/>
    <p:sldId id="274" r:id="rId9"/>
    <p:sldId id="296" r:id="rId10"/>
    <p:sldId id="295" r:id="rId11"/>
    <p:sldId id="293" r:id="rId12"/>
    <p:sldId id="297" r:id="rId13"/>
    <p:sldId id="301" r:id="rId14"/>
    <p:sldId id="298" r:id="rId15"/>
    <p:sldId id="299" r:id="rId16"/>
    <p:sldId id="30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 autoAdjust="0"/>
  </p:normalViewPr>
  <p:slideViewPr>
    <p:cSldViewPr snapToGrid="0" showGuides="1">
      <p:cViewPr varScale="1">
        <p:scale>
          <a:sx n="62" d="100"/>
          <a:sy n="62" d="100"/>
        </p:scale>
        <p:origin x="828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3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8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58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05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81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39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1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21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72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MSIPCMContentMarking" descr="{&quot;HashCode&quot;:427817493,&quot;Placement&quot;:&quot;Footer&quot;,&quot;Top&quot;:522.0343,&quot;Left&quot;:431.8811,&quot;SlideWidth&quot;:960,&quot;SlideHeight&quot;:540}">
            <a:extLst>
              <a:ext uri="{FF2B5EF4-FFF2-40B4-BE49-F238E27FC236}">
                <a16:creationId xmlns:a16="http://schemas.microsoft.com/office/drawing/2014/main" id="{17AE12E7-D5F5-4187-A5CE-2B8D167E1983}"/>
              </a:ext>
            </a:extLst>
          </p:cNvPr>
          <p:cNvSpPr txBox="1"/>
          <p:nvPr userDrawn="1"/>
        </p:nvSpPr>
        <p:spPr>
          <a:xfrm>
            <a:off x="5484890" y="6629836"/>
            <a:ext cx="1222219" cy="22816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schemeClr val="bg2"/>
                </a:solidFill>
              </a14:hiddenLine>
            </a:ext>
          </a:extLst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Classified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8714" y="365124"/>
            <a:ext cx="9805086" cy="585534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sz="4900" dirty="0"/>
            </a:br>
            <a:br>
              <a:rPr lang="en-US" sz="4900" dirty="0"/>
            </a:br>
            <a:br>
              <a:rPr lang="en-US" sz="4900" dirty="0"/>
            </a:br>
            <a:br>
              <a:rPr lang="en-US" sz="4900" dirty="0"/>
            </a:br>
            <a:br>
              <a:rPr lang="en-US" sz="4900" dirty="0"/>
            </a:br>
            <a:br>
              <a:rPr lang="en-US" sz="49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48713" y="5658962"/>
            <a:ext cx="6311017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200" dirty="0"/>
              <a:t>Cherie Korn, District 4 ALR Chairman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A72DD1-D938-43B2-8174-0448841E006C}"/>
              </a:ext>
            </a:extLst>
          </p:cNvPr>
          <p:cNvSpPr/>
          <p:nvPr/>
        </p:nvSpPr>
        <p:spPr>
          <a:xfrm>
            <a:off x="1548713" y="2116477"/>
            <a:ext cx="92428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/>
          </a:p>
          <a:p>
            <a:pPr algn="ctr"/>
            <a:r>
              <a:rPr lang="en-US" sz="4000" b="1" dirty="0"/>
              <a:t>    </a:t>
            </a:r>
            <a:r>
              <a:rPr lang="en-US" sz="6000" b="1" dirty="0"/>
              <a:t>ADJUTANT &amp; MEMBERSHIP TRAINING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609050-9AE5-4B5D-9121-2BFA546460FB}"/>
              </a:ext>
            </a:extLst>
          </p:cNvPr>
          <p:cNvSpPr txBox="1"/>
          <p:nvPr/>
        </p:nvSpPr>
        <p:spPr>
          <a:xfrm>
            <a:off x="1211996" y="780836"/>
            <a:ext cx="10623833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chemeClr val="accent1">
                    <a:lumMod val="75000"/>
                  </a:schemeClr>
                </a:solidFill>
              </a:rPr>
              <a:t>AMERICAN LEGION RIDERS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DFDD02-CC95-4B4A-AFB3-665137343E5A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33504" y="5607683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71B808-6E45-48E9-BDB2-53EBF6175B8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20543" y="5607683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98" y="-80315"/>
            <a:ext cx="10716801" cy="1138554"/>
          </a:xfrm>
        </p:spPr>
        <p:txBody>
          <a:bodyPr>
            <a:noAutofit/>
          </a:bodyPr>
          <a:lstStyle/>
          <a:p>
            <a:r>
              <a:rPr lang="en-US" b="1" dirty="0"/>
              <a:t>            </a:t>
            </a:r>
            <a:r>
              <a:rPr lang="en-US" sz="5000" b="1" dirty="0"/>
              <a:t> NEW MEMBER PACKET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366" y="1058238"/>
            <a:ext cx="9933184" cy="5118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/>
              <a:t>Once the Potential Member is Voted into the Chapter</a:t>
            </a:r>
          </a:p>
          <a:p>
            <a:endParaRPr lang="en-US" dirty="0"/>
          </a:p>
          <a:p>
            <a:pPr lvl="2"/>
            <a:r>
              <a:rPr lang="en-US" sz="2800" dirty="0"/>
              <a:t>Welcome Letter from the Director</a:t>
            </a:r>
          </a:p>
          <a:p>
            <a:pPr lvl="2"/>
            <a:r>
              <a:rPr lang="en-US" sz="2800" dirty="0"/>
              <a:t>Accident Waiver/Release of Liability</a:t>
            </a:r>
          </a:p>
          <a:p>
            <a:pPr lvl="2"/>
            <a:r>
              <a:rPr lang="en-US" sz="2800" dirty="0"/>
              <a:t>Emergency Contact Information</a:t>
            </a:r>
          </a:p>
          <a:p>
            <a:pPr lvl="2"/>
            <a:r>
              <a:rPr lang="en-US" sz="2800" dirty="0"/>
              <a:t>Medication Listing</a:t>
            </a:r>
          </a:p>
          <a:p>
            <a:pPr lvl="2"/>
            <a:r>
              <a:rPr lang="en-US" sz="2800" dirty="0"/>
              <a:t>Standard Operating Procedure</a:t>
            </a:r>
          </a:p>
          <a:p>
            <a:pPr lvl="2"/>
            <a:r>
              <a:rPr lang="en-US" sz="2800" dirty="0"/>
              <a:t>Chapter’s Standing Rules</a:t>
            </a:r>
          </a:p>
          <a:p>
            <a:pPr lvl="2"/>
            <a:r>
              <a:rPr lang="en-US" sz="2800" dirty="0"/>
              <a:t>Membership Card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263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62" y="-17603"/>
            <a:ext cx="10583237" cy="1075842"/>
          </a:xfrm>
        </p:spPr>
        <p:txBody>
          <a:bodyPr>
            <a:noAutofit/>
          </a:bodyPr>
          <a:lstStyle/>
          <a:p>
            <a:r>
              <a:rPr lang="en-US" b="1" dirty="0"/>
              <a:t>             REQUIRED DOCUMENTATION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7076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E73738-E972-4749-96B4-1D9D770DC2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273" y="1113722"/>
            <a:ext cx="2887413" cy="35417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46437B-5C10-42CB-989C-77C48B49CA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9902" y="2336016"/>
            <a:ext cx="2778438" cy="34024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FE5E488-0C28-4A08-A22F-627D4A46C6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42014" y="1504228"/>
            <a:ext cx="3399668" cy="31065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220FC13-417F-4DE6-8D37-9751AD0AA1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71453" y="1084860"/>
            <a:ext cx="2697448" cy="228588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32C80D8-07DE-47B6-B144-B59F37AD1A88}"/>
              </a:ext>
            </a:extLst>
          </p:cNvPr>
          <p:cNvSpPr txBox="1"/>
          <p:nvPr/>
        </p:nvSpPr>
        <p:spPr>
          <a:xfrm>
            <a:off x="123273" y="5014057"/>
            <a:ext cx="2671298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Membership Application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614566-630F-4524-9D38-197CD1D05A07}"/>
              </a:ext>
            </a:extLst>
          </p:cNvPr>
          <p:cNvSpPr txBox="1"/>
          <p:nvPr/>
        </p:nvSpPr>
        <p:spPr>
          <a:xfrm>
            <a:off x="3277456" y="1782835"/>
            <a:ext cx="230141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Accident Waiver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2BEFF8-8F7C-4A86-AD39-8E9710FD97B8}"/>
              </a:ext>
            </a:extLst>
          </p:cNvPr>
          <p:cNvSpPr txBox="1"/>
          <p:nvPr/>
        </p:nvSpPr>
        <p:spPr>
          <a:xfrm>
            <a:off x="8742014" y="4767478"/>
            <a:ext cx="332671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*Emergency Contact Information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E264329-5476-47DD-BA17-009816E96851}"/>
              </a:ext>
            </a:extLst>
          </p:cNvPr>
          <p:cNvSpPr txBox="1"/>
          <p:nvPr/>
        </p:nvSpPr>
        <p:spPr>
          <a:xfrm>
            <a:off x="6293663" y="3665439"/>
            <a:ext cx="2100324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*Medication Listing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A6904E-AF9C-43E6-8829-EF5CA8DC9E9F}"/>
              </a:ext>
            </a:extLst>
          </p:cNvPr>
          <p:cNvSpPr txBox="1"/>
          <p:nvPr/>
        </p:nvSpPr>
        <p:spPr>
          <a:xfrm>
            <a:off x="3801439" y="6015587"/>
            <a:ext cx="5095982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*To be Kept on his/her person or bike</a:t>
            </a:r>
          </a:p>
        </p:txBody>
      </p:sp>
    </p:spTree>
    <p:extLst>
      <p:ext uri="{BB962C8B-B14F-4D97-AF65-F5344CB8AC3E}">
        <p14:creationId xmlns:p14="http://schemas.microsoft.com/office/powerpoint/2010/main" val="188114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012" y="365125"/>
            <a:ext cx="10603787" cy="693113"/>
          </a:xfrm>
        </p:spPr>
        <p:txBody>
          <a:bodyPr>
            <a:noAutofit/>
          </a:bodyPr>
          <a:lstStyle/>
          <a:p>
            <a:r>
              <a:rPr lang="en-US" b="1" dirty="0"/>
              <a:t>           </a:t>
            </a:r>
            <a:r>
              <a:rPr lang="en-US" sz="5000" b="1" dirty="0"/>
              <a:t>MEMBERSHIP TEMPLATE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631657-1B8D-493F-8F62-80C93B2D22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168" y="1876746"/>
            <a:ext cx="11729663" cy="29324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542875-239E-4943-AAF4-2D48CC46B412}"/>
              </a:ext>
            </a:extLst>
          </p:cNvPr>
          <p:cNvSpPr txBox="1"/>
          <p:nvPr/>
        </p:nvSpPr>
        <p:spPr>
          <a:xfrm>
            <a:off x="3226085" y="5593612"/>
            <a:ext cx="5280917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Template can be Found on the Website!</a:t>
            </a:r>
          </a:p>
        </p:txBody>
      </p:sp>
    </p:spTree>
    <p:extLst>
      <p:ext uri="{BB962C8B-B14F-4D97-AF65-F5344CB8AC3E}">
        <p14:creationId xmlns:p14="http://schemas.microsoft.com/office/powerpoint/2010/main" val="241940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4021" y="2599362"/>
            <a:ext cx="6955605" cy="15513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   </a:t>
            </a:r>
            <a:r>
              <a:rPr lang="en-US" sz="8600" b="1" dirty="0"/>
              <a:t>QUESTIONS??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385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AAEB-8EA3-4670-A1D3-6CE125F0F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00" y="365125"/>
            <a:ext cx="9791700" cy="1895190"/>
          </a:xfrm>
        </p:spPr>
        <p:txBody>
          <a:bodyPr>
            <a:normAutofit/>
          </a:bodyPr>
          <a:lstStyle/>
          <a:p>
            <a:r>
              <a:rPr lang="en-US" sz="3200" b="1" dirty="0"/>
              <a:t>        </a:t>
            </a:r>
            <a:r>
              <a:rPr lang="en-US" b="1" dirty="0"/>
              <a:t>Article I, Section 4: Duties, #4</a:t>
            </a:r>
            <a:br>
              <a:rPr lang="en-US" b="1" dirty="0"/>
            </a:br>
            <a:r>
              <a:rPr lang="en-US" b="1" dirty="0"/>
              <a:t>             </a:t>
            </a:r>
            <a:r>
              <a:rPr lang="en-US" b="1" i="1" dirty="0"/>
              <a:t>Department Adjutant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993187"/>
            <a:ext cx="8873372" cy="3389518"/>
          </a:xfrm>
        </p:spPr>
        <p:txBody>
          <a:bodyPr>
            <a:normAutofit fontScale="92500" lnSpcReduction="10000"/>
          </a:bodyPr>
          <a:lstStyle/>
          <a:p>
            <a:pPr lvl="2"/>
            <a:endParaRPr lang="en-US" sz="2800" dirty="0"/>
          </a:p>
          <a:p>
            <a:pPr marL="1485900" lvl="2" indent="-571500">
              <a:buFont typeface="+mj-lt"/>
              <a:buAutoNum type="romanUcPeriod"/>
            </a:pPr>
            <a:r>
              <a:rPr lang="en-US" sz="3200" dirty="0"/>
              <a:t>Records minutes of all Committee activities.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US" sz="3200" dirty="0"/>
              <a:t>Maintains copies of minutes and reports.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US" sz="3200" dirty="0"/>
              <a:t>Handles all administrative functions and correspondence of the Committee at the direction of the Chairman.</a:t>
            </a:r>
          </a:p>
          <a:p>
            <a:pPr marL="0" indent="0" algn="ctr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10305" y="5574701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918" y="5574701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83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BECEE-1EC3-4ABE-9978-5886F639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21" y="111761"/>
            <a:ext cx="11608998" cy="1168400"/>
          </a:xfrm>
        </p:spPr>
        <p:txBody>
          <a:bodyPr>
            <a:noAutofit/>
          </a:bodyPr>
          <a:lstStyle/>
          <a:p>
            <a:r>
              <a:rPr lang="en-US" b="1" dirty="0"/>
              <a:t>               Article II, Section 5:Duties, #3</a:t>
            </a:r>
            <a:br>
              <a:rPr lang="en-US" b="1" dirty="0"/>
            </a:br>
            <a:r>
              <a:rPr lang="en-US" b="1" dirty="0"/>
              <a:t>            </a:t>
            </a:r>
            <a:r>
              <a:rPr lang="en-US" b="1" i="1" dirty="0"/>
              <a:t>Chapter Adjutant/Finance Officer*</a:t>
            </a:r>
            <a:endParaRPr lang="en-US" i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15047" y="5618141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7674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E0CE3-E0E5-455C-AD13-4946CF5D9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376" y="1524001"/>
            <a:ext cx="9620250" cy="432435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lphaUcPeriod"/>
            </a:pPr>
            <a:r>
              <a:rPr lang="en-US" sz="3500" b="1" dirty="0"/>
              <a:t>Adjutant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/>
              <a:t>Shall Maintain Membership Records sufficient to Establish: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Members in good standing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Eligibility to be a Rider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Members contact information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Motorcycle license and local insurance requirements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Maintain membership records of members who are current and in good standing and provide an accurate roster.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Send delinquent notices to members whose dues have lapsed and to those Lifetime members who have not provided proof of eligibility by January 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Maintains a full and accurate record of all chapter proceedings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4436AA-1080-47BE-B493-DDDF90C19FA3}"/>
              </a:ext>
            </a:extLst>
          </p:cNvPr>
          <p:cNvSpPr txBox="1"/>
          <p:nvPr/>
        </p:nvSpPr>
        <p:spPr>
          <a:xfrm>
            <a:off x="1715784" y="5877151"/>
            <a:ext cx="5516468" cy="98488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*In Smaller Chapters the Adjutant may also be required to assume the Finance Officer 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3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1325563"/>
          </a:xfrm>
        </p:spPr>
        <p:txBody>
          <a:bodyPr>
            <a:noAutofit/>
          </a:bodyPr>
          <a:lstStyle/>
          <a:p>
            <a:r>
              <a:rPr lang="en-US" b="1" dirty="0"/>
              <a:t>     Article II, Section 5:Duties, #3</a:t>
            </a:r>
            <a:br>
              <a:rPr lang="en-US" b="1" dirty="0"/>
            </a:br>
            <a:r>
              <a:rPr lang="en-US" b="1" dirty="0"/>
              <a:t>  </a:t>
            </a:r>
            <a:r>
              <a:rPr lang="en-US" b="1" i="1" dirty="0"/>
              <a:t>Chapter Adjutant/Finance Officer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850" y="1825624"/>
            <a:ext cx="9791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B. </a:t>
            </a:r>
            <a:r>
              <a:rPr lang="en-US" sz="3500" b="1" dirty="0"/>
              <a:t>Finance Officer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Maintains accurate records of all transactions by the sponsoring Post’s financial requirements.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Deposit funds in assigned bank account and disburse funds as approved by the Chapter.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Provides financial reports to the sponsoring Post Executive Committee monthly.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Collect dues as required.</a:t>
            </a:r>
            <a:r>
              <a:rPr lang="en-US" b="1" dirty="0"/>
              <a:t>	</a:t>
            </a:r>
          </a:p>
          <a:p>
            <a:pPr marL="0" indent="0">
              <a:buNone/>
            </a:pPr>
            <a:r>
              <a:rPr lang="en-US" sz="3500" b="1" dirty="0"/>
              <a:t>	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B88768-6333-4BF6-B6A1-17DB9A0AE54F}"/>
              </a:ext>
            </a:extLst>
          </p:cNvPr>
          <p:cNvSpPr txBox="1"/>
          <p:nvPr/>
        </p:nvSpPr>
        <p:spPr>
          <a:xfrm>
            <a:off x="1371600" y="6121202"/>
            <a:ext cx="7325222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Learn More by Attending the Financial Officer Training </a:t>
            </a:r>
          </a:p>
        </p:txBody>
      </p:sp>
    </p:spTree>
    <p:extLst>
      <p:ext uri="{BB962C8B-B14F-4D97-AF65-F5344CB8AC3E}">
        <p14:creationId xmlns:p14="http://schemas.microsoft.com/office/powerpoint/2010/main" val="27516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A1B14-C592-4E49-BC20-2E87E5005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721" y="-359596"/>
            <a:ext cx="9388868" cy="2040009"/>
          </a:xfrm>
        </p:spPr>
        <p:txBody>
          <a:bodyPr/>
          <a:lstStyle/>
          <a:p>
            <a:r>
              <a:rPr lang="en-US" b="1" dirty="0"/>
              <a:t>ADJUTANT DUTIES AT-A-GLANCE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F720C-B8B9-4509-A649-C91077CED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411" y="1191802"/>
            <a:ext cx="10350963" cy="4985161"/>
          </a:xfrm>
        </p:spPr>
        <p:txBody>
          <a:bodyPr>
            <a:normAutofit/>
          </a:bodyPr>
          <a:lstStyle/>
          <a:p>
            <a:r>
              <a:rPr lang="en-US" dirty="0"/>
              <a:t>Support Your Director</a:t>
            </a:r>
          </a:p>
          <a:p>
            <a:r>
              <a:rPr lang="en-US" dirty="0"/>
              <a:t>Record Accurate Minutes of Meetings</a:t>
            </a:r>
          </a:p>
          <a:p>
            <a:r>
              <a:rPr lang="en-US" dirty="0"/>
              <a:t>Keep Records Accurate, Timely, Current and Secure</a:t>
            </a:r>
          </a:p>
          <a:p>
            <a:r>
              <a:rPr lang="en-US" dirty="0"/>
              <a:t>Distribute Minutes via Email (If approved method by your Chapter)</a:t>
            </a:r>
          </a:p>
          <a:p>
            <a:r>
              <a:rPr lang="en-US" dirty="0"/>
              <a:t>Officer Reporting/CPR &amp; Addendum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i="1" dirty="0">
                <a:solidFill>
                  <a:srgbClr val="FF0000"/>
                </a:solidFill>
              </a:rPr>
              <a:t>To Learn More, Attend the Reporting &amp; Chapter of the Year Class-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Membership Validation *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Attach all Copies of Reports with the Minutes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Keep Information Flowing – Both Ways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70695" y="5608497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20400" y="5608498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FB7D67-BC74-4F79-B8FF-EDB122C3E7B0}"/>
              </a:ext>
            </a:extLst>
          </p:cNvPr>
          <p:cNvSpPr txBox="1"/>
          <p:nvPr/>
        </p:nvSpPr>
        <p:spPr>
          <a:xfrm>
            <a:off x="1562100" y="6190471"/>
            <a:ext cx="512637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/>
              <a:t>*If Adjutant is Responsible for Membership</a:t>
            </a:r>
          </a:p>
        </p:txBody>
      </p:sp>
    </p:spTree>
    <p:extLst>
      <p:ext uri="{BB962C8B-B14F-4D97-AF65-F5344CB8AC3E}">
        <p14:creationId xmlns:p14="http://schemas.microsoft.com/office/powerpoint/2010/main" val="353528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52772-77D0-43EC-92F2-37722F97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5800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MEETING MINUTES TEMPLATE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9CE5A-34AB-4A08-B166-B34E57B4A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3591" y="1099335"/>
            <a:ext cx="9411128" cy="5116530"/>
          </a:xfrm>
        </p:spPr>
        <p:txBody>
          <a:bodyPr>
            <a:normAutofit fontScale="5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AMERICAN LEGION RIDERS, CHAPTER xxx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Membership Meeting Minutes _________2022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called to order by Director XXXXX XXXXXX @  ___________am/pm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Opening Ceremonies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Call: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Roster available upon request.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Quorum achieved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current members in Attendance.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Correspondence:</a:t>
            </a:r>
            <a:r>
              <a:rPr lang="en-US" sz="29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Members: __________________________________________________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of Guests ____________________________________________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Reading of the Minutes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minutes have been posted online. Motion to accept by _________________, second by _______________and approved.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Report 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 provided the financial report. Motion to accept, </a:t>
            </a:r>
            <a:r>
              <a:rPr lang="en-US" sz="2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 to audit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by__________ , second by ____________ and approved.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comments________________________________________________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41182D-890F-4487-B689-EE4E48ED732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37472" y="571944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BEBAF7-3BA9-4932-BB08-DB7B5B59D492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80065" y="564658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994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0C2C4-9456-4125-BE1C-A0840CF9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816" y="365125"/>
            <a:ext cx="9411984" cy="5595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MEETING MINUTES TEMPLATE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19BD9-8AA5-4C4E-92DB-653490FAC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027" y="1150706"/>
            <a:ext cx="9853773" cy="5026257"/>
          </a:xfrm>
        </p:spPr>
        <p:txBody>
          <a:bodyPr>
            <a:normAutofit fontScale="6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Officer’s Reports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Director___________________________________________________________________________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Asst. Director_______________________________________________________________________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Chaplain___________________________________________________________________________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Captain_______________________________________________________________________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Officer_______________________________________________________________________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 Master_____________________________________________________________________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Membership _______________________________________________________________________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 Business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of the Riders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Comments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:____________________________________________________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meeting Scheduled: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Adjourned @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_________________am/pm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7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1325563"/>
          </a:xfrm>
        </p:spPr>
        <p:txBody>
          <a:bodyPr>
            <a:noAutofit/>
          </a:bodyPr>
          <a:lstStyle/>
          <a:p>
            <a:r>
              <a:rPr lang="en-US" b="1" dirty="0"/>
              <a:t>           </a:t>
            </a:r>
            <a:r>
              <a:rPr lang="en-US" sz="5000" b="1" dirty="0"/>
              <a:t>ALR STANDING RULES</a:t>
            </a:r>
            <a:br>
              <a:rPr lang="en-US" b="1" dirty="0"/>
            </a:br>
            <a:r>
              <a:rPr lang="en-US" b="1" dirty="0"/>
              <a:t>           1. OPTIONAL 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850" y="1825624"/>
            <a:ext cx="9791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MEMBERSHIP</a:t>
            </a:r>
          </a:p>
          <a:p>
            <a:pPr marL="342900" marR="168275" lvl="0" indent="-342900" algn="just">
              <a:lnSpc>
                <a:spcPct val="107000"/>
              </a:lnSpc>
              <a:spcBef>
                <a:spcPts val="5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Maintain membership records of members who are current and in good standing</a:t>
            </a:r>
            <a:r>
              <a:rPr lang="en-US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provide an accurate roster. Maintain the members contact information and current release</a:t>
            </a:r>
            <a:r>
              <a:rPr lang="en-US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forms.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7178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 all members of the information required to maintain current membership</a:t>
            </a:r>
            <a:r>
              <a:rPr lang="en-U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later than 30 days before their due</a:t>
            </a:r>
            <a:r>
              <a:rPr lang="en-U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0038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 a delinquent notice to members whose dues have lapsed and to those</a:t>
            </a:r>
            <a:r>
              <a:rPr lang="en-US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Life-Time Members who have not provided proof of eligibility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marR="50038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January 1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7653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a list of members who are delinquent over 30 days</a:t>
            </a:r>
            <a:r>
              <a:rPr lang="en-US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January 1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thus making them not current and therefore “members not in good standing.”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Maintain a supply of blank membership cards and</a:t>
            </a:r>
            <a:r>
              <a:rPr lang="en-U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applications.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825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Collect yearly dues and issue membership cards to eligible and approved</a:t>
            </a:r>
            <a:r>
              <a:rPr lang="en-US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6045" marR="2825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members upon verification of current</a:t>
            </a:r>
            <a:r>
              <a:rPr lang="en-U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membership.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a detailed report of current membership during monthly</a:t>
            </a:r>
            <a:r>
              <a:rPr lang="en-US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meetings.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113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monies collected above the $25.00 shall be promptly turned over to</a:t>
            </a:r>
            <a:r>
              <a:rPr lang="en-US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Finance Officer for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deposit.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12090" lvl="0" indent="-342900">
              <a:lnSpc>
                <a:spcPct val="107000"/>
              </a:lnSpc>
              <a:spcBef>
                <a:spcPts val="25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Membership Chair will send out a current roster to all members at a minimum of every six months. Members who do not want their information published will notify</a:t>
            </a:r>
            <a:r>
              <a:rPr lang="en-US" sz="1800" spc="-1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 membership chairman.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55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98" y="-80315"/>
            <a:ext cx="10716801" cy="1138554"/>
          </a:xfrm>
        </p:spPr>
        <p:txBody>
          <a:bodyPr>
            <a:noAutofit/>
          </a:bodyPr>
          <a:lstStyle/>
          <a:p>
            <a:r>
              <a:rPr lang="en-US" b="1" dirty="0"/>
              <a:t>           </a:t>
            </a:r>
            <a:r>
              <a:rPr lang="en-US" sz="5000" b="1" dirty="0"/>
              <a:t>MEMBERSHIP AT-A-GLANCE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992" y="1058239"/>
            <a:ext cx="9347557" cy="511872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500" dirty="0"/>
              <a:t>Validation of Membership  </a:t>
            </a:r>
          </a:p>
          <a:p>
            <a:pPr lvl="2"/>
            <a:r>
              <a:rPr lang="en-US" sz="2500" dirty="0"/>
              <a:t>Dues </a:t>
            </a:r>
            <a:r>
              <a:rPr lang="en-US" sz="2500" b="1" i="1" dirty="0"/>
              <a:t>MUST</a:t>
            </a:r>
            <a:r>
              <a:rPr lang="en-US" sz="2500" dirty="0"/>
              <a:t> be current ie: Legionnaire, Auxiliary, or SAL</a:t>
            </a:r>
          </a:p>
          <a:p>
            <a:pPr lvl="2"/>
            <a:r>
              <a:rPr lang="en-US" sz="2500" dirty="0"/>
              <a:t>If Membership is at another Post, ensure Post does not have a Rider Program &amp; ensure member is in good standing at their home Post</a:t>
            </a:r>
          </a:p>
          <a:p>
            <a:pPr lvl="1"/>
            <a:r>
              <a:rPr lang="en-US" sz="2500" dirty="0"/>
              <a:t>Accident Waiver/Release of Liability Form </a:t>
            </a:r>
          </a:p>
          <a:p>
            <a:pPr lvl="2"/>
            <a:r>
              <a:rPr lang="en-US" sz="2500" dirty="0"/>
              <a:t>Signature Required - Update Annually</a:t>
            </a:r>
          </a:p>
          <a:p>
            <a:pPr lvl="1"/>
            <a:r>
              <a:rPr lang="en-US" sz="2500" dirty="0"/>
              <a:t>Incorporate ALR Membership Renewal w/Post’s Early Bird Membership Drive</a:t>
            </a:r>
          </a:p>
          <a:p>
            <a:pPr lvl="1"/>
            <a:r>
              <a:rPr lang="en-US" sz="2500" dirty="0"/>
              <a:t>Provide Chapter Membership Information for CPR/Addendum by May 1</a:t>
            </a:r>
            <a:r>
              <a:rPr lang="en-US" sz="2500" baseline="30000" dirty="0"/>
              <a:t>st</a:t>
            </a:r>
            <a:r>
              <a:rPr lang="en-US" sz="2500" dirty="0"/>
              <a:t> to Post Adjutant</a:t>
            </a:r>
          </a:p>
          <a:p>
            <a:pPr lvl="2"/>
            <a:r>
              <a:rPr lang="en-US" sz="2500" dirty="0"/>
              <a:t># of Legionnaires, Auxiliary, SAL</a:t>
            </a:r>
          </a:p>
          <a:p>
            <a:pPr lvl="1"/>
            <a:r>
              <a:rPr lang="en-US" sz="2500" dirty="0"/>
              <a:t>Keep Accurate Records</a:t>
            </a:r>
          </a:p>
          <a:p>
            <a:pPr lvl="1"/>
            <a:r>
              <a:rPr lang="en-US" sz="2500" dirty="0"/>
              <a:t>Provide a Membership Packet</a:t>
            </a:r>
          </a:p>
          <a:p>
            <a:pPr lvl="1"/>
            <a:r>
              <a:rPr lang="en-US" sz="2500" dirty="0"/>
              <a:t>Perform Routine Audits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222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40262f94-9f35-4ac3-9a90-690165a166b7"/>
    <ds:schemaRef ds:uri="a4f35948-e619-41b3-aa29-22878b09cfd2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</TotalTime>
  <Words>892</Words>
  <Application>Microsoft Office PowerPoint</Application>
  <PresentationFormat>Widescreen</PresentationFormat>
  <Paragraphs>144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Cloud skipper design template</vt:lpstr>
      <vt:lpstr>           </vt:lpstr>
      <vt:lpstr>        Article I, Section 4: Duties, #4              Department Adjutant</vt:lpstr>
      <vt:lpstr>               Article II, Section 5:Duties, #3             Chapter Adjutant/Finance Officer*</vt:lpstr>
      <vt:lpstr>     Article II, Section 5:Duties, #3   Chapter Adjutant/Finance Officer</vt:lpstr>
      <vt:lpstr>ADJUTANT DUTIES AT-A-GLANCE</vt:lpstr>
      <vt:lpstr>MEETING MINUTES TEMPLATE </vt:lpstr>
      <vt:lpstr>MEETING MINUTES TEMPLATE </vt:lpstr>
      <vt:lpstr>           ALR STANDING RULES            1. OPTIONAL POSITIONS</vt:lpstr>
      <vt:lpstr>           MEMBERSHIP AT-A-GLANCE</vt:lpstr>
      <vt:lpstr>             NEW MEMBER PACKET</vt:lpstr>
      <vt:lpstr>             REQUIRED DOCUMENTATION</vt:lpstr>
      <vt:lpstr>           MEMBERSHIP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Legion Riders      ALR General Meeting Protocol</dc:title>
  <dc:creator>Teresa Wineland</dc:creator>
  <cp:lastModifiedBy>Beverly Wooten</cp:lastModifiedBy>
  <cp:revision>82</cp:revision>
  <dcterms:created xsi:type="dcterms:W3CDTF">2017-01-19T02:01:10Z</dcterms:created>
  <dcterms:modified xsi:type="dcterms:W3CDTF">2022-01-25T22:37:36Z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FATIntVersion">
    <vt:i4>15</vt:i4>
  </property>
  <property fmtid="{D5CDD505-2E9C-101B-9397-08002B2CF9AE}" pid="13" name="FILEGUID">
    <vt:lpwstr>5961593f-b4ad-4ec9-bfff-3dc315a1f74c</vt:lpwstr>
  </property>
  <property fmtid="{D5CDD505-2E9C-101B-9397-08002B2CF9AE}" pid="14" name="MODFILEGUID">
    <vt:lpwstr>c4be06ee-98b6-402b-818b-5cb7ae9feaff</vt:lpwstr>
  </property>
  <property fmtid="{D5CDD505-2E9C-101B-9397-08002B2CF9AE}" pid="15" name="FILEOWNER">
    <vt:lpwstr>Teresa Wineland</vt:lpwstr>
  </property>
  <property fmtid="{D5CDD505-2E9C-101B-9397-08002B2CF9AE}" pid="16" name="MODFILEOWNER">
    <vt:lpwstr>E50507</vt:lpwstr>
  </property>
  <property fmtid="{D5CDD505-2E9C-101B-9397-08002B2CF9AE}" pid="17" name="IPPCLASS">
    <vt:i4>1</vt:i4>
  </property>
  <property fmtid="{D5CDD505-2E9C-101B-9397-08002B2CF9AE}" pid="18" name="MODIPPCLASS">
    <vt:i4>1</vt:i4>
  </property>
  <property fmtid="{D5CDD505-2E9C-101B-9397-08002B2CF9AE}" pid="19" name="MACHINEID">
    <vt:lpwstr>TPSL302339</vt:lpwstr>
  </property>
  <property fmtid="{D5CDD505-2E9C-101B-9397-08002B2CF9AE}" pid="20" name="MODMACHINEID">
    <vt:lpwstr>TPSL-PC0H7BZ1</vt:lpwstr>
  </property>
  <property fmtid="{D5CDD505-2E9C-101B-9397-08002B2CF9AE}" pid="21" name="CURRENTCLASS">
    <vt:lpwstr>Classified - No Category</vt:lpwstr>
  </property>
  <property fmtid="{D5CDD505-2E9C-101B-9397-08002B2CF9AE}" pid="22" name="MSIP_Label_618cf4b8-afc8-4a2b-882d-e7a9617ab28d_Enabled">
    <vt:lpwstr>true</vt:lpwstr>
  </property>
  <property fmtid="{D5CDD505-2E9C-101B-9397-08002B2CF9AE}" pid="23" name="MSIP_Label_618cf4b8-afc8-4a2b-882d-e7a9617ab28d_SetDate">
    <vt:lpwstr>2022-01-25T22:37:36Z</vt:lpwstr>
  </property>
  <property fmtid="{D5CDD505-2E9C-101B-9397-08002B2CF9AE}" pid="24" name="MSIP_Label_618cf4b8-afc8-4a2b-882d-e7a9617ab28d_Method">
    <vt:lpwstr>Standard</vt:lpwstr>
  </property>
  <property fmtid="{D5CDD505-2E9C-101B-9397-08002B2CF9AE}" pid="25" name="MSIP_Label_618cf4b8-afc8-4a2b-882d-e7a9617ab28d_Name">
    <vt:lpwstr>618cf4b8-afc8-4a2b-882d-e7a9617ab28d</vt:lpwstr>
  </property>
  <property fmtid="{D5CDD505-2E9C-101B-9397-08002B2CF9AE}" pid="26" name="MSIP_Label_618cf4b8-afc8-4a2b-882d-e7a9617ab28d_SiteId">
    <vt:lpwstr>690a1cb7-2120-4eec-a75d-2354e32bbf6f</vt:lpwstr>
  </property>
  <property fmtid="{D5CDD505-2E9C-101B-9397-08002B2CF9AE}" pid="27" name="MSIP_Label_618cf4b8-afc8-4a2b-882d-e7a9617ab28d_ActionId">
    <vt:lpwstr>3512959d-60d1-468a-a5f5-d283c940b54c</vt:lpwstr>
  </property>
  <property fmtid="{D5CDD505-2E9C-101B-9397-08002B2CF9AE}" pid="28" name="MSIP_Label_618cf4b8-afc8-4a2b-882d-e7a9617ab28d_ContentBits">
    <vt:lpwstr>2</vt:lpwstr>
  </property>
</Properties>
</file>