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Lst>
  <p:notesMasterIdLst>
    <p:notesMasterId r:id="rId18"/>
  </p:notesMasterIdLst>
  <p:handoutMasterIdLst>
    <p:handoutMasterId r:id="rId19"/>
  </p:handoutMasterIdLst>
  <p:sldIdLst>
    <p:sldId id="265" r:id="rId5"/>
    <p:sldId id="298" r:id="rId6"/>
    <p:sldId id="296" r:id="rId7"/>
    <p:sldId id="266" r:id="rId8"/>
    <p:sldId id="297" r:id="rId9"/>
    <p:sldId id="270" r:id="rId10"/>
    <p:sldId id="288" r:id="rId11"/>
    <p:sldId id="289" r:id="rId12"/>
    <p:sldId id="291" r:id="rId13"/>
    <p:sldId id="274" r:id="rId14"/>
    <p:sldId id="273" r:id="rId15"/>
    <p:sldId id="292" r:id="rId16"/>
    <p:sldId id="29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9" autoAdjust="0"/>
    <p:restoredTop sz="94660" autoAdjust="0"/>
  </p:normalViewPr>
  <p:slideViewPr>
    <p:cSldViewPr snapToGrid="0" showGuides="1">
      <p:cViewPr varScale="1">
        <p:scale>
          <a:sx n="67" d="100"/>
          <a:sy n="67" d="100"/>
        </p:scale>
        <p:origin x="640" y="44"/>
      </p:cViewPr>
      <p:guideLst>
        <p:guide orient="horz" pos="2160"/>
        <p:guide pos="3840"/>
      </p:guideLst>
    </p:cSldViewPr>
  </p:slideViewPr>
  <p:outlineViewPr>
    <p:cViewPr>
      <p:scale>
        <a:sx n="33" d="100"/>
        <a:sy n="33" d="100"/>
      </p:scale>
      <p:origin x="48" y="2328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6" d="100"/>
          <a:sy n="76" d="100"/>
        </p:scale>
        <p:origin x="241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1658A34-83F4-4B2E-BC5A-DE51EE8822F9}" type="datetimeFigureOut">
              <a:rPr lang="en-US" smtClean="0"/>
              <a:pPr/>
              <a:t>1/14/2021</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78FE58C-C1A6-4C4C-90C2-B7F5B0504B2D}" type="slidenum">
              <a:rPr lang="en-US" smtClean="0"/>
              <a:pPr/>
              <a:t>‹#›</a:t>
            </a:fld>
            <a:endParaRPr lang="en-US" dirty="0"/>
          </a:p>
        </p:txBody>
      </p:sp>
    </p:spTree>
    <p:extLst>
      <p:ext uri="{BB962C8B-B14F-4D97-AF65-F5344CB8AC3E}">
        <p14:creationId xmlns:p14="http://schemas.microsoft.com/office/powerpoint/2010/main" val="4034605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2E1917-0BAF-4687-978A-82FFF05559C3}" type="datetimeFigureOut">
              <a:rPr lang="en-US" smtClean="0"/>
              <a:pPr/>
              <a:t>1/14/2021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0E1E9A-E921-4174-A0FC-51868D7AC568}" type="slidenum">
              <a:rPr lang="en-US" smtClean="0"/>
              <a:pPr/>
              <a:t>‹#›</a:t>
            </a:fld>
            <a:endParaRPr lang="en-US" dirty="0"/>
          </a:p>
        </p:txBody>
      </p:sp>
    </p:spTree>
    <p:extLst>
      <p:ext uri="{BB962C8B-B14F-4D97-AF65-F5344CB8AC3E}">
        <p14:creationId xmlns:p14="http://schemas.microsoft.com/office/powerpoint/2010/main" val="373786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EAB7D7-3608-4730-B2E2-670834DF882C}" type="datetimeFigureOut">
              <a:rPr lang="en-US" smtClean="0"/>
              <a:pPr/>
              <a:t>1/14/2021</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dirty="0"/>
          </a:p>
        </p:txBody>
      </p:sp>
    </p:spTree>
    <p:extLst>
      <p:ext uri="{BB962C8B-B14F-4D97-AF65-F5344CB8AC3E}">
        <p14:creationId xmlns:p14="http://schemas.microsoft.com/office/powerpoint/2010/main" val="646705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562100" y="1825625"/>
            <a:ext cx="9791700" cy="43513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EAB7D7-3608-4730-B2E2-670834DF882C}" type="datetimeFigureOut">
              <a:rPr lang="en-US" smtClean="0"/>
              <a:pPr/>
              <a:t>1/14/2021</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dirty="0"/>
          </a:p>
        </p:txBody>
      </p:sp>
    </p:spTree>
    <p:extLst>
      <p:ext uri="{BB962C8B-B14F-4D97-AF65-F5344CB8AC3E}">
        <p14:creationId xmlns:p14="http://schemas.microsoft.com/office/powerpoint/2010/main" val="2821885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62100" y="365125"/>
            <a:ext cx="70104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EAB7D7-3608-4730-B2E2-670834DF882C}" type="datetimeFigureOut">
              <a:rPr lang="en-US" smtClean="0"/>
              <a:pPr/>
              <a:t>1/14/2021</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dirty="0"/>
          </a:p>
        </p:txBody>
      </p:sp>
    </p:spTree>
    <p:extLst>
      <p:ext uri="{BB962C8B-B14F-4D97-AF65-F5344CB8AC3E}">
        <p14:creationId xmlns:p14="http://schemas.microsoft.com/office/powerpoint/2010/main" val="3388830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9"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pPr/>
              <a:t>1/14/2021</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dirty="0"/>
          </a:p>
        </p:txBody>
      </p:sp>
    </p:spTree>
    <p:extLst>
      <p:ext uri="{BB962C8B-B14F-4D97-AF65-F5344CB8AC3E}">
        <p14:creationId xmlns:p14="http://schemas.microsoft.com/office/powerpoint/2010/main" val="3413888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EAB7D7-3608-4730-B2E2-670834DF882C}" type="datetimeFigureOut">
              <a:rPr lang="en-US" smtClean="0"/>
              <a:pPr/>
              <a:t>1/14/2021</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dirty="0"/>
          </a:p>
        </p:txBody>
      </p:sp>
    </p:spTree>
    <p:extLst>
      <p:ext uri="{BB962C8B-B14F-4D97-AF65-F5344CB8AC3E}">
        <p14:creationId xmlns:p14="http://schemas.microsoft.com/office/powerpoint/2010/main" val="2198793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41658" y="1709738"/>
            <a:ext cx="10105791" cy="2862262"/>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1241658" y="4589463"/>
            <a:ext cx="10105791"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p>
            <a:fld id="{84EAB7D7-3608-4730-B2E2-670834DF882C}" type="datetimeFigureOut">
              <a:rPr lang="en-US" smtClean="0"/>
              <a:pPr/>
              <a:t>1/14/2021</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dirty="0"/>
          </a:p>
        </p:txBody>
      </p:sp>
    </p:spTree>
    <p:extLst>
      <p:ext uri="{BB962C8B-B14F-4D97-AF65-F5344CB8AC3E}">
        <p14:creationId xmlns:p14="http://schemas.microsoft.com/office/powerpoint/2010/main" val="4067686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69700"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5325"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EAB7D7-3608-4730-B2E2-670834DF882C}" type="datetimeFigureOut">
              <a:rPr lang="en-US" smtClean="0"/>
              <a:pPr/>
              <a:t>1/14/2021</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dirty="0"/>
          </a:p>
        </p:txBody>
      </p:sp>
    </p:spTree>
    <p:extLst>
      <p:ext uri="{BB962C8B-B14F-4D97-AF65-F5344CB8AC3E}">
        <p14:creationId xmlns:p14="http://schemas.microsoft.com/office/powerpoint/2010/main" val="1063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324100" y="274638"/>
            <a:ext cx="9023350" cy="1143000"/>
          </a:xfrm>
        </p:spPr>
        <p:txBody>
          <a:bodyPr/>
          <a:lstStyle/>
          <a:p>
            <a:r>
              <a:rPr lang="en-US"/>
              <a:t>Click to edit Master title style</a:t>
            </a:r>
          </a:p>
        </p:txBody>
      </p:sp>
      <p:sp>
        <p:nvSpPr>
          <p:cNvPr id="3" name="Text Placeholder 2"/>
          <p:cNvSpPr>
            <a:spLocks noGrp="1"/>
          </p:cNvSpPr>
          <p:nvPr>
            <p:ph type="body" idx="1"/>
          </p:nvPr>
        </p:nvSpPr>
        <p:spPr>
          <a:xfrm>
            <a:off x="1562100" y="1489075"/>
            <a:ext cx="4754880" cy="641350"/>
          </a:xfrm>
          <a:noFill/>
          <a:ln>
            <a:noFill/>
          </a:ln>
        </p:spPr>
        <p:txBody>
          <a:bodyPr anchor="b"/>
          <a:lstStyle>
            <a:lvl1pPr marL="0" indent="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6210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98920" y="1489075"/>
            <a:ext cx="4754880" cy="641350"/>
          </a:xfrm>
          <a:noFill/>
          <a:ln>
            <a:noFill/>
          </a:ln>
        </p:spPr>
        <p:txBody>
          <a:bodyPr anchor="b"/>
          <a:lstStyle>
            <a:lvl1pPr marL="0" indent="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9892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EAB7D7-3608-4730-B2E2-670834DF882C}" type="datetimeFigureOut">
              <a:rPr lang="en-US" smtClean="0"/>
              <a:pPr/>
              <a:t>1/14/2021</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71B7BAC7-FE87-40F6-AA24-4F4685D1B022}" type="slidenum">
              <a:rPr lang="en-US" smtClean="0"/>
              <a:pPr/>
              <a:t>‹#›</a:t>
            </a:fld>
            <a:endParaRPr lang="en-US" dirty="0"/>
          </a:p>
        </p:txBody>
      </p:sp>
    </p:spTree>
    <p:extLst>
      <p:ext uri="{BB962C8B-B14F-4D97-AF65-F5344CB8AC3E}">
        <p14:creationId xmlns:p14="http://schemas.microsoft.com/office/powerpoint/2010/main" val="3231661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EAB7D7-3608-4730-B2E2-670834DF882C}" type="datetimeFigureOut">
              <a:rPr lang="en-US" smtClean="0"/>
              <a:pPr/>
              <a:t>1/14/2021</a:t>
            </a:fld>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71B7BAC7-FE87-40F6-AA24-4F4685D1B022}" type="slidenum">
              <a:rPr lang="en-US" smtClean="0"/>
              <a:pPr/>
              <a:t>‹#›</a:t>
            </a:fld>
            <a:endParaRPr lang="en-US" dirty="0"/>
          </a:p>
        </p:txBody>
      </p:sp>
    </p:spTree>
    <p:extLst>
      <p:ext uri="{BB962C8B-B14F-4D97-AF65-F5344CB8AC3E}">
        <p14:creationId xmlns:p14="http://schemas.microsoft.com/office/powerpoint/2010/main" val="510586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EAB7D7-3608-4730-B2E2-670834DF882C}" type="datetimeFigureOut">
              <a:rPr lang="en-US" smtClean="0"/>
              <a:pPr/>
              <a:t>1/14/2021</a:t>
            </a:fld>
            <a:endParaRPr lang="en-US" dirty="0"/>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71B7BAC7-FE87-40F6-AA24-4F4685D1B022}" type="slidenum">
              <a:rPr lang="en-US" smtClean="0"/>
              <a:pPr/>
              <a:t>‹#›</a:t>
            </a:fld>
            <a:endParaRPr lang="en-US" dirty="0"/>
          </a:p>
        </p:txBody>
      </p:sp>
    </p:spTree>
    <p:extLst>
      <p:ext uri="{BB962C8B-B14F-4D97-AF65-F5344CB8AC3E}">
        <p14:creationId xmlns:p14="http://schemas.microsoft.com/office/powerpoint/2010/main" val="3215141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678905" y="987425"/>
            <a:ext cx="567648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pPr/>
              <a:t>1/14/2021</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dirty="0"/>
          </a:p>
        </p:txBody>
      </p:sp>
    </p:spTree>
    <p:extLst>
      <p:ext uri="{BB962C8B-B14F-4D97-AF65-F5344CB8AC3E}">
        <p14:creationId xmlns:p14="http://schemas.microsoft.com/office/powerpoint/2010/main" val="2198712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9"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pPr/>
              <a:t>1/14/2021</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dirty="0"/>
          </a:p>
        </p:txBody>
      </p:sp>
    </p:spTree>
    <p:extLst>
      <p:ext uri="{BB962C8B-B14F-4D97-AF65-F5344CB8AC3E}">
        <p14:creationId xmlns:p14="http://schemas.microsoft.com/office/powerpoint/2010/main" val="161935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24100" y="365125"/>
            <a:ext cx="9029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562100" y="1825625"/>
            <a:ext cx="9791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562100" y="6356350"/>
            <a:ext cx="2552700"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84EAB7D7-3608-4730-B2E2-670834DF882C}" type="datetimeFigureOut">
              <a:rPr lang="en-US" smtClean="0"/>
              <a:pPr/>
              <a:t>1/14/2021</a:t>
            </a:fld>
            <a:endParaRPr lang="en-US" dirty="0"/>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r>
              <a:rPr lang="en-US" dirty="0"/>
              <a:t>Add a footer</a:t>
            </a:r>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B7BAC7-FE87-40F6-AA24-4F4685D1B022}" type="slidenum">
              <a:rPr lang="en-US" smtClean="0"/>
              <a:pPr/>
              <a:t>‹#›</a:t>
            </a:fld>
            <a:endParaRPr lang="en-US" dirty="0"/>
          </a:p>
        </p:txBody>
      </p:sp>
      <p:sp>
        <p:nvSpPr>
          <p:cNvPr id="7" name="MSIPCMContentMarking" descr="{&quot;HashCode&quot;:427817493,&quot;Placement&quot;:&quot;Footer&quot;,&quot;Top&quot;:522.0343,&quot;Left&quot;:431.8811,&quot;SlideWidth&quot;:960,&quot;SlideHeight&quot;:540}">
            <a:extLst>
              <a:ext uri="{FF2B5EF4-FFF2-40B4-BE49-F238E27FC236}">
                <a16:creationId xmlns:a16="http://schemas.microsoft.com/office/drawing/2014/main" id="{4E7CFD0C-ED1C-434B-9B8B-AF9B67638F13}"/>
              </a:ext>
            </a:extLst>
          </p:cNvPr>
          <p:cNvSpPr txBox="1"/>
          <p:nvPr userDrawn="1"/>
        </p:nvSpPr>
        <p:spPr>
          <a:xfrm>
            <a:off x="5484890" y="6629836"/>
            <a:ext cx="1222219" cy="228163"/>
          </a:xfrm>
          <a:prstGeom prst="rect">
            <a:avLst/>
          </a:prstGeom>
          <a:noFill/>
          <a:ln>
            <a:noFill/>
          </a:ln>
          <a:extLst>
            <a:ext uri="{91240B29-F687-4F45-9708-019B960494DF}">
              <a14:hiddenLine xmlns:a14="http://schemas.microsoft.com/office/drawing/2010/main">
                <a:solidFill>
                  <a:schemeClr val="bg2"/>
                </a:solidFill>
              </a14:hiddenLine>
            </a:ext>
          </a:extLst>
        </p:spPr>
        <p:txBody>
          <a:bodyPr vert="horz" wrap="square" lIns="0" tIns="0" rIns="0" bIns="0" rtlCol="0" anchor="ctr" anchorCtr="1">
            <a:spAutoFit/>
          </a:bodyPr>
          <a:lstStyle/>
          <a:p>
            <a:pPr algn="ctr">
              <a:spcBef>
                <a:spcPts val="0"/>
              </a:spcBef>
              <a:spcAft>
                <a:spcPts val="0"/>
              </a:spcAft>
            </a:pPr>
            <a:r>
              <a:rPr lang="en-US" sz="800">
                <a:solidFill>
                  <a:srgbClr val="000000"/>
                </a:solidFill>
                <a:latin typeface="Calibri" panose="020F0502020204030204" pitchFamily="34" charset="0"/>
              </a:rPr>
              <a:t>Classified - Confidential</a:t>
            </a:r>
            <a:endParaRPr lang="en-US" sz="8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2193672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81"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1464" userDrawn="1">
          <p15:clr>
            <a:srgbClr val="F26B43"/>
          </p15:clr>
        </p15:guide>
        <p15:guide id="3" pos="7152" userDrawn="1">
          <p15:clr>
            <a:srgbClr val="F26B43"/>
          </p15:clr>
        </p15:guide>
        <p15:guide id="4" pos="984" userDrawn="1">
          <p15:clr>
            <a:srgbClr val="F26B43"/>
          </p15:clr>
        </p15:guide>
        <p15:guide id="5" orient="horz" pos="388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capwiz.com/legion/issues/bills/" TargetMode="Externa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2100" y="1314450"/>
            <a:ext cx="9791700" cy="310198"/>
          </a:xfrm>
        </p:spPr>
        <p:txBody>
          <a:bodyPr>
            <a:normAutofit fontScale="90000"/>
          </a:bodyPr>
          <a:lstStyle/>
          <a:p>
            <a:pPr algn="ctr"/>
            <a:br>
              <a:rPr lang="en-US" dirty="0"/>
            </a:br>
            <a:br>
              <a:rPr lang="en-US" dirty="0"/>
            </a:br>
            <a:br>
              <a:rPr lang="en-US" sz="4900" dirty="0"/>
            </a:br>
            <a:r>
              <a:rPr lang="en-US" sz="8000" b="1" dirty="0"/>
              <a:t>AMERICAN LEGION RIDERS</a:t>
            </a:r>
            <a:br>
              <a:rPr lang="en-US" sz="4900" dirty="0"/>
            </a:br>
            <a:br>
              <a:rPr lang="en-US" dirty="0"/>
            </a:br>
            <a:br>
              <a:rPr lang="en-US" dirty="0"/>
            </a:br>
            <a:br>
              <a:rPr lang="en-US" dirty="0"/>
            </a:br>
            <a:endParaRPr lang="en-US" dirty="0"/>
          </a:p>
        </p:txBody>
      </p:sp>
      <p:sp>
        <p:nvSpPr>
          <p:cNvPr id="6" name="Content Placeholder 5">
            <a:extLst>
              <a:ext uri="{FF2B5EF4-FFF2-40B4-BE49-F238E27FC236}">
                <a16:creationId xmlns:a16="http://schemas.microsoft.com/office/drawing/2014/main" id="{0E1FBDB8-56EB-41CF-B32F-257600657EA3}"/>
              </a:ext>
            </a:extLst>
          </p:cNvPr>
          <p:cNvSpPr>
            <a:spLocks noGrp="1"/>
          </p:cNvSpPr>
          <p:nvPr>
            <p:ph idx="1"/>
          </p:nvPr>
        </p:nvSpPr>
        <p:spPr>
          <a:xfrm>
            <a:off x="1676400" y="1730375"/>
            <a:ext cx="9791700" cy="4351338"/>
          </a:xfrm>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sz="6000" b="1" dirty="0"/>
              <a:t>FINANCE OFFICER TRAINING</a:t>
            </a:r>
          </a:p>
          <a:p>
            <a:pPr marL="0" indent="0">
              <a:buNone/>
            </a:pPr>
            <a:endParaRPr lang="en-US" dirty="0"/>
          </a:p>
        </p:txBody>
      </p:sp>
      <p:pic>
        <p:nvPicPr>
          <p:cNvPr id="4" name="Picture 3"/>
          <p:cNvPicPr/>
          <p:nvPr/>
        </p:nvPicPr>
        <p:blipFill>
          <a:blip r:embed="rId2" cstate="print"/>
          <a:srcRect/>
          <a:stretch>
            <a:fillRect/>
          </a:stretch>
        </p:blipFill>
        <p:spPr bwMode="auto">
          <a:xfrm>
            <a:off x="9138920" y="5458461"/>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605406" y="5434648"/>
            <a:ext cx="1069975" cy="1138555"/>
          </a:xfrm>
          <a:prstGeom prst="rect">
            <a:avLst/>
          </a:prstGeom>
          <a:noFill/>
          <a:ln w="9525">
            <a:noFill/>
            <a:miter lim="800000"/>
            <a:headEnd/>
            <a:tailEnd/>
          </a:ln>
        </p:spPr>
      </p:pic>
      <p:sp>
        <p:nvSpPr>
          <p:cNvPr id="3" name="TextBox 2"/>
          <p:cNvSpPr txBox="1"/>
          <p:nvPr/>
        </p:nvSpPr>
        <p:spPr>
          <a:xfrm>
            <a:off x="857250" y="5639092"/>
            <a:ext cx="6762750" cy="523220"/>
          </a:xfrm>
          <a:prstGeom prst="rect">
            <a:avLst/>
          </a:prstGeom>
          <a:noFill/>
          <a:ln>
            <a:solidFill>
              <a:schemeClr val="bg2"/>
            </a:solidFill>
          </a:ln>
        </p:spPr>
        <p:txBody>
          <a:bodyPr wrap="square" rtlCol="0" anchor="ctr" anchorCtr="1">
            <a:spAutoFit/>
          </a:bodyPr>
          <a:lstStyle/>
          <a:p>
            <a:r>
              <a:rPr lang="en-US" sz="2800" dirty="0"/>
              <a:t>Larry White, Finance Officer</a:t>
            </a:r>
          </a:p>
        </p:txBody>
      </p:sp>
    </p:spTree>
    <p:extLst>
      <p:ext uri="{BB962C8B-B14F-4D97-AF65-F5344CB8AC3E}">
        <p14:creationId xmlns:p14="http://schemas.microsoft.com/office/powerpoint/2010/main" val="923078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00A28-01EE-4C6D-80CD-B657ECF2CA20}"/>
              </a:ext>
            </a:extLst>
          </p:cNvPr>
          <p:cNvSpPr>
            <a:spLocks noGrp="1"/>
          </p:cNvSpPr>
          <p:nvPr>
            <p:ph type="title"/>
          </p:nvPr>
        </p:nvSpPr>
        <p:spPr>
          <a:xfrm>
            <a:off x="1047750" y="500062"/>
            <a:ext cx="10574338" cy="1325563"/>
          </a:xfrm>
        </p:spPr>
        <p:txBody>
          <a:bodyPr>
            <a:normAutofit fontScale="90000"/>
          </a:bodyPr>
          <a:lstStyle/>
          <a:p>
            <a:br>
              <a:rPr lang="en-US" dirty="0"/>
            </a:br>
            <a:r>
              <a:rPr lang="en-US" sz="2700" b="1" dirty="0"/>
              <a:t>VI.  Should the ALR Chapter be dissolved or suspended, all funds and assets will be immediately turned over to the sponsoring Post.</a:t>
            </a:r>
            <a:br>
              <a:rPr lang="en-US" b="1" dirty="0"/>
            </a:br>
            <a:endParaRPr lang="en-US" b="1" dirty="0"/>
          </a:p>
        </p:txBody>
      </p:sp>
      <p:sp>
        <p:nvSpPr>
          <p:cNvPr id="6" name="Content Placeholder 5">
            <a:extLst>
              <a:ext uri="{FF2B5EF4-FFF2-40B4-BE49-F238E27FC236}">
                <a16:creationId xmlns:a16="http://schemas.microsoft.com/office/drawing/2014/main" id="{E3E1CD28-DC9B-458B-9E10-E042422F8DB0}"/>
              </a:ext>
            </a:extLst>
          </p:cNvPr>
          <p:cNvSpPr>
            <a:spLocks noGrp="1"/>
          </p:cNvSpPr>
          <p:nvPr>
            <p:ph idx="1"/>
          </p:nvPr>
        </p:nvSpPr>
        <p:spPr>
          <a:xfrm>
            <a:off x="1047751" y="1825625"/>
            <a:ext cx="10306050" cy="4351338"/>
          </a:xfrm>
        </p:spPr>
        <p:txBody>
          <a:bodyPr/>
          <a:lstStyle/>
          <a:p>
            <a:pPr marL="0" indent="0">
              <a:buNone/>
            </a:pPr>
            <a:endParaRPr lang="en-US" b="1" dirty="0"/>
          </a:p>
          <a:p>
            <a:pPr marL="0" indent="0">
              <a:buNone/>
            </a:pPr>
            <a:r>
              <a:rPr lang="en-US" b="1" dirty="0"/>
              <a:t>This might be difficult to accept but everything you have, funds or assets, belongs to the Post therefore you must return their property to them. Remember all checks require the Post Finance Officer or his designee signature, so if you want to spend down your funds, get permission. Please remember anything the Chapter does reflects on the entire American Legion Riders organization. </a:t>
            </a:r>
            <a:endParaRPr lang="en-US" dirty="0"/>
          </a:p>
        </p:txBody>
      </p:sp>
      <p:pic>
        <p:nvPicPr>
          <p:cNvPr id="4" name="Picture 3"/>
          <p:cNvPicPr/>
          <p:nvPr/>
        </p:nvPicPr>
        <p:blipFill>
          <a:blip r:embed="rId2" cstate="print"/>
          <a:srcRect/>
          <a:stretch>
            <a:fillRect/>
          </a:stretch>
        </p:blipFill>
        <p:spPr bwMode="auto">
          <a:xfrm>
            <a:off x="9370695" y="5608497"/>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820400" y="5608498"/>
            <a:ext cx="1069975" cy="1138555"/>
          </a:xfrm>
          <a:prstGeom prst="rect">
            <a:avLst/>
          </a:prstGeom>
          <a:noFill/>
          <a:ln w="9525">
            <a:noFill/>
            <a:miter lim="800000"/>
            <a:headEnd/>
            <a:tailEnd/>
          </a:ln>
        </p:spPr>
      </p:pic>
    </p:spTree>
    <p:extLst>
      <p:ext uri="{BB962C8B-B14F-4D97-AF65-F5344CB8AC3E}">
        <p14:creationId xmlns:p14="http://schemas.microsoft.com/office/powerpoint/2010/main" val="3535286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83FA8E79-6070-4715-8D43-5A0C05E84E9B}"/>
              </a:ext>
            </a:extLst>
          </p:cNvPr>
          <p:cNvSpPr>
            <a:spLocks noGrp="1"/>
          </p:cNvSpPr>
          <p:nvPr>
            <p:ph type="title"/>
          </p:nvPr>
        </p:nvSpPr>
        <p:spPr>
          <a:xfrm>
            <a:off x="1762125" y="365125"/>
            <a:ext cx="9591675" cy="1325563"/>
          </a:xfrm>
        </p:spPr>
        <p:txBody>
          <a:bodyPr>
            <a:normAutofit/>
          </a:bodyPr>
          <a:lstStyle/>
          <a:p>
            <a:r>
              <a:rPr lang="en-US" b="1" dirty="0"/>
              <a:t>How Do I Record Donated Items?</a:t>
            </a:r>
          </a:p>
        </p:txBody>
      </p:sp>
      <p:sp>
        <p:nvSpPr>
          <p:cNvPr id="3" name="Content Placeholder 2"/>
          <p:cNvSpPr>
            <a:spLocks noGrp="1"/>
          </p:cNvSpPr>
          <p:nvPr>
            <p:ph idx="1"/>
          </p:nvPr>
        </p:nvSpPr>
        <p:spPr/>
        <p:txBody>
          <a:bodyPr>
            <a:normAutofit lnSpcReduction="10000"/>
          </a:bodyPr>
          <a:lstStyle/>
          <a:p>
            <a:endParaRPr lang="en-US" dirty="0"/>
          </a:p>
          <a:p>
            <a:r>
              <a:rPr lang="en-US" sz="3200" dirty="0"/>
              <a:t>Item is Donated for Auction/Raffle</a:t>
            </a:r>
          </a:p>
          <a:p>
            <a:r>
              <a:rPr lang="en-US" sz="3200" dirty="0"/>
              <a:t>Item is Considered an Asset &amp; Contribution Revenue</a:t>
            </a:r>
          </a:p>
          <a:p>
            <a:r>
              <a:rPr lang="en-US" sz="3200" dirty="0"/>
              <a:t>Contribution Revenue must be reported on Schedule G of the IRS Form 990</a:t>
            </a:r>
          </a:p>
          <a:p>
            <a:r>
              <a:rPr lang="en-US" sz="3200" dirty="0"/>
              <a:t>Provide Receipt to Donor</a:t>
            </a:r>
          </a:p>
          <a:p>
            <a:endParaRPr lang="en-US" sz="3200" dirty="0"/>
          </a:p>
          <a:p>
            <a:pPr lvl="1">
              <a:buFont typeface="Wingdings" panose="05000000000000000000" pitchFamily="2" charset="2"/>
              <a:buChar char="v"/>
            </a:pPr>
            <a:r>
              <a:rPr lang="en-US" sz="2800" dirty="0"/>
              <a:t>See Example on Separate Documentation</a:t>
            </a:r>
          </a:p>
          <a:p>
            <a:endParaRPr lang="en-US" sz="3200" dirty="0"/>
          </a:p>
          <a:p>
            <a:endParaRPr lang="en-US" sz="3200" dirty="0"/>
          </a:p>
        </p:txBody>
      </p:sp>
      <p:pic>
        <p:nvPicPr>
          <p:cNvPr id="4" name="Picture 3"/>
          <p:cNvPicPr/>
          <p:nvPr/>
        </p:nvPicPr>
        <p:blipFill>
          <a:blip r:embed="rId2" cstate="print"/>
          <a:srcRect/>
          <a:stretch>
            <a:fillRect/>
          </a:stretch>
        </p:blipFill>
        <p:spPr bwMode="auto">
          <a:xfrm>
            <a:off x="9545837" y="5726515"/>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732321" y="5726515"/>
            <a:ext cx="1069975" cy="1138555"/>
          </a:xfrm>
          <a:prstGeom prst="rect">
            <a:avLst/>
          </a:prstGeom>
          <a:noFill/>
          <a:ln w="9525">
            <a:noFill/>
            <a:miter lim="800000"/>
            <a:headEnd/>
            <a:tailEnd/>
          </a:ln>
        </p:spPr>
      </p:pic>
    </p:spTree>
    <p:extLst>
      <p:ext uri="{BB962C8B-B14F-4D97-AF65-F5344CB8AC3E}">
        <p14:creationId xmlns:p14="http://schemas.microsoft.com/office/powerpoint/2010/main" val="2444673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srcRect/>
          <a:stretch>
            <a:fillRect/>
          </a:stretch>
        </p:blipFill>
        <p:spPr bwMode="auto">
          <a:xfrm>
            <a:off x="9558392" y="5579109"/>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939969" y="5579110"/>
            <a:ext cx="1069975" cy="1138555"/>
          </a:xfrm>
          <a:prstGeom prst="rect">
            <a:avLst/>
          </a:prstGeom>
          <a:noFill/>
          <a:ln w="9525">
            <a:noFill/>
            <a:miter lim="800000"/>
            <a:headEnd/>
            <a:tailEnd/>
          </a:ln>
        </p:spPr>
      </p:pic>
      <p:sp>
        <p:nvSpPr>
          <p:cNvPr id="2" name="Title 1">
            <a:extLst>
              <a:ext uri="{FF2B5EF4-FFF2-40B4-BE49-F238E27FC236}">
                <a16:creationId xmlns:a16="http://schemas.microsoft.com/office/drawing/2014/main" id="{7C684C04-DD8B-45B8-B55B-0F1916677F32}"/>
              </a:ext>
            </a:extLst>
          </p:cNvPr>
          <p:cNvSpPr>
            <a:spLocks noGrp="1"/>
          </p:cNvSpPr>
          <p:nvPr>
            <p:ph type="title"/>
          </p:nvPr>
        </p:nvSpPr>
        <p:spPr>
          <a:xfrm>
            <a:off x="2124076" y="140336"/>
            <a:ext cx="7924799" cy="574039"/>
          </a:xfrm>
        </p:spPr>
        <p:txBody>
          <a:bodyPr>
            <a:normAutofit fontScale="90000"/>
          </a:bodyPr>
          <a:lstStyle/>
          <a:p>
            <a:r>
              <a:rPr lang="en-US" dirty="0"/>
              <a:t>Example of a Donation Receipt</a:t>
            </a:r>
          </a:p>
        </p:txBody>
      </p:sp>
      <p:pic>
        <p:nvPicPr>
          <p:cNvPr id="8" name="Content Placeholder 7">
            <a:extLst>
              <a:ext uri="{FF2B5EF4-FFF2-40B4-BE49-F238E27FC236}">
                <a16:creationId xmlns:a16="http://schemas.microsoft.com/office/drawing/2014/main" id="{04F19690-5290-4758-9669-AF43F97677EF}"/>
              </a:ext>
            </a:extLst>
          </p:cNvPr>
          <p:cNvPicPr>
            <a:picLocks noGrp="1" noChangeAspect="1"/>
          </p:cNvPicPr>
          <p:nvPr>
            <p:ph idx="4294967295"/>
          </p:nvPr>
        </p:nvPicPr>
        <p:blipFill>
          <a:blip r:embed="rId4"/>
          <a:stretch>
            <a:fillRect/>
          </a:stretch>
        </p:blipFill>
        <p:spPr>
          <a:xfrm>
            <a:off x="2447925" y="902651"/>
            <a:ext cx="6308725" cy="5729288"/>
          </a:xfrm>
          <a:prstGeom prst="rect">
            <a:avLst/>
          </a:prstGeom>
        </p:spPr>
      </p:pic>
    </p:spTree>
    <p:extLst>
      <p:ext uri="{BB962C8B-B14F-4D97-AF65-F5344CB8AC3E}">
        <p14:creationId xmlns:p14="http://schemas.microsoft.com/office/powerpoint/2010/main" val="4242661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EE92E67-0E21-44AE-9E7D-CA04237E12E3}"/>
              </a:ext>
            </a:extLst>
          </p:cNvPr>
          <p:cNvSpPr>
            <a:spLocks noGrp="1"/>
          </p:cNvSpPr>
          <p:nvPr>
            <p:ph type="title"/>
          </p:nvPr>
        </p:nvSpPr>
        <p:spPr>
          <a:xfrm>
            <a:off x="2314575" y="327025"/>
            <a:ext cx="9029700" cy="3902075"/>
          </a:xfrm>
        </p:spPr>
        <p:txBody>
          <a:bodyPr>
            <a:normAutofit/>
          </a:bodyPr>
          <a:lstStyle/>
          <a:p>
            <a:r>
              <a:rPr lang="en-US" sz="7200" dirty="0"/>
              <a:t>     </a:t>
            </a:r>
            <a:br>
              <a:rPr lang="en-US" sz="7200" dirty="0"/>
            </a:br>
            <a:r>
              <a:rPr lang="en-US" sz="7200" dirty="0"/>
              <a:t> </a:t>
            </a:r>
            <a:r>
              <a:rPr lang="en-US" sz="8000" dirty="0"/>
              <a:t>QUESTIO</a:t>
            </a:r>
            <a:r>
              <a:rPr lang="en-US" sz="8000" b="1" dirty="0"/>
              <a:t>N</a:t>
            </a:r>
            <a:r>
              <a:rPr lang="en-US" sz="8000" dirty="0"/>
              <a:t>S??</a:t>
            </a:r>
          </a:p>
        </p:txBody>
      </p:sp>
      <p:pic>
        <p:nvPicPr>
          <p:cNvPr id="4" name="Content Placeholder 3">
            <a:extLst>
              <a:ext uri="{FF2B5EF4-FFF2-40B4-BE49-F238E27FC236}">
                <a16:creationId xmlns:a16="http://schemas.microsoft.com/office/drawing/2014/main" id="{A60B8985-2FFD-4616-835F-1982731B89F8}"/>
              </a:ext>
            </a:extLst>
          </p:cNvPr>
          <p:cNvPicPr>
            <a:picLocks noGrp="1"/>
          </p:cNvPicPr>
          <p:nvPr>
            <p:ph idx="1"/>
          </p:nvPr>
        </p:nvPicPr>
        <p:blipFill>
          <a:blip r:embed="rId2" cstate="print"/>
          <a:stretch>
            <a:fillRect/>
          </a:stretch>
        </p:blipFill>
        <p:spPr bwMode="auto">
          <a:xfrm>
            <a:off x="9342955" y="5599665"/>
            <a:ext cx="1259439" cy="1138899"/>
          </a:xfrm>
          <a:prstGeom prst="rect">
            <a:avLst/>
          </a:prstGeom>
          <a:noFill/>
          <a:ln w="9525">
            <a:noFill/>
            <a:miter lim="800000"/>
            <a:headEnd/>
            <a:tailEnd/>
          </a:ln>
        </p:spPr>
      </p:pic>
      <p:pic>
        <p:nvPicPr>
          <p:cNvPr id="5" name="Picture 4">
            <a:extLst>
              <a:ext uri="{FF2B5EF4-FFF2-40B4-BE49-F238E27FC236}">
                <a16:creationId xmlns:a16="http://schemas.microsoft.com/office/drawing/2014/main" id="{B9CCEC95-D965-44EE-8321-E27C221E218D}"/>
              </a:ext>
            </a:extLst>
          </p:cNvPr>
          <p:cNvPicPr/>
          <p:nvPr/>
        </p:nvPicPr>
        <p:blipFill>
          <a:blip r:embed="rId3" cstate="print"/>
          <a:srcRect/>
          <a:stretch>
            <a:fillRect/>
          </a:stretch>
        </p:blipFill>
        <p:spPr bwMode="auto">
          <a:xfrm>
            <a:off x="10818812" y="5600009"/>
            <a:ext cx="1069975" cy="1138555"/>
          </a:xfrm>
          <a:prstGeom prst="rect">
            <a:avLst/>
          </a:prstGeom>
          <a:noFill/>
          <a:ln w="9525">
            <a:noFill/>
            <a:miter lim="800000"/>
            <a:headEnd/>
            <a:tailEnd/>
          </a:ln>
        </p:spPr>
      </p:pic>
    </p:spTree>
    <p:extLst>
      <p:ext uri="{BB962C8B-B14F-4D97-AF65-F5344CB8AC3E}">
        <p14:creationId xmlns:p14="http://schemas.microsoft.com/office/powerpoint/2010/main" val="88210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83FA8E79-6070-4715-8D43-5A0C05E84E9B}"/>
              </a:ext>
            </a:extLst>
          </p:cNvPr>
          <p:cNvSpPr>
            <a:spLocks noGrp="1"/>
          </p:cNvSpPr>
          <p:nvPr>
            <p:ph type="title"/>
          </p:nvPr>
        </p:nvSpPr>
        <p:spPr>
          <a:xfrm>
            <a:off x="1581150" y="279400"/>
            <a:ext cx="9029700" cy="625475"/>
          </a:xfrm>
        </p:spPr>
        <p:txBody>
          <a:bodyPr>
            <a:normAutofit fontScale="90000"/>
          </a:bodyPr>
          <a:lstStyle/>
          <a:p>
            <a:r>
              <a:rPr lang="en-US" b="1" dirty="0"/>
              <a:t>Post Compliance on Financial Issues</a:t>
            </a:r>
          </a:p>
        </p:txBody>
      </p:sp>
      <p:sp>
        <p:nvSpPr>
          <p:cNvPr id="3" name="Content Placeholder 2"/>
          <p:cNvSpPr>
            <a:spLocks noGrp="1"/>
          </p:cNvSpPr>
          <p:nvPr>
            <p:ph idx="1"/>
          </p:nvPr>
        </p:nvSpPr>
        <p:spPr>
          <a:xfrm>
            <a:off x="1190625" y="1381125"/>
            <a:ext cx="10163175" cy="4795838"/>
          </a:xfrm>
        </p:spPr>
        <p:txBody>
          <a:bodyPr>
            <a:normAutofit/>
          </a:bodyPr>
          <a:lstStyle/>
          <a:p>
            <a:r>
              <a:rPr lang="en-US" dirty="0"/>
              <a:t>EIN – Employer Identification Number (Issued by the IRS)</a:t>
            </a:r>
          </a:p>
          <a:p>
            <a:r>
              <a:rPr lang="en-US" dirty="0"/>
              <a:t>Non-Profit Tax Exempt – 501(c)(19) War Veteran’s Organization</a:t>
            </a:r>
          </a:p>
          <a:p>
            <a:r>
              <a:rPr lang="en-US" dirty="0"/>
              <a:t>Each Post is Required to file IRS Form 990 (Non-Profit Tax Return)</a:t>
            </a:r>
          </a:p>
          <a:p>
            <a:pPr lvl="1"/>
            <a:r>
              <a:rPr lang="en-US" dirty="0"/>
              <a:t>IRS can revoke the Non-Profit Status if Return is not Filed </a:t>
            </a:r>
          </a:p>
          <a:p>
            <a:pPr lvl="1"/>
            <a:r>
              <a:rPr lang="en-US" dirty="0"/>
              <a:t>Failure to file - Post considered a For-Profit Company</a:t>
            </a:r>
          </a:p>
          <a:p>
            <a:pPr lvl="1"/>
            <a:r>
              <a:rPr lang="en-US" dirty="0"/>
              <a:t>American Legion Riders NO longer a Non-Profit Organization	</a:t>
            </a:r>
          </a:p>
          <a:p>
            <a:r>
              <a:rPr lang="en-US" dirty="0"/>
              <a:t>FL Dept of Revenue issues the Consumer’s Certificate of Exemption</a:t>
            </a:r>
          </a:p>
          <a:p>
            <a:r>
              <a:rPr lang="en-US" b="1" dirty="0"/>
              <a:t>Withholding of Taxes from Cash Winnings over $600</a:t>
            </a:r>
          </a:p>
        </p:txBody>
      </p:sp>
      <p:pic>
        <p:nvPicPr>
          <p:cNvPr id="4" name="Picture 3"/>
          <p:cNvPicPr/>
          <p:nvPr/>
        </p:nvPicPr>
        <p:blipFill>
          <a:blip r:embed="rId2" cstate="print"/>
          <a:srcRect/>
          <a:stretch>
            <a:fillRect/>
          </a:stretch>
        </p:blipFill>
        <p:spPr bwMode="auto">
          <a:xfrm>
            <a:off x="9545837" y="5726515"/>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732321" y="5726515"/>
            <a:ext cx="1069975" cy="1138555"/>
          </a:xfrm>
          <a:prstGeom prst="rect">
            <a:avLst/>
          </a:prstGeom>
          <a:noFill/>
          <a:ln w="9525">
            <a:noFill/>
            <a:miter lim="800000"/>
            <a:headEnd/>
            <a:tailEnd/>
          </a:ln>
        </p:spPr>
      </p:pic>
    </p:spTree>
    <p:extLst>
      <p:ext uri="{BB962C8B-B14F-4D97-AF65-F5344CB8AC3E}">
        <p14:creationId xmlns:p14="http://schemas.microsoft.com/office/powerpoint/2010/main" val="3600916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105A0-0E7E-402B-BF76-CC8AF7C7B504}"/>
              </a:ext>
            </a:extLst>
          </p:cNvPr>
          <p:cNvSpPr>
            <a:spLocks noGrp="1"/>
          </p:cNvSpPr>
          <p:nvPr>
            <p:ph type="title"/>
          </p:nvPr>
        </p:nvSpPr>
        <p:spPr>
          <a:xfrm>
            <a:off x="2324100" y="365126"/>
            <a:ext cx="9029700" cy="711200"/>
          </a:xfrm>
        </p:spPr>
        <p:txBody>
          <a:bodyPr>
            <a:normAutofit fontScale="90000"/>
          </a:bodyPr>
          <a:lstStyle/>
          <a:p>
            <a:r>
              <a:rPr lang="en-US" b="1" dirty="0"/>
              <a:t>                   ARTICLE II</a:t>
            </a:r>
            <a:br>
              <a:rPr lang="en-US" b="1" dirty="0"/>
            </a:br>
            <a:r>
              <a:rPr lang="en-US" b="1" dirty="0"/>
              <a:t>American Legion Riders SOP</a:t>
            </a:r>
          </a:p>
        </p:txBody>
      </p:sp>
      <p:sp>
        <p:nvSpPr>
          <p:cNvPr id="3" name="Content Placeholder 2">
            <a:extLst>
              <a:ext uri="{FF2B5EF4-FFF2-40B4-BE49-F238E27FC236}">
                <a16:creationId xmlns:a16="http://schemas.microsoft.com/office/drawing/2014/main" id="{DCCBD4DA-D60A-4623-A7FB-D26BD4D038CE}"/>
              </a:ext>
            </a:extLst>
          </p:cNvPr>
          <p:cNvSpPr>
            <a:spLocks noGrp="1"/>
          </p:cNvSpPr>
          <p:nvPr>
            <p:ph idx="1"/>
          </p:nvPr>
        </p:nvSpPr>
        <p:spPr>
          <a:xfrm>
            <a:off x="1438275" y="1571625"/>
            <a:ext cx="9915525" cy="4605338"/>
          </a:xfrm>
        </p:spPr>
        <p:txBody>
          <a:bodyPr>
            <a:normAutofit fontScale="77500" lnSpcReduction="20000"/>
          </a:bodyPr>
          <a:lstStyle/>
          <a:p>
            <a:pPr marL="0" indent="0">
              <a:buNone/>
            </a:pPr>
            <a:r>
              <a:rPr lang="en-US" b="1" dirty="0">
                <a:solidFill>
                  <a:schemeClr val="accent1">
                    <a:lumMod val="75000"/>
                  </a:schemeClr>
                </a:solidFill>
              </a:rPr>
              <a:t>Section 8. Finances</a:t>
            </a:r>
          </a:p>
          <a:p>
            <a:pPr lvl="0"/>
            <a:r>
              <a:rPr lang="en-US" dirty="0"/>
              <a:t>Finances will be derived from Membership Dues, sale of approved merchandise and such other revenue sources as approved by the ALR General Membership.</a:t>
            </a:r>
          </a:p>
          <a:p>
            <a:pPr lvl="0"/>
            <a:r>
              <a:rPr lang="en-US" dirty="0"/>
              <a:t>Checks issued by the ALR Chapter must have the Post Finance Officer or his/her designee as one of the signatories on the bank account. The ALR Chapter may decide the other Chapter signatories on said instrument.</a:t>
            </a:r>
          </a:p>
          <a:p>
            <a:pPr lvl="0"/>
            <a:r>
              <a:rPr lang="en-US" dirty="0"/>
              <a:t>The ALR Chapter Finance Officer must file a financial statement detailing receipts and disbursements, each month with the Post Financial Officer which will be reported to the Post General Membership.</a:t>
            </a:r>
          </a:p>
          <a:p>
            <a:pPr lvl="0"/>
            <a:r>
              <a:rPr lang="en-US" dirty="0"/>
              <a:t>An ALR Chapter may not incur any debt in the name of Post without prior approval of the Post membership documented in the Post Memberships minutes.</a:t>
            </a:r>
          </a:p>
          <a:p>
            <a:pPr lvl="0"/>
            <a:r>
              <a:rPr lang="en-US" dirty="0"/>
              <a:t>The ALR Chapter of a Post is a subordinate organization to the sponsoring Post which is a non-profit organization and a tax-exempt Corporation under the laws of the State of Florida. </a:t>
            </a:r>
          </a:p>
          <a:p>
            <a:pPr lvl="0"/>
            <a:r>
              <a:rPr lang="en-US" dirty="0"/>
              <a:t>Should the ALR Chapter be dissolved or suspended, all funds and assets will be immediately turned over to the sponsoring Post for disposition. </a:t>
            </a:r>
          </a:p>
          <a:p>
            <a:endParaRPr lang="en-US" dirty="0"/>
          </a:p>
        </p:txBody>
      </p:sp>
      <p:pic>
        <p:nvPicPr>
          <p:cNvPr id="4" name="Picture 3">
            <a:extLst>
              <a:ext uri="{FF2B5EF4-FFF2-40B4-BE49-F238E27FC236}">
                <a16:creationId xmlns:a16="http://schemas.microsoft.com/office/drawing/2014/main" id="{065053A3-0334-4E67-BE49-789CDBF489C0}"/>
              </a:ext>
            </a:extLst>
          </p:cNvPr>
          <p:cNvPicPr/>
          <p:nvPr/>
        </p:nvPicPr>
        <p:blipFill>
          <a:blip r:embed="rId2" cstate="print"/>
          <a:srcRect/>
          <a:stretch>
            <a:fillRect/>
          </a:stretch>
        </p:blipFill>
        <p:spPr bwMode="auto">
          <a:xfrm>
            <a:off x="9370695" y="5719445"/>
            <a:ext cx="1259205" cy="1138555"/>
          </a:xfrm>
          <a:prstGeom prst="rect">
            <a:avLst/>
          </a:prstGeom>
          <a:noFill/>
          <a:ln w="9525">
            <a:noFill/>
            <a:miter lim="800000"/>
            <a:headEnd/>
            <a:tailEnd/>
          </a:ln>
        </p:spPr>
      </p:pic>
      <p:pic>
        <p:nvPicPr>
          <p:cNvPr id="5" name="Picture 4">
            <a:extLst>
              <a:ext uri="{FF2B5EF4-FFF2-40B4-BE49-F238E27FC236}">
                <a16:creationId xmlns:a16="http://schemas.microsoft.com/office/drawing/2014/main" id="{E75A2F58-A3CC-4F12-BBF8-FA6F515EBAFE}"/>
              </a:ext>
            </a:extLst>
          </p:cNvPr>
          <p:cNvPicPr/>
          <p:nvPr/>
        </p:nvPicPr>
        <p:blipFill>
          <a:blip r:embed="rId3" cstate="print"/>
          <a:srcRect/>
          <a:stretch>
            <a:fillRect/>
          </a:stretch>
        </p:blipFill>
        <p:spPr bwMode="auto">
          <a:xfrm>
            <a:off x="10818812" y="5618141"/>
            <a:ext cx="1069975" cy="1138555"/>
          </a:xfrm>
          <a:prstGeom prst="rect">
            <a:avLst/>
          </a:prstGeom>
          <a:noFill/>
          <a:ln w="9525">
            <a:noFill/>
            <a:miter lim="800000"/>
            <a:headEnd/>
            <a:tailEnd/>
          </a:ln>
        </p:spPr>
      </p:pic>
    </p:spTree>
    <p:extLst>
      <p:ext uri="{BB962C8B-B14F-4D97-AF65-F5344CB8AC3E}">
        <p14:creationId xmlns:p14="http://schemas.microsoft.com/office/powerpoint/2010/main" val="3281618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723900" y="942975"/>
            <a:ext cx="11353799" cy="747713"/>
          </a:xfrm>
        </p:spPr>
        <p:txBody>
          <a:bodyPr>
            <a:normAutofit fontScale="90000"/>
          </a:bodyPr>
          <a:lstStyle/>
          <a:p>
            <a:r>
              <a:rPr lang="en-US" sz="2700" b="1" dirty="0"/>
              <a:t>I. Finances will be derived from Membership Dues, sale of approved merchandise and such other revenue sources as approved by the ALR General Membership. </a:t>
            </a:r>
            <a:br>
              <a:rPr lang="en-US" dirty="0"/>
            </a:br>
            <a:endParaRPr lang="en-US" dirty="0"/>
          </a:p>
        </p:txBody>
      </p:sp>
      <p:pic>
        <p:nvPicPr>
          <p:cNvPr id="4" name="Picture 3"/>
          <p:cNvPicPr/>
          <p:nvPr/>
        </p:nvPicPr>
        <p:blipFill>
          <a:blip r:embed="rId2" cstate="print"/>
          <a:srcRect/>
          <a:stretch>
            <a:fillRect/>
          </a:stretch>
        </p:blipFill>
        <p:spPr bwMode="auto">
          <a:xfrm>
            <a:off x="8351184" y="5607684"/>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9947107" y="5607684"/>
            <a:ext cx="1069975" cy="1138555"/>
          </a:xfrm>
          <a:prstGeom prst="rect">
            <a:avLst/>
          </a:prstGeom>
          <a:noFill/>
          <a:ln w="9525">
            <a:noFill/>
            <a:miter lim="800000"/>
            <a:headEnd/>
            <a:tailEnd/>
          </a:ln>
        </p:spPr>
      </p:pic>
      <p:sp>
        <p:nvSpPr>
          <p:cNvPr id="3" name="Content Placeholder 2">
            <a:extLst>
              <a:ext uri="{FF2B5EF4-FFF2-40B4-BE49-F238E27FC236}">
                <a16:creationId xmlns:a16="http://schemas.microsoft.com/office/drawing/2014/main" id="{AF3B968A-CD04-443C-AD9A-6003BFD05446}"/>
              </a:ext>
            </a:extLst>
          </p:cNvPr>
          <p:cNvSpPr>
            <a:spLocks noGrp="1"/>
          </p:cNvSpPr>
          <p:nvPr>
            <p:ph idx="1"/>
          </p:nvPr>
        </p:nvSpPr>
        <p:spPr>
          <a:xfrm>
            <a:off x="971550" y="1825625"/>
            <a:ext cx="10382250" cy="4351338"/>
          </a:xfrm>
        </p:spPr>
        <p:txBody>
          <a:bodyPr>
            <a:normAutofit/>
          </a:bodyPr>
          <a:lstStyle/>
          <a:p>
            <a:endParaRPr lang="en-US" dirty="0"/>
          </a:p>
          <a:p>
            <a:pPr marL="0" indent="0">
              <a:buNone/>
            </a:pPr>
            <a:r>
              <a:rPr lang="en-US" dirty="0"/>
              <a:t> </a:t>
            </a:r>
            <a:r>
              <a:rPr lang="en-US" b="1" dirty="0"/>
              <a:t>The Finance Officer should secure from the Post Finance Officer a copy of the Post Consumer’s Certificate of Exemption which will allow the Chapter to purchase supplies free of sales tax. There is one issue with this, the credit card/debit card used to purchase must be in the name of the Post or some Posts allow American Legion Riders Post XXX debit cards. If the Post gives you such a card you can pay for hotels at Conference, Convention or this Summit and save the room tax and most all the other taxes </a:t>
            </a:r>
            <a:endParaRPr lang="en-US" dirty="0"/>
          </a:p>
        </p:txBody>
      </p:sp>
    </p:spTree>
    <p:extLst>
      <p:ext uri="{BB962C8B-B14F-4D97-AF65-F5344CB8AC3E}">
        <p14:creationId xmlns:p14="http://schemas.microsoft.com/office/powerpoint/2010/main" val="2364934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83FA8E79-6070-4715-8D43-5A0C05E84E9B}"/>
              </a:ext>
            </a:extLst>
          </p:cNvPr>
          <p:cNvSpPr>
            <a:spLocks noGrp="1"/>
          </p:cNvSpPr>
          <p:nvPr>
            <p:ph type="title"/>
          </p:nvPr>
        </p:nvSpPr>
        <p:spPr/>
        <p:txBody>
          <a:bodyPr/>
          <a:lstStyle/>
          <a:p>
            <a:r>
              <a:rPr lang="en-US" b="1" dirty="0"/>
              <a:t>                 EXAMPLE</a:t>
            </a:r>
          </a:p>
        </p:txBody>
      </p:sp>
      <p:sp>
        <p:nvSpPr>
          <p:cNvPr id="3" name="Content Placeholder 2"/>
          <p:cNvSpPr>
            <a:spLocks noGrp="1"/>
          </p:cNvSpPr>
          <p:nvPr>
            <p:ph idx="1"/>
          </p:nvPr>
        </p:nvSpPr>
        <p:spPr>
          <a:xfrm>
            <a:off x="1475608" y="1721644"/>
            <a:ext cx="9791700" cy="4351338"/>
          </a:xfrm>
        </p:spPr>
        <p:txBody>
          <a:bodyPr>
            <a:normAutofit/>
          </a:bodyPr>
          <a:lstStyle/>
          <a:p>
            <a:endParaRPr lang="en-US" dirty="0">
              <a:hlinkClick r:id="rId2"/>
            </a:endParaRPr>
          </a:p>
          <a:p>
            <a:endParaRPr lang="en-US" dirty="0"/>
          </a:p>
        </p:txBody>
      </p:sp>
      <p:pic>
        <p:nvPicPr>
          <p:cNvPr id="4" name="Picture 3"/>
          <p:cNvPicPr/>
          <p:nvPr/>
        </p:nvPicPr>
        <p:blipFill>
          <a:blip r:embed="rId3" cstate="print"/>
          <a:srcRect/>
          <a:stretch>
            <a:fillRect/>
          </a:stretch>
        </p:blipFill>
        <p:spPr bwMode="auto">
          <a:xfrm>
            <a:off x="9545837" y="5726515"/>
            <a:ext cx="1259205" cy="1138555"/>
          </a:xfrm>
          <a:prstGeom prst="rect">
            <a:avLst/>
          </a:prstGeom>
          <a:noFill/>
          <a:ln w="9525">
            <a:noFill/>
            <a:miter lim="800000"/>
            <a:headEnd/>
            <a:tailEnd/>
          </a:ln>
        </p:spPr>
      </p:pic>
      <p:pic>
        <p:nvPicPr>
          <p:cNvPr id="5" name="Picture 4"/>
          <p:cNvPicPr/>
          <p:nvPr/>
        </p:nvPicPr>
        <p:blipFill>
          <a:blip r:embed="rId4" cstate="print"/>
          <a:srcRect/>
          <a:stretch>
            <a:fillRect/>
          </a:stretch>
        </p:blipFill>
        <p:spPr bwMode="auto">
          <a:xfrm>
            <a:off x="10732321" y="5726515"/>
            <a:ext cx="1069975" cy="1138555"/>
          </a:xfrm>
          <a:prstGeom prst="rect">
            <a:avLst/>
          </a:prstGeom>
          <a:noFill/>
          <a:ln w="9525">
            <a:noFill/>
            <a:miter lim="800000"/>
            <a:headEnd/>
            <a:tailEnd/>
          </a:ln>
        </p:spPr>
      </p:pic>
      <p:pic>
        <p:nvPicPr>
          <p:cNvPr id="9" name="Picture 8">
            <a:extLst>
              <a:ext uri="{FF2B5EF4-FFF2-40B4-BE49-F238E27FC236}">
                <a16:creationId xmlns:a16="http://schemas.microsoft.com/office/drawing/2014/main" id="{30B4C5B3-BC41-4488-9849-950627341BA7}"/>
              </a:ext>
            </a:extLst>
          </p:cNvPr>
          <p:cNvPicPr/>
          <p:nvPr/>
        </p:nvPicPr>
        <p:blipFill>
          <a:blip r:embed="rId5"/>
          <a:stretch>
            <a:fillRect/>
          </a:stretch>
        </p:blipFill>
        <p:spPr>
          <a:xfrm>
            <a:off x="990600" y="1721644"/>
            <a:ext cx="9814442" cy="3557587"/>
          </a:xfrm>
          <a:prstGeom prst="rect">
            <a:avLst/>
          </a:prstGeom>
        </p:spPr>
      </p:pic>
      <p:sp>
        <p:nvSpPr>
          <p:cNvPr id="2" name="TextBox 1">
            <a:extLst>
              <a:ext uri="{FF2B5EF4-FFF2-40B4-BE49-F238E27FC236}">
                <a16:creationId xmlns:a16="http://schemas.microsoft.com/office/drawing/2014/main" id="{11C2A37B-EE64-41BF-A8D7-2EA54EDB0C05}"/>
              </a:ext>
            </a:extLst>
          </p:cNvPr>
          <p:cNvSpPr txBox="1"/>
          <p:nvPr/>
        </p:nvSpPr>
        <p:spPr>
          <a:xfrm>
            <a:off x="5638800" y="2976562"/>
            <a:ext cx="914400" cy="914400"/>
          </a:xfrm>
          <a:prstGeom prst="rect">
            <a:avLst/>
          </a:prstGeom>
          <a:noFill/>
          <a:ln>
            <a:solidFill>
              <a:schemeClr val="bg2"/>
            </a:solidFill>
          </a:ln>
        </p:spPr>
        <p:txBody>
          <a:bodyPr wrap="square" rtlCol="0" anchor="ctr" anchorCtr="1">
            <a:spAutoFit/>
          </a:bodyPr>
          <a:lstStyle/>
          <a:p>
            <a:endParaRPr lang="en-US" dirty="0"/>
          </a:p>
        </p:txBody>
      </p:sp>
      <p:sp>
        <p:nvSpPr>
          <p:cNvPr id="6" name="TextBox 5">
            <a:extLst>
              <a:ext uri="{FF2B5EF4-FFF2-40B4-BE49-F238E27FC236}">
                <a16:creationId xmlns:a16="http://schemas.microsoft.com/office/drawing/2014/main" id="{573A98FE-0CA0-4ADF-8A85-352D5152880F}"/>
              </a:ext>
            </a:extLst>
          </p:cNvPr>
          <p:cNvSpPr txBox="1"/>
          <p:nvPr/>
        </p:nvSpPr>
        <p:spPr>
          <a:xfrm>
            <a:off x="1762125" y="3752848"/>
            <a:ext cx="3867150" cy="914401"/>
          </a:xfrm>
          <a:prstGeom prst="rect">
            <a:avLst/>
          </a:prstGeom>
          <a:solidFill>
            <a:schemeClr val="tx1"/>
          </a:solidFill>
          <a:ln>
            <a:solidFill>
              <a:schemeClr val="bg2"/>
            </a:solidFill>
          </a:ln>
        </p:spPr>
        <p:txBody>
          <a:bodyPr wrap="square" rtlCol="0" anchor="ctr" anchorCtr="1">
            <a:spAutoFit/>
          </a:bodyPr>
          <a:lstStyle/>
          <a:p>
            <a:endParaRPr lang="en-US" dirty="0"/>
          </a:p>
        </p:txBody>
      </p:sp>
    </p:spTree>
    <p:extLst>
      <p:ext uri="{BB962C8B-B14F-4D97-AF65-F5344CB8AC3E}">
        <p14:creationId xmlns:p14="http://schemas.microsoft.com/office/powerpoint/2010/main" val="3605152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BECEE-1EC3-4ABE-9978-5886F639A4A0}"/>
              </a:ext>
            </a:extLst>
          </p:cNvPr>
          <p:cNvSpPr>
            <a:spLocks noGrp="1"/>
          </p:cNvSpPr>
          <p:nvPr>
            <p:ph type="title"/>
          </p:nvPr>
        </p:nvSpPr>
        <p:spPr>
          <a:xfrm>
            <a:off x="971550" y="111760"/>
            <a:ext cx="11087100" cy="678815"/>
          </a:xfrm>
        </p:spPr>
        <p:txBody>
          <a:bodyPr>
            <a:noAutofit/>
          </a:bodyPr>
          <a:lstStyle/>
          <a:p>
            <a:br>
              <a:rPr lang="en-US" dirty="0"/>
            </a:br>
            <a:r>
              <a:rPr lang="en-US" dirty="0"/>
              <a:t> </a:t>
            </a:r>
            <a:br>
              <a:rPr lang="en-US" dirty="0"/>
            </a:br>
            <a:r>
              <a:rPr lang="en-US" sz="2400" b="1" dirty="0"/>
              <a:t>II. Checks issued by the ALR Chapter must have the Post Finance Officer or his/her designee as one of the signatories on the bank account. The ALR Chapter may decide the other Chapter signatories on said instrument. </a:t>
            </a:r>
            <a:br>
              <a:rPr lang="en-US" dirty="0"/>
            </a:br>
            <a:endParaRPr lang="en-US" sz="3200" dirty="0"/>
          </a:p>
        </p:txBody>
      </p:sp>
      <p:pic>
        <p:nvPicPr>
          <p:cNvPr id="4" name="Picture 3"/>
          <p:cNvPicPr/>
          <p:nvPr/>
        </p:nvPicPr>
        <p:blipFill>
          <a:blip r:embed="rId2" cstate="print"/>
          <a:srcRect/>
          <a:stretch>
            <a:fillRect/>
          </a:stretch>
        </p:blipFill>
        <p:spPr bwMode="auto">
          <a:xfrm>
            <a:off x="9315047" y="5618141"/>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727674" y="5607685"/>
            <a:ext cx="1069975" cy="1138555"/>
          </a:xfrm>
          <a:prstGeom prst="rect">
            <a:avLst/>
          </a:prstGeom>
          <a:noFill/>
          <a:ln w="9525">
            <a:noFill/>
            <a:miter lim="800000"/>
            <a:headEnd/>
            <a:tailEnd/>
          </a:ln>
        </p:spPr>
      </p:pic>
      <p:sp>
        <p:nvSpPr>
          <p:cNvPr id="6" name="Content Placeholder 5">
            <a:extLst>
              <a:ext uri="{FF2B5EF4-FFF2-40B4-BE49-F238E27FC236}">
                <a16:creationId xmlns:a16="http://schemas.microsoft.com/office/drawing/2014/main" id="{C34E0CE3-E0E5-455C-AD13-4946CF5D96BC}"/>
              </a:ext>
            </a:extLst>
          </p:cNvPr>
          <p:cNvSpPr>
            <a:spLocks noGrp="1"/>
          </p:cNvSpPr>
          <p:nvPr>
            <p:ph idx="1"/>
          </p:nvPr>
        </p:nvSpPr>
        <p:spPr>
          <a:xfrm>
            <a:off x="971550" y="1504950"/>
            <a:ext cx="10382250" cy="4429125"/>
          </a:xfrm>
        </p:spPr>
        <p:txBody>
          <a:bodyPr>
            <a:normAutofit fontScale="92500" lnSpcReduction="20000"/>
          </a:bodyPr>
          <a:lstStyle/>
          <a:p>
            <a:endParaRPr lang="en-US" dirty="0"/>
          </a:p>
          <a:p>
            <a:pPr marL="0" indent="0">
              <a:buNone/>
            </a:pPr>
            <a:r>
              <a:rPr lang="en-US" sz="3000" b="1" dirty="0"/>
              <a:t>To open a Checking Account, you must get permission of the Post Membership at a regular meeting and it must be part of the official minutes. The Post at the same meeting must specify who the signatories for the Post and ALR are. They can and in most cases will specify the bank you use. These sections of the minutes are required by the bank. Federal Law has recently changed, and some banks want to see all Officers to open an account. Check with your bank. Another recent development is banks saying you only need one signature to negotiate a check. My strong recommendation to everyone, even if the bank requires one signature every Post and Post organization must use two (2) signatures to protect oneself and provided complete transparency in everything that is done </a:t>
            </a:r>
            <a:endParaRPr lang="en-US" sz="3000" dirty="0"/>
          </a:p>
        </p:txBody>
      </p:sp>
    </p:spTree>
    <p:extLst>
      <p:ext uri="{BB962C8B-B14F-4D97-AF65-F5344CB8AC3E}">
        <p14:creationId xmlns:p14="http://schemas.microsoft.com/office/powerpoint/2010/main" val="3186838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4AAEB-8EA3-4670-A1D3-6CE125F0FAF8}"/>
              </a:ext>
            </a:extLst>
          </p:cNvPr>
          <p:cNvSpPr>
            <a:spLocks noGrp="1"/>
          </p:cNvSpPr>
          <p:nvPr>
            <p:ph type="title"/>
          </p:nvPr>
        </p:nvSpPr>
        <p:spPr>
          <a:xfrm>
            <a:off x="1019175" y="1"/>
            <a:ext cx="10744200" cy="1219199"/>
          </a:xfrm>
        </p:spPr>
        <p:txBody>
          <a:bodyPr>
            <a:normAutofit fontScale="90000"/>
          </a:bodyPr>
          <a:lstStyle/>
          <a:p>
            <a:br>
              <a:rPr lang="en-US" dirty="0"/>
            </a:br>
            <a:r>
              <a:rPr lang="en-US" dirty="0"/>
              <a:t> </a:t>
            </a:r>
            <a:br>
              <a:rPr lang="en-US" dirty="0"/>
            </a:br>
            <a:r>
              <a:rPr lang="en-US" sz="2700" b="1" dirty="0"/>
              <a:t>III. The ALR Chapter Finance Officer must file a financial statement detailing receipts and disbursements, each month with the Post Financial Officer which will be reported to the Post General Membership</a:t>
            </a:r>
            <a:r>
              <a:rPr lang="en-US" sz="2700" dirty="0"/>
              <a:t>. </a:t>
            </a:r>
            <a:br>
              <a:rPr lang="en-US" sz="2700" dirty="0"/>
            </a:br>
            <a:endParaRPr lang="en-US" sz="2700" dirty="0"/>
          </a:p>
        </p:txBody>
      </p:sp>
      <p:sp>
        <p:nvSpPr>
          <p:cNvPr id="3" name="Content Placeholder 2"/>
          <p:cNvSpPr>
            <a:spLocks noGrp="1"/>
          </p:cNvSpPr>
          <p:nvPr>
            <p:ph idx="1"/>
          </p:nvPr>
        </p:nvSpPr>
        <p:spPr>
          <a:xfrm>
            <a:off x="1085850" y="1825625"/>
            <a:ext cx="10001250" cy="4127500"/>
          </a:xfrm>
        </p:spPr>
        <p:txBody>
          <a:bodyPr>
            <a:normAutofit fontScale="70000" lnSpcReduction="20000"/>
          </a:bodyPr>
          <a:lstStyle/>
          <a:p>
            <a:pPr marL="0" indent="0" algn="ctr">
              <a:buNone/>
            </a:pPr>
            <a:r>
              <a:rPr lang="en-US" dirty="0"/>
              <a:t>	</a:t>
            </a:r>
          </a:p>
          <a:p>
            <a:pPr marL="0" indent="0">
              <a:buNone/>
            </a:pPr>
            <a:r>
              <a:rPr lang="en-US" sz="3100" b="1" dirty="0"/>
              <a:t>I just mentioned the word transparency. I have talked about Employer Identification Numbers (EIN) which is a corporation’s social security number. A Post is a legal entity and as such must maintain complete control of the finances of all organizations working under their EIN. It is </a:t>
            </a:r>
            <a:endParaRPr lang="en-US" sz="3100" dirty="0"/>
          </a:p>
          <a:p>
            <a:pPr marL="0" indent="0">
              <a:buNone/>
            </a:pPr>
            <a:r>
              <a:rPr lang="en-US" sz="3100" b="1" dirty="0"/>
              <a:t>The Post Finance Officers responsibility to watch the ALR Chapter finances and report any irregularities to the membership. Those irregularities could be too much money in a checking account begging the question why they are not making donations, or the reverse begging the question why they aren’t fundraising to build their checking account. If your Post has Trustee or Auditor’s, the Chapter must allow them to review the Chapter financials on whatever schedule the Post Finance Officer makes, most likely quarterly. At the end of the Posts fiscal year the Chapter may get questions from the Post concerning financial activities as they prepare the Post 990 for submittal to the IRS </a:t>
            </a:r>
            <a:endParaRPr lang="en-US" sz="3100" dirty="0"/>
          </a:p>
          <a:p>
            <a:pPr marL="0" indent="0">
              <a:buNone/>
            </a:pPr>
            <a:endParaRPr lang="en-US" dirty="0"/>
          </a:p>
        </p:txBody>
      </p:sp>
      <p:pic>
        <p:nvPicPr>
          <p:cNvPr id="4" name="Picture 3"/>
          <p:cNvPicPr/>
          <p:nvPr/>
        </p:nvPicPr>
        <p:blipFill>
          <a:blip r:embed="rId2" cstate="print"/>
          <a:srcRect/>
          <a:stretch>
            <a:fillRect/>
          </a:stretch>
        </p:blipFill>
        <p:spPr bwMode="auto">
          <a:xfrm>
            <a:off x="9510305" y="5574701"/>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953918" y="5574701"/>
            <a:ext cx="1069975" cy="1138555"/>
          </a:xfrm>
          <a:prstGeom prst="rect">
            <a:avLst/>
          </a:prstGeom>
          <a:noFill/>
          <a:ln w="9525">
            <a:noFill/>
            <a:miter lim="800000"/>
            <a:headEnd/>
            <a:tailEnd/>
          </a:ln>
        </p:spPr>
      </p:pic>
    </p:spTree>
    <p:extLst>
      <p:ext uri="{BB962C8B-B14F-4D97-AF65-F5344CB8AC3E}">
        <p14:creationId xmlns:p14="http://schemas.microsoft.com/office/powerpoint/2010/main" val="1848836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0ADCE-97FD-4202-AA03-D1AE5F445F62}"/>
              </a:ext>
            </a:extLst>
          </p:cNvPr>
          <p:cNvSpPr>
            <a:spLocks noGrp="1"/>
          </p:cNvSpPr>
          <p:nvPr>
            <p:ph type="title"/>
          </p:nvPr>
        </p:nvSpPr>
        <p:spPr>
          <a:xfrm>
            <a:off x="981075" y="365125"/>
            <a:ext cx="10658475" cy="1325563"/>
          </a:xfrm>
        </p:spPr>
        <p:txBody>
          <a:bodyPr>
            <a:normAutofit fontScale="90000"/>
          </a:bodyPr>
          <a:lstStyle/>
          <a:p>
            <a:br>
              <a:rPr lang="en-US" dirty="0"/>
            </a:br>
            <a:r>
              <a:rPr lang="en-US" sz="2700" b="1" dirty="0"/>
              <a:t>IV. An ALR Chapter may not incur any debt in the name of Post without prior approval of the Post membership documented in the Post Memberships minutes. </a:t>
            </a:r>
            <a:br>
              <a:rPr lang="en-US" sz="2700" dirty="0"/>
            </a:br>
            <a:endParaRPr lang="en-US" sz="2700" b="1" dirty="0"/>
          </a:p>
        </p:txBody>
      </p:sp>
      <p:sp>
        <p:nvSpPr>
          <p:cNvPr id="3" name="Content Placeholder 2"/>
          <p:cNvSpPr>
            <a:spLocks noGrp="1"/>
          </p:cNvSpPr>
          <p:nvPr>
            <p:ph idx="1"/>
          </p:nvPr>
        </p:nvSpPr>
        <p:spPr>
          <a:xfrm>
            <a:off x="1566862" y="1825624"/>
            <a:ext cx="9791700" cy="4351338"/>
          </a:xfrm>
        </p:spPr>
        <p:txBody>
          <a:bodyPr>
            <a:normAutofit/>
          </a:bodyPr>
          <a:lstStyle/>
          <a:p>
            <a:endParaRPr lang="en-US" sz="2700" dirty="0"/>
          </a:p>
          <a:p>
            <a:pPr marL="0" indent="0">
              <a:buNone/>
            </a:pPr>
            <a:endParaRPr lang="en-US" sz="2600" dirty="0"/>
          </a:p>
          <a:p>
            <a:endParaRPr lang="en-US" dirty="0"/>
          </a:p>
          <a:p>
            <a:pPr lvl="1"/>
            <a:endParaRPr lang="en-US" dirty="0"/>
          </a:p>
          <a:p>
            <a:pPr lvl="1"/>
            <a:endParaRPr lang="en-US" dirty="0"/>
          </a:p>
          <a:p>
            <a:endParaRPr lang="en-US" dirty="0"/>
          </a:p>
          <a:p>
            <a:endParaRPr lang="en-US" dirty="0"/>
          </a:p>
          <a:p>
            <a:endParaRPr lang="en-US" dirty="0"/>
          </a:p>
          <a:p>
            <a:endParaRPr lang="en-US" dirty="0"/>
          </a:p>
        </p:txBody>
      </p:sp>
      <p:pic>
        <p:nvPicPr>
          <p:cNvPr id="4" name="Picture 3"/>
          <p:cNvPicPr/>
          <p:nvPr/>
        </p:nvPicPr>
        <p:blipFill>
          <a:blip r:embed="rId2" cstate="print"/>
          <a:srcRect/>
          <a:stretch>
            <a:fillRect/>
          </a:stretch>
        </p:blipFill>
        <p:spPr bwMode="auto">
          <a:xfrm>
            <a:off x="9453744" y="5607685"/>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945497" y="5607685"/>
            <a:ext cx="1069975" cy="1138555"/>
          </a:xfrm>
          <a:prstGeom prst="rect">
            <a:avLst/>
          </a:prstGeom>
          <a:noFill/>
          <a:ln w="9525">
            <a:noFill/>
            <a:miter lim="800000"/>
            <a:headEnd/>
            <a:tailEnd/>
          </a:ln>
        </p:spPr>
      </p:pic>
      <p:sp>
        <p:nvSpPr>
          <p:cNvPr id="6" name="Rectangle 5">
            <a:extLst>
              <a:ext uri="{FF2B5EF4-FFF2-40B4-BE49-F238E27FC236}">
                <a16:creationId xmlns:a16="http://schemas.microsoft.com/office/drawing/2014/main" id="{BB672AA9-C5B7-4916-AE5D-8FD536DFB40C}"/>
              </a:ext>
            </a:extLst>
          </p:cNvPr>
          <p:cNvSpPr/>
          <p:nvPr/>
        </p:nvSpPr>
        <p:spPr>
          <a:xfrm>
            <a:off x="981076" y="2413338"/>
            <a:ext cx="9644062" cy="3108543"/>
          </a:xfrm>
          <a:prstGeom prst="rect">
            <a:avLst/>
          </a:prstGeom>
        </p:spPr>
        <p:txBody>
          <a:bodyPr wrap="square">
            <a:spAutoFit/>
          </a:bodyPr>
          <a:lstStyle/>
          <a:p>
            <a:r>
              <a:rPr lang="en-US" sz="2800" b="1" dirty="0"/>
              <a:t>The Post has control and responsibility for the finances of every organization using their EIN. The only group who can pledge those assets to incur debt is the Post Membership sitting at a regular meeting or meeting called for specially for this debt matter. Some Posts think their Executive Committee can authorize debt, which is not true, this is reserved strictly for the Membership. </a:t>
            </a:r>
            <a:endParaRPr lang="en-US" sz="2800" dirty="0"/>
          </a:p>
        </p:txBody>
      </p:sp>
    </p:spTree>
    <p:extLst>
      <p:ext uri="{BB962C8B-B14F-4D97-AF65-F5344CB8AC3E}">
        <p14:creationId xmlns:p14="http://schemas.microsoft.com/office/powerpoint/2010/main" val="275166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1671F-CB4F-4894-82C6-80B343423CF5}"/>
              </a:ext>
            </a:extLst>
          </p:cNvPr>
          <p:cNvSpPr>
            <a:spLocks noGrp="1"/>
          </p:cNvSpPr>
          <p:nvPr>
            <p:ph type="title"/>
          </p:nvPr>
        </p:nvSpPr>
        <p:spPr>
          <a:xfrm>
            <a:off x="989814" y="365125"/>
            <a:ext cx="10702566" cy="1011775"/>
          </a:xfrm>
        </p:spPr>
        <p:txBody>
          <a:bodyPr>
            <a:normAutofit fontScale="90000"/>
          </a:bodyPr>
          <a:lstStyle/>
          <a:p>
            <a:br>
              <a:rPr lang="en-US" dirty="0"/>
            </a:br>
            <a:r>
              <a:rPr lang="en-US" sz="2700" b="1" dirty="0"/>
              <a:t>V. The ALR Chapter of a Post is a subordinate organization to the sponsoring Post which is a non-profit organization and a tax-exempt Corporation under the laws of the State of Florida. </a:t>
            </a:r>
            <a:br>
              <a:rPr lang="en-US" dirty="0"/>
            </a:br>
            <a:endParaRPr lang="en-US" sz="2600" dirty="0"/>
          </a:p>
        </p:txBody>
      </p:sp>
      <p:sp>
        <p:nvSpPr>
          <p:cNvPr id="3" name="Content Placeholder 2"/>
          <p:cNvSpPr>
            <a:spLocks noGrp="1"/>
          </p:cNvSpPr>
          <p:nvPr>
            <p:ph idx="1"/>
          </p:nvPr>
        </p:nvSpPr>
        <p:spPr>
          <a:xfrm>
            <a:off x="989814" y="1825625"/>
            <a:ext cx="10363986" cy="4351338"/>
          </a:xfrm>
        </p:spPr>
        <p:txBody>
          <a:bodyPr>
            <a:normAutofit/>
          </a:bodyPr>
          <a:lstStyle/>
          <a:p>
            <a:pPr marL="0" indent="0">
              <a:buNone/>
            </a:pPr>
            <a:endParaRPr lang="en-US" dirty="0"/>
          </a:p>
          <a:p>
            <a:pPr marL="0" indent="0">
              <a:buNone/>
            </a:pPr>
            <a:r>
              <a:rPr lang="en-US" b="1" dirty="0"/>
              <a:t>This is the way it is supposed to be. We have discussed what an EIN is and how it can affect an organizations tax-exempt status. As said, I would strongly recommend each Chapter check the status of their Posts EIN to insure they are a non-profit, tax-exempt organization. If the Post EIN is revoked, immediately bring that up to the Post Finance Officer and the Post Commander </a:t>
            </a:r>
            <a:endParaRPr lang="en-US" dirty="0"/>
          </a:p>
          <a:p>
            <a:pPr marL="0" indent="0" algn="ctr">
              <a:buNone/>
            </a:pPr>
            <a:endParaRPr lang="en-US" sz="2600" dirty="0"/>
          </a:p>
          <a:p>
            <a:endParaRPr lang="en-US" dirty="0"/>
          </a:p>
          <a:p>
            <a:pPr lvl="1"/>
            <a:endParaRPr lang="en-US" dirty="0"/>
          </a:p>
          <a:p>
            <a:pPr lvl="1"/>
            <a:endParaRPr lang="en-US" dirty="0"/>
          </a:p>
          <a:p>
            <a:endParaRPr lang="en-US" dirty="0"/>
          </a:p>
          <a:p>
            <a:endParaRPr lang="en-US" dirty="0"/>
          </a:p>
          <a:p>
            <a:endParaRPr lang="en-US" dirty="0"/>
          </a:p>
          <a:p>
            <a:endParaRPr lang="en-US" dirty="0"/>
          </a:p>
        </p:txBody>
      </p:sp>
      <p:pic>
        <p:nvPicPr>
          <p:cNvPr id="4" name="Picture 3"/>
          <p:cNvPicPr/>
          <p:nvPr/>
        </p:nvPicPr>
        <p:blipFill>
          <a:blip r:embed="rId2" cstate="print"/>
          <a:srcRect/>
          <a:stretch>
            <a:fillRect/>
          </a:stretch>
        </p:blipFill>
        <p:spPr bwMode="auto">
          <a:xfrm>
            <a:off x="9240232" y="5607685"/>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711006" y="5600565"/>
            <a:ext cx="1069975" cy="1138555"/>
          </a:xfrm>
          <a:prstGeom prst="rect">
            <a:avLst/>
          </a:prstGeom>
          <a:noFill/>
          <a:ln w="9525">
            <a:noFill/>
            <a:miter lim="800000"/>
            <a:headEnd/>
            <a:tailEnd/>
          </a:ln>
        </p:spPr>
      </p:pic>
    </p:spTree>
    <p:extLst>
      <p:ext uri="{BB962C8B-B14F-4D97-AF65-F5344CB8AC3E}">
        <p14:creationId xmlns:p14="http://schemas.microsoft.com/office/powerpoint/2010/main" val="871578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loud skipper design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Cloud skipper design slides.potx" id="{E8493412-85DD-4641-9E8A-937B29FD6AA2}" vid="{77E91E09-5010-404D-ADF4-B79FA46D72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024FD56-CE1B-42FC-9E83-BFBF160724C6}">
  <ds:schemaRefs>
    <ds:schemaRef ds:uri="http://schemas.microsoft.com/sharepoint/v3/contenttype/forms"/>
  </ds:schemaRefs>
</ds:datastoreItem>
</file>

<file path=customXml/itemProps2.xml><?xml version="1.0" encoding="utf-8"?>
<ds:datastoreItem xmlns:ds="http://schemas.openxmlformats.org/officeDocument/2006/customXml" ds:itemID="{DEDD01B8-816B-49B7-8C81-03AB51D87C54}">
  <ds:schemaRefs>
    <ds:schemaRef ds:uri="http://purl.org/dc/terms/"/>
    <ds:schemaRef ds:uri="a4f35948-e619-41b3-aa29-22878b09cfd2"/>
    <ds:schemaRef ds:uri="http://schemas.microsoft.com/office/infopath/2007/PartnerControls"/>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40262f94-9f35-4ac3-9a90-690165a166b7"/>
    <ds:schemaRef ds:uri="http://www.w3.org/XML/1998/namespace"/>
    <ds:schemaRef ds:uri="http://purl.org/dc/dcmitype/"/>
  </ds:schemaRefs>
</ds:datastoreItem>
</file>

<file path=customXml/itemProps3.xml><?xml version="1.0" encoding="utf-8"?>
<ds:datastoreItem xmlns:ds="http://schemas.openxmlformats.org/officeDocument/2006/customXml" ds:itemID="{6253D857-4181-4777-8893-6E45A690F9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626</TotalTime>
  <Words>1191</Words>
  <Application>Microsoft Office PowerPoint</Application>
  <PresentationFormat>Widescreen</PresentationFormat>
  <Paragraphs>65</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Cambria</vt:lpstr>
      <vt:lpstr>Wingdings</vt:lpstr>
      <vt:lpstr>Cloud skipper design template</vt:lpstr>
      <vt:lpstr>   AMERICAN LEGION RIDERS    </vt:lpstr>
      <vt:lpstr>Post Compliance on Financial Issues</vt:lpstr>
      <vt:lpstr>                   ARTICLE II American Legion Riders SOP</vt:lpstr>
      <vt:lpstr>I. Finances will be derived from Membership Dues, sale of approved merchandise and such other revenue sources as approved by the ALR General Membership.  </vt:lpstr>
      <vt:lpstr>                 EXAMPLE</vt:lpstr>
      <vt:lpstr>   II. Checks issued by the ALR Chapter must have the Post Finance Officer or his/her designee as one of the signatories on the bank account. The ALR Chapter may decide the other Chapter signatories on said instrument.  </vt:lpstr>
      <vt:lpstr>   III. The ALR Chapter Finance Officer must file a financial statement detailing receipts and disbursements, each month with the Post Financial Officer which will be reported to the Post General Membership.  </vt:lpstr>
      <vt:lpstr> IV. An ALR Chapter may not incur any debt in the name of Post without prior approval of the Post membership documented in the Post Memberships minutes.  </vt:lpstr>
      <vt:lpstr> V. The ALR Chapter of a Post is a subordinate organization to the sponsoring Post which is a non-profit organization and a tax-exempt Corporation under the laws of the State of Florida.  </vt:lpstr>
      <vt:lpstr> VI.  Should the ALR Chapter be dissolved or suspended, all funds and assets will be immediately turned over to the sponsoring Post. </vt:lpstr>
      <vt:lpstr>How Do I Record Donated Items?</vt:lpstr>
      <vt:lpstr>Example of a Donation Receipt</vt:lpstr>
      <vt:lpstr>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Legion Riders      ALR General Meeting Protocol</dc:title>
  <dc:creator>Teresa Wineland</dc:creator>
  <cp:lastModifiedBy>Beverly Wooten</cp:lastModifiedBy>
  <cp:revision>62</cp:revision>
  <dcterms:created xsi:type="dcterms:W3CDTF">2017-01-19T02:01:10Z</dcterms:created>
  <dcterms:modified xsi:type="dcterms:W3CDTF">2021-01-14T22:04:55Z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74062900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y fmtid="{D5CDD505-2E9C-101B-9397-08002B2CF9AE}" pid="12" name="FATIntVersion">
    <vt:i4>15</vt:i4>
  </property>
  <property fmtid="{D5CDD505-2E9C-101B-9397-08002B2CF9AE}" pid="13" name="FILEGUID">
    <vt:lpwstr>5961593f-b4ad-4ec9-bfff-3dc315a1f74c</vt:lpwstr>
  </property>
  <property fmtid="{D5CDD505-2E9C-101B-9397-08002B2CF9AE}" pid="14" name="MODFILEGUID">
    <vt:lpwstr>c4be06ee-98b6-402b-818b-5cb7ae9feaff</vt:lpwstr>
  </property>
  <property fmtid="{D5CDD505-2E9C-101B-9397-08002B2CF9AE}" pid="15" name="FILEOWNER">
    <vt:lpwstr>Teresa Wineland</vt:lpwstr>
  </property>
  <property fmtid="{D5CDD505-2E9C-101B-9397-08002B2CF9AE}" pid="16" name="MODFILEOWNER">
    <vt:lpwstr>E50507</vt:lpwstr>
  </property>
  <property fmtid="{D5CDD505-2E9C-101B-9397-08002B2CF9AE}" pid="17" name="IPPCLASS">
    <vt:i4>1</vt:i4>
  </property>
  <property fmtid="{D5CDD505-2E9C-101B-9397-08002B2CF9AE}" pid="18" name="MODIPPCLASS">
    <vt:i4>1</vt:i4>
  </property>
  <property fmtid="{D5CDD505-2E9C-101B-9397-08002B2CF9AE}" pid="19" name="MACHINEID">
    <vt:lpwstr>TPSL302339</vt:lpwstr>
  </property>
  <property fmtid="{D5CDD505-2E9C-101B-9397-08002B2CF9AE}" pid="20" name="MODMACHINEID">
    <vt:lpwstr>TPSL-PC0H7BZ1</vt:lpwstr>
  </property>
  <property fmtid="{D5CDD505-2E9C-101B-9397-08002B2CF9AE}" pid="21" name="CURRENTCLASS">
    <vt:lpwstr>Classified - No Category</vt:lpwstr>
  </property>
  <property fmtid="{D5CDD505-2E9C-101B-9397-08002B2CF9AE}" pid="22" name="MSIP_Label_618cf4b8-afc8-4a2b-882d-e7a9617ab28d_Enabled">
    <vt:lpwstr>true</vt:lpwstr>
  </property>
  <property fmtid="{D5CDD505-2E9C-101B-9397-08002B2CF9AE}" pid="23" name="MSIP_Label_618cf4b8-afc8-4a2b-882d-e7a9617ab28d_SetDate">
    <vt:lpwstr>2021-01-14T22:04:55Z</vt:lpwstr>
  </property>
  <property fmtid="{D5CDD505-2E9C-101B-9397-08002B2CF9AE}" pid="24" name="MSIP_Label_618cf4b8-afc8-4a2b-882d-e7a9617ab28d_Method">
    <vt:lpwstr>Standard</vt:lpwstr>
  </property>
  <property fmtid="{D5CDD505-2E9C-101B-9397-08002B2CF9AE}" pid="25" name="MSIP_Label_618cf4b8-afc8-4a2b-882d-e7a9617ab28d_Name">
    <vt:lpwstr>618cf4b8-afc8-4a2b-882d-e7a9617ab28d</vt:lpwstr>
  </property>
  <property fmtid="{D5CDD505-2E9C-101B-9397-08002B2CF9AE}" pid="26" name="MSIP_Label_618cf4b8-afc8-4a2b-882d-e7a9617ab28d_SiteId">
    <vt:lpwstr>690a1cb7-2120-4eec-a75d-2354e32bbf6f</vt:lpwstr>
  </property>
  <property fmtid="{D5CDD505-2E9C-101B-9397-08002B2CF9AE}" pid="27" name="MSIP_Label_618cf4b8-afc8-4a2b-882d-e7a9617ab28d_ActionId">
    <vt:lpwstr>d2c02dfd-15e8-4a8d-9ddd-b525b1a69dc8</vt:lpwstr>
  </property>
  <property fmtid="{D5CDD505-2E9C-101B-9397-08002B2CF9AE}" pid="28" name="MSIP_Label_618cf4b8-afc8-4a2b-882d-e7a9617ab28d_ContentBits">
    <vt:lpwstr>2</vt:lpwstr>
  </property>
</Properties>
</file>