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8"/>
  </p:notesMasterIdLst>
  <p:handoutMasterIdLst>
    <p:handoutMasterId r:id="rId19"/>
  </p:handoutMasterIdLst>
  <p:sldIdLst>
    <p:sldId id="265" r:id="rId5"/>
    <p:sldId id="297" r:id="rId6"/>
    <p:sldId id="306" r:id="rId7"/>
    <p:sldId id="298" r:id="rId8"/>
    <p:sldId id="299" r:id="rId9"/>
    <p:sldId id="266" r:id="rId10"/>
    <p:sldId id="300" r:id="rId11"/>
    <p:sldId id="301" r:id="rId12"/>
    <p:sldId id="302" r:id="rId13"/>
    <p:sldId id="303" r:id="rId14"/>
    <p:sldId id="304" r:id="rId15"/>
    <p:sldId id="305" r:id="rId16"/>
    <p:sldId id="30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autoAdjust="0"/>
  </p:normalViewPr>
  <p:slideViewPr>
    <p:cSldViewPr snapToGrid="0" showGuides="1">
      <p:cViewPr varScale="1">
        <p:scale>
          <a:sx n="67" d="100"/>
          <a:sy n="67" d="100"/>
        </p:scale>
        <p:origin x="640" y="32"/>
      </p:cViewPr>
      <p:guideLst>
        <p:guide orient="horz" pos="2160"/>
        <p:guide pos="3840"/>
      </p:guideLst>
    </p:cSldViewPr>
  </p:slideViewPr>
  <p:outlineViewPr>
    <p:cViewPr>
      <p:scale>
        <a:sx n="33" d="100"/>
        <a:sy n="33" d="100"/>
      </p:scale>
      <p:origin x="48" y="23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1/23/2020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1/23/2020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1/23/2020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1/23/2020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1/23/2020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1/23/2020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1/23/2020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1/23/2020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1/23/2020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1/23/2020</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1/23/2020</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1/23/2020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1/23/2020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1/23/2020</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189" y="303516"/>
            <a:ext cx="9805086" cy="2620659"/>
          </a:xfrm>
        </p:spPr>
        <p:txBody>
          <a:bodyPr>
            <a:normAutofit fontScale="90000"/>
          </a:bodyPr>
          <a:lstStyle/>
          <a:p>
            <a:pPr algn="ctr"/>
            <a:br>
              <a:rPr lang="en-US" dirty="0"/>
            </a:br>
            <a:br>
              <a:rPr lang="en-US" dirty="0"/>
            </a:br>
            <a:br>
              <a:rPr lang="en-US" sz="4900" dirty="0"/>
            </a:br>
            <a:br>
              <a:rPr lang="en-US" sz="4900" dirty="0"/>
            </a:br>
            <a:br>
              <a:rPr lang="en-US" dirty="0"/>
            </a:br>
            <a:br>
              <a:rPr lang="en-US" dirty="0"/>
            </a:br>
            <a:br>
              <a:rPr lang="en-US" dirty="0"/>
            </a:br>
            <a:br>
              <a:rPr lang="en-US" dirty="0"/>
            </a:br>
            <a:br>
              <a:rPr lang="en-US" dirty="0"/>
            </a:br>
            <a:endParaRPr lang="en-US" dirty="0"/>
          </a:p>
        </p:txBody>
      </p:sp>
      <p:pic>
        <p:nvPicPr>
          <p:cNvPr id="4" name="Picture 3"/>
          <p:cNvPicPr/>
          <p:nvPr/>
        </p:nvPicPr>
        <p:blipFill>
          <a:blip r:embed="rId2" cstate="print"/>
          <a:srcRect/>
          <a:stretch>
            <a:fillRect/>
          </a:stretch>
        </p:blipFill>
        <p:spPr bwMode="auto">
          <a:xfrm>
            <a:off x="9009697" y="554765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588866" y="5473695"/>
            <a:ext cx="1069975" cy="1138555"/>
          </a:xfrm>
          <a:prstGeom prst="rect">
            <a:avLst/>
          </a:prstGeom>
          <a:noFill/>
          <a:ln w="9525">
            <a:noFill/>
            <a:miter lim="800000"/>
            <a:headEnd/>
            <a:tailEnd/>
          </a:ln>
        </p:spPr>
      </p:pic>
      <p:sp>
        <p:nvSpPr>
          <p:cNvPr id="3" name="TextBox 2"/>
          <p:cNvSpPr txBox="1"/>
          <p:nvPr/>
        </p:nvSpPr>
        <p:spPr>
          <a:xfrm>
            <a:off x="1912615" y="5697195"/>
            <a:ext cx="4898618" cy="461665"/>
          </a:xfrm>
          <a:prstGeom prst="rect">
            <a:avLst/>
          </a:prstGeom>
          <a:noFill/>
          <a:ln>
            <a:solidFill>
              <a:schemeClr val="bg2"/>
            </a:solidFill>
          </a:ln>
        </p:spPr>
        <p:txBody>
          <a:bodyPr wrap="square" rtlCol="0" anchor="ctr" anchorCtr="1">
            <a:spAutoFit/>
          </a:bodyPr>
          <a:lstStyle/>
          <a:p>
            <a:endParaRPr lang="en-US" sz="2400" dirty="0"/>
          </a:p>
        </p:txBody>
      </p:sp>
      <p:sp>
        <p:nvSpPr>
          <p:cNvPr id="6" name="TextBox 5"/>
          <p:cNvSpPr txBox="1"/>
          <p:nvPr/>
        </p:nvSpPr>
        <p:spPr>
          <a:xfrm>
            <a:off x="1128613" y="1022634"/>
            <a:ext cx="9524198" cy="3139321"/>
          </a:xfrm>
          <a:prstGeom prst="rect">
            <a:avLst/>
          </a:prstGeom>
          <a:noFill/>
          <a:ln>
            <a:solidFill>
              <a:schemeClr val="bg2"/>
            </a:solidFill>
          </a:ln>
        </p:spPr>
        <p:txBody>
          <a:bodyPr wrap="square" rtlCol="0" anchor="ctr" anchorCtr="1">
            <a:spAutoFit/>
          </a:bodyPr>
          <a:lstStyle/>
          <a:p>
            <a:pPr algn="ctr"/>
            <a:r>
              <a:rPr lang="en-US" sz="6600" b="1" dirty="0">
                <a:latin typeface="Bodoni MT Black" panose="02070A03080606020203" pitchFamily="18" charset="0"/>
              </a:rPr>
              <a:t>MEMBERSHIP</a:t>
            </a:r>
          </a:p>
          <a:p>
            <a:pPr algn="ctr"/>
            <a:r>
              <a:rPr lang="en-US" sz="6600" dirty="0">
                <a:latin typeface="Bodoni MT Black" panose="02070A03080606020203" pitchFamily="18" charset="0"/>
              </a:rPr>
              <a:t> </a:t>
            </a:r>
          </a:p>
          <a:p>
            <a:pPr algn="ctr"/>
            <a:r>
              <a:rPr lang="en-US" sz="6600" dirty="0">
                <a:solidFill>
                  <a:srgbClr val="FF0000"/>
                </a:solidFill>
                <a:latin typeface="Bodoni MT Black" panose="02070A03080606020203" pitchFamily="18" charset="0"/>
              </a:rPr>
              <a:t>“THE LEGION ACT”</a:t>
            </a:r>
          </a:p>
        </p:txBody>
      </p:sp>
      <p:sp>
        <p:nvSpPr>
          <p:cNvPr id="7" name="TextBox 6">
            <a:extLst>
              <a:ext uri="{FF2B5EF4-FFF2-40B4-BE49-F238E27FC236}">
                <a16:creationId xmlns:a16="http://schemas.microsoft.com/office/drawing/2014/main" id="{E34B4FA5-D2D7-41FC-B54B-2D8B3F7A6641}"/>
              </a:ext>
            </a:extLst>
          </p:cNvPr>
          <p:cNvSpPr txBox="1"/>
          <p:nvPr/>
        </p:nvSpPr>
        <p:spPr>
          <a:xfrm>
            <a:off x="-209550" y="4480802"/>
            <a:ext cx="10101923" cy="1077218"/>
          </a:xfrm>
          <a:prstGeom prst="rect">
            <a:avLst/>
          </a:prstGeom>
          <a:noFill/>
          <a:ln>
            <a:solidFill>
              <a:schemeClr val="bg2"/>
            </a:solidFill>
          </a:ln>
        </p:spPr>
        <p:txBody>
          <a:bodyPr wrap="square" rtlCol="0" anchor="ctr" anchorCtr="1">
            <a:spAutoFit/>
          </a:bodyPr>
          <a:lstStyle/>
          <a:p>
            <a:r>
              <a:rPr lang="en-US" sz="3200" dirty="0"/>
              <a:t>Ray Perez</a:t>
            </a:r>
          </a:p>
          <a:p>
            <a:r>
              <a:rPr lang="en-US" sz="3200" dirty="0"/>
              <a:t>Southern Membership and Blood Donor Chairman</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6325" y="408257"/>
            <a:ext cx="9516373" cy="1325563"/>
          </a:xfrm>
        </p:spPr>
        <p:txBody>
          <a:bodyPr>
            <a:normAutofit fontScale="90000"/>
          </a:bodyPr>
          <a:lstStyle/>
          <a:p>
            <a:pPr algn="ctr"/>
            <a:r>
              <a:rPr lang="en-US" dirty="0">
                <a:solidFill>
                  <a:schemeClr val="tx1"/>
                </a:solidFill>
                <a:latin typeface="Bodoni MT Black" panose="02070A03080606020203" pitchFamily="18" charset="0"/>
              </a:rPr>
              <a:t>WHAT DOES THIS MEAN TO THE AMERICAN LEGION?</a:t>
            </a:r>
          </a:p>
        </p:txBody>
      </p:sp>
      <p:pic>
        <p:nvPicPr>
          <p:cNvPr id="4" name="Picture 3"/>
          <p:cNvPicPr/>
          <p:nvPr/>
        </p:nvPicPr>
        <p:blipFill>
          <a:blip r:embed="rId2" cstate="print"/>
          <a:srcRect/>
          <a:stretch>
            <a:fillRect/>
          </a:stretch>
        </p:blipFill>
        <p:spPr bwMode="auto">
          <a:xfrm>
            <a:off x="9351309" y="560768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01560" y="5607684"/>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a:xfrm>
            <a:off x="974786" y="1825623"/>
            <a:ext cx="9940864" cy="3782061"/>
          </a:xfrm>
        </p:spPr>
        <p:txBody>
          <a:bodyPr>
            <a:normAutofit fontScale="92500" lnSpcReduction="10000"/>
          </a:bodyPr>
          <a:lstStyle/>
          <a:p>
            <a:pPr marL="0" indent="0">
              <a:buNone/>
            </a:pPr>
            <a:r>
              <a:rPr lang="en-US" sz="4000" dirty="0">
                <a:latin typeface="Bodoni MT Black" panose="02070A03080606020203" pitchFamily="18" charset="0"/>
              </a:rPr>
              <a:t>5.</a:t>
            </a:r>
            <a:r>
              <a:rPr lang="en-US" sz="4000" dirty="0">
                <a:solidFill>
                  <a:srgbClr val="FF0000"/>
                </a:solidFill>
                <a:latin typeface="Bodoni MT Black" panose="02070A03080606020203" pitchFamily="18" charset="0"/>
              </a:rPr>
              <a:t>	The Son’s eligibility criteria will change along with that of the American Legion. For example, a Son of a Veteran who served between 1985 and 1988 previously would not have been eligible. Now the Veteran and his Son would now be eligible. The same goes for the Auxiliary.</a:t>
            </a:r>
          </a:p>
        </p:txBody>
      </p:sp>
    </p:spTree>
    <p:extLst>
      <p:ext uri="{BB962C8B-B14F-4D97-AF65-F5344CB8AC3E}">
        <p14:creationId xmlns:p14="http://schemas.microsoft.com/office/powerpoint/2010/main" val="4217933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6325" y="408257"/>
            <a:ext cx="9516373" cy="1325563"/>
          </a:xfrm>
        </p:spPr>
        <p:txBody>
          <a:bodyPr>
            <a:normAutofit fontScale="90000"/>
          </a:bodyPr>
          <a:lstStyle/>
          <a:p>
            <a:pPr algn="ctr"/>
            <a:r>
              <a:rPr lang="en-US" dirty="0">
                <a:solidFill>
                  <a:schemeClr val="tx1"/>
                </a:solidFill>
                <a:latin typeface="Bodoni MT Black" panose="02070A03080606020203" pitchFamily="18" charset="0"/>
              </a:rPr>
              <a:t>WHAT DOES THIS MEAN TO THE AMERICAN LEGION?</a:t>
            </a:r>
          </a:p>
        </p:txBody>
      </p:sp>
      <p:pic>
        <p:nvPicPr>
          <p:cNvPr id="4" name="Picture 3"/>
          <p:cNvPicPr/>
          <p:nvPr/>
        </p:nvPicPr>
        <p:blipFill>
          <a:blip r:embed="rId2" cstate="print"/>
          <a:srcRect/>
          <a:stretch>
            <a:fillRect/>
          </a:stretch>
        </p:blipFill>
        <p:spPr bwMode="auto">
          <a:xfrm>
            <a:off x="8998742" y="5607682"/>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581726" y="5607683"/>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a:xfrm>
            <a:off x="966160" y="2162053"/>
            <a:ext cx="10361762" cy="4351338"/>
          </a:xfrm>
        </p:spPr>
        <p:txBody>
          <a:bodyPr>
            <a:normAutofit/>
          </a:bodyPr>
          <a:lstStyle/>
          <a:p>
            <a:pPr marL="0" indent="0">
              <a:buNone/>
            </a:pPr>
            <a:r>
              <a:rPr lang="en-US" sz="4000" dirty="0">
                <a:latin typeface="Bodoni MT Black" panose="02070A03080606020203" pitchFamily="18" charset="0"/>
              </a:rPr>
              <a:t>6.</a:t>
            </a:r>
            <a:r>
              <a:rPr lang="en-US" sz="4000" dirty="0">
                <a:solidFill>
                  <a:srgbClr val="FF0000"/>
                </a:solidFill>
                <a:latin typeface="Bodoni MT Black" panose="02070A03080606020203" pitchFamily="18" charset="0"/>
              </a:rPr>
              <a:t>	New membership material is still being developed. Until then, new applications for these new members should have a write-in of: “Other Conflicts” in the war eras section.</a:t>
            </a:r>
          </a:p>
        </p:txBody>
      </p:sp>
    </p:spTree>
    <p:extLst>
      <p:ext uri="{BB962C8B-B14F-4D97-AF65-F5344CB8AC3E}">
        <p14:creationId xmlns:p14="http://schemas.microsoft.com/office/powerpoint/2010/main" val="103606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6325" y="408257"/>
            <a:ext cx="9516373" cy="1325563"/>
          </a:xfrm>
        </p:spPr>
        <p:txBody>
          <a:bodyPr>
            <a:normAutofit fontScale="90000"/>
          </a:bodyPr>
          <a:lstStyle/>
          <a:p>
            <a:pPr algn="ctr"/>
            <a:r>
              <a:rPr lang="en-US" dirty="0">
                <a:solidFill>
                  <a:schemeClr val="tx1"/>
                </a:solidFill>
                <a:latin typeface="Bodoni MT Black" panose="02070A03080606020203" pitchFamily="18" charset="0"/>
              </a:rPr>
              <a:t>WHAT DOES THIS MEAN TO THE AMERICAN LEGION?</a:t>
            </a:r>
          </a:p>
        </p:txBody>
      </p:sp>
      <p:pic>
        <p:nvPicPr>
          <p:cNvPr id="4" name="Picture 3"/>
          <p:cNvPicPr/>
          <p:nvPr/>
        </p:nvPicPr>
        <p:blipFill>
          <a:blip r:embed="rId2" cstate="print"/>
          <a:srcRect/>
          <a:stretch>
            <a:fillRect/>
          </a:stretch>
        </p:blipFill>
        <p:spPr bwMode="auto">
          <a:xfrm>
            <a:off x="9322734" y="5607683"/>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690852" y="5607683"/>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a:xfrm>
            <a:off x="966160" y="2162053"/>
            <a:ext cx="10361762" cy="4351338"/>
          </a:xfrm>
        </p:spPr>
        <p:txBody>
          <a:bodyPr>
            <a:normAutofit/>
          </a:bodyPr>
          <a:lstStyle/>
          <a:p>
            <a:pPr marL="0" indent="0">
              <a:buNone/>
            </a:pPr>
            <a:r>
              <a:rPr lang="en-US" sz="4000" dirty="0">
                <a:latin typeface="Bodoni MT Black" panose="02070A03080606020203" pitchFamily="18" charset="0"/>
              </a:rPr>
              <a:t>7.</a:t>
            </a:r>
            <a:r>
              <a:rPr lang="en-US" sz="4000" dirty="0">
                <a:solidFill>
                  <a:srgbClr val="FF0000"/>
                </a:solidFill>
                <a:latin typeface="Bodoni MT Black" panose="02070A03080606020203" pitchFamily="18" charset="0"/>
              </a:rPr>
              <a:t>	There are no changes to the PUFL (Paid Up For Life) Program though the newly eligible members would be able to become PUFLs.  To learn more about PUFLs visit </a:t>
            </a:r>
            <a:r>
              <a:rPr lang="en-US" sz="4000" dirty="0">
                <a:solidFill>
                  <a:srgbClr val="FF0000"/>
                </a:solidFill>
                <a:latin typeface="Bodoni MT Black" panose="02070A03080606020203" pitchFamily="18" charset="0"/>
                <a:hlinkClick r:id="rId4"/>
              </a:rPr>
              <a:t>www.legion.org/PUFL</a:t>
            </a:r>
            <a:endParaRPr lang="en-US" sz="4000" dirty="0">
              <a:solidFill>
                <a:srgbClr val="FF0000"/>
              </a:solidFill>
              <a:latin typeface="Bodoni MT Black" panose="02070A03080606020203" pitchFamily="18" charset="0"/>
            </a:endParaRPr>
          </a:p>
          <a:p>
            <a:pPr marL="0" indent="0">
              <a:buNone/>
            </a:pPr>
            <a:r>
              <a:rPr lang="en-US" sz="4000" dirty="0">
                <a:solidFill>
                  <a:srgbClr val="FF0000"/>
                </a:solidFill>
                <a:latin typeface="Bodoni MT Black" panose="02070A03080606020203" pitchFamily="18" charset="0"/>
              </a:rPr>
              <a:t> </a:t>
            </a:r>
          </a:p>
        </p:txBody>
      </p:sp>
    </p:spTree>
    <p:extLst>
      <p:ext uri="{BB962C8B-B14F-4D97-AF65-F5344CB8AC3E}">
        <p14:creationId xmlns:p14="http://schemas.microsoft.com/office/powerpoint/2010/main" val="374075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2915A-4C4F-4726-AA84-8956311F305F}"/>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7200" b="1" dirty="0">
                <a:solidFill>
                  <a:srgbClr val="FF0000"/>
                </a:solidFill>
              </a:rPr>
              <a:t>QUESTIONS??</a:t>
            </a:r>
          </a:p>
        </p:txBody>
      </p:sp>
      <p:pic>
        <p:nvPicPr>
          <p:cNvPr id="4" name="Picture 3">
            <a:extLst>
              <a:ext uri="{FF2B5EF4-FFF2-40B4-BE49-F238E27FC236}">
                <a16:creationId xmlns:a16="http://schemas.microsoft.com/office/drawing/2014/main" id="{C978C71E-A80E-4D61-BC8D-3BA871B2A6F5}"/>
              </a:ext>
            </a:extLst>
          </p:cNvPr>
          <p:cNvPicPr/>
          <p:nvPr/>
        </p:nvPicPr>
        <p:blipFill>
          <a:blip r:embed="rId2" cstate="print"/>
          <a:srcRect/>
          <a:stretch>
            <a:fillRect/>
          </a:stretch>
        </p:blipFill>
        <p:spPr bwMode="auto">
          <a:xfrm>
            <a:off x="9189384" y="5607683"/>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B35F1275-25CE-4940-AC39-DF3B5E403F25}"/>
              </a:ext>
            </a:extLst>
          </p:cNvPr>
          <p:cNvPicPr/>
          <p:nvPr/>
        </p:nvPicPr>
        <p:blipFill>
          <a:blip r:embed="rId3" cstate="print"/>
          <a:srcRect/>
          <a:stretch>
            <a:fillRect/>
          </a:stretch>
        </p:blipFill>
        <p:spPr bwMode="auto">
          <a:xfrm>
            <a:off x="10818812" y="5607683"/>
            <a:ext cx="1069975" cy="1138555"/>
          </a:xfrm>
          <a:prstGeom prst="rect">
            <a:avLst/>
          </a:prstGeom>
          <a:noFill/>
          <a:ln w="9525">
            <a:noFill/>
            <a:miter lim="800000"/>
            <a:headEnd/>
            <a:tailEnd/>
          </a:ln>
        </p:spPr>
      </p:pic>
    </p:spTree>
    <p:extLst>
      <p:ext uri="{BB962C8B-B14F-4D97-AF65-F5344CB8AC3E}">
        <p14:creationId xmlns:p14="http://schemas.microsoft.com/office/powerpoint/2010/main" val="3628063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714" y="365124"/>
            <a:ext cx="9805086" cy="5855345"/>
          </a:xfrm>
        </p:spPr>
        <p:txBody>
          <a:bodyPr>
            <a:normAutofit/>
          </a:bodyPr>
          <a:lstStyle/>
          <a:p>
            <a:pPr algn="ctr"/>
            <a:br>
              <a:rPr lang="en-US" dirty="0"/>
            </a:br>
            <a:br>
              <a:rPr lang="en-US" dirty="0"/>
            </a:br>
            <a:br>
              <a:rPr lang="en-US" sz="4900" dirty="0"/>
            </a:br>
            <a:br>
              <a:rPr lang="en-US" sz="4900" dirty="0"/>
            </a:br>
            <a:br>
              <a:rPr lang="en-US" dirty="0"/>
            </a:br>
            <a:br>
              <a:rPr lang="en-US" dirty="0"/>
            </a:br>
            <a:br>
              <a:rPr lang="en-US" dirty="0"/>
            </a:br>
            <a:endParaRPr lang="en-US" dirty="0"/>
          </a:p>
        </p:txBody>
      </p:sp>
      <p:pic>
        <p:nvPicPr>
          <p:cNvPr id="4" name="Picture 3"/>
          <p:cNvPicPr/>
          <p:nvPr/>
        </p:nvPicPr>
        <p:blipFill>
          <a:blip r:embed="rId2" cstate="print"/>
          <a:srcRect/>
          <a:stretch>
            <a:fillRect/>
          </a:stretch>
        </p:blipFill>
        <p:spPr bwMode="auto">
          <a:xfrm>
            <a:off x="9300363" y="5651188"/>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81934" y="5651187"/>
            <a:ext cx="1069975" cy="1138555"/>
          </a:xfrm>
          <a:prstGeom prst="rect">
            <a:avLst/>
          </a:prstGeom>
          <a:noFill/>
          <a:ln w="9525">
            <a:noFill/>
            <a:miter lim="800000"/>
            <a:headEnd/>
            <a:tailEnd/>
          </a:ln>
        </p:spPr>
      </p:pic>
      <p:sp>
        <p:nvSpPr>
          <p:cNvPr id="3" name="TextBox 2"/>
          <p:cNvSpPr txBox="1"/>
          <p:nvPr/>
        </p:nvSpPr>
        <p:spPr>
          <a:xfrm>
            <a:off x="1912615" y="5697195"/>
            <a:ext cx="4898618" cy="461665"/>
          </a:xfrm>
          <a:prstGeom prst="rect">
            <a:avLst/>
          </a:prstGeom>
          <a:noFill/>
          <a:ln>
            <a:solidFill>
              <a:schemeClr val="bg2"/>
            </a:solidFill>
          </a:ln>
        </p:spPr>
        <p:txBody>
          <a:bodyPr wrap="square" rtlCol="0" anchor="ctr" anchorCtr="1">
            <a:spAutoFit/>
          </a:bodyPr>
          <a:lstStyle/>
          <a:p>
            <a:endParaRPr lang="en-US" sz="2400" dirty="0"/>
          </a:p>
        </p:txBody>
      </p:sp>
      <p:sp>
        <p:nvSpPr>
          <p:cNvPr id="6" name="TextBox 5"/>
          <p:cNvSpPr txBox="1"/>
          <p:nvPr/>
        </p:nvSpPr>
        <p:spPr>
          <a:xfrm>
            <a:off x="838201" y="417698"/>
            <a:ext cx="10220324" cy="5170646"/>
          </a:xfrm>
          <a:prstGeom prst="rect">
            <a:avLst/>
          </a:prstGeom>
          <a:noFill/>
          <a:ln>
            <a:solidFill>
              <a:schemeClr val="bg2"/>
            </a:solidFill>
          </a:ln>
        </p:spPr>
        <p:txBody>
          <a:bodyPr wrap="square" rtlCol="0" anchor="ctr" anchorCtr="1">
            <a:spAutoFit/>
          </a:bodyPr>
          <a:lstStyle/>
          <a:p>
            <a:pPr algn="ctr"/>
            <a:r>
              <a:rPr lang="en-US" sz="6600" u="sng" dirty="0">
                <a:latin typeface="Bodoni MT Black" panose="02070A03080606020203" pitchFamily="18" charset="0"/>
              </a:rPr>
              <a:t>THE LEGION ACT</a:t>
            </a:r>
          </a:p>
          <a:p>
            <a:pPr algn="ctr"/>
            <a:r>
              <a:rPr lang="en-US" sz="6600" dirty="0">
                <a:solidFill>
                  <a:srgbClr val="FF0000"/>
                </a:solidFill>
                <a:latin typeface="Bodoni MT Black" panose="02070A03080606020203" pitchFamily="18" charset="0"/>
              </a:rPr>
              <a:t>“Let Everyone Get Involved in Opportunities for The National Service Act”</a:t>
            </a:r>
          </a:p>
        </p:txBody>
      </p:sp>
    </p:spTree>
    <p:extLst>
      <p:ext uri="{BB962C8B-B14F-4D97-AF65-F5344CB8AC3E}">
        <p14:creationId xmlns:p14="http://schemas.microsoft.com/office/powerpoint/2010/main" val="2261502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714" y="365124"/>
            <a:ext cx="9202796" cy="5286067"/>
          </a:xfrm>
        </p:spPr>
        <p:txBody>
          <a:bodyPr>
            <a:normAutofit fontScale="90000"/>
          </a:bodyPr>
          <a:lstStyle/>
          <a:p>
            <a:pPr algn="ctr"/>
            <a:br>
              <a:rPr lang="en-US" dirty="0"/>
            </a:br>
            <a:br>
              <a:rPr lang="en-US" dirty="0"/>
            </a:br>
            <a:br>
              <a:rPr lang="en-US" sz="4900" dirty="0"/>
            </a:br>
            <a:br>
              <a:rPr lang="en-US" sz="4900" dirty="0"/>
            </a:br>
            <a:br>
              <a:rPr lang="en-US" dirty="0"/>
            </a:br>
            <a:br>
              <a:rPr lang="en-US" dirty="0"/>
            </a:br>
            <a:br>
              <a:rPr lang="en-US" dirty="0"/>
            </a:br>
            <a:endParaRPr lang="en-US" dirty="0"/>
          </a:p>
        </p:txBody>
      </p:sp>
      <p:pic>
        <p:nvPicPr>
          <p:cNvPr id="4" name="Picture 3"/>
          <p:cNvPicPr/>
          <p:nvPr/>
        </p:nvPicPr>
        <p:blipFill>
          <a:blip r:embed="rId2" cstate="print"/>
          <a:srcRect/>
          <a:stretch>
            <a:fillRect/>
          </a:stretch>
        </p:blipFill>
        <p:spPr bwMode="auto">
          <a:xfrm>
            <a:off x="9492305" y="565119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59734" y="5592859"/>
            <a:ext cx="1069975" cy="1138555"/>
          </a:xfrm>
          <a:prstGeom prst="rect">
            <a:avLst/>
          </a:prstGeom>
          <a:noFill/>
          <a:ln w="9525">
            <a:noFill/>
            <a:miter lim="800000"/>
            <a:headEnd/>
            <a:tailEnd/>
          </a:ln>
        </p:spPr>
      </p:pic>
      <p:sp>
        <p:nvSpPr>
          <p:cNvPr id="3" name="TextBox 2"/>
          <p:cNvSpPr txBox="1"/>
          <p:nvPr/>
        </p:nvSpPr>
        <p:spPr>
          <a:xfrm>
            <a:off x="1912615" y="5697195"/>
            <a:ext cx="4898618" cy="461665"/>
          </a:xfrm>
          <a:prstGeom prst="rect">
            <a:avLst/>
          </a:prstGeom>
          <a:noFill/>
          <a:ln>
            <a:solidFill>
              <a:schemeClr val="bg2"/>
            </a:solidFill>
          </a:ln>
        </p:spPr>
        <p:txBody>
          <a:bodyPr wrap="square" rtlCol="0" anchor="ctr" anchorCtr="1">
            <a:spAutoFit/>
          </a:bodyPr>
          <a:lstStyle/>
          <a:p>
            <a:endParaRPr lang="en-US" sz="2400" dirty="0"/>
          </a:p>
        </p:txBody>
      </p:sp>
      <p:sp>
        <p:nvSpPr>
          <p:cNvPr id="6" name="TextBox 5"/>
          <p:cNvSpPr txBox="1"/>
          <p:nvPr/>
        </p:nvSpPr>
        <p:spPr>
          <a:xfrm>
            <a:off x="1710094" y="-73302"/>
            <a:ext cx="8933192" cy="5855345"/>
          </a:xfrm>
          <a:prstGeom prst="rect">
            <a:avLst/>
          </a:prstGeom>
          <a:noFill/>
          <a:ln>
            <a:solidFill>
              <a:schemeClr val="bg2"/>
            </a:solidFill>
          </a:ln>
        </p:spPr>
        <p:txBody>
          <a:bodyPr wrap="square" rtlCol="0" anchor="ctr" anchorCtr="1">
            <a:spAutoFit/>
          </a:bodyPr>
          <a:lstStyle/>
          <a:p>
            <a:pPr algn="ctr"/>
            <a:r>
              <a:rPr lang="en-US" sz="4800" u="sng" dirty="0">
                <a:latin typeface="Bodoni MT Black" panose="02070A03080606020203" pitchFamily="18" charset="0"/>
              </a:rPr>
              <a:t>THE LAW’S JOURNEY</a:t>
            </a:r>
          </a:p>
          <a:p>
            <a:r>
              <a:rPr lang="en-US" sz="3600" dirty="0">
                <a:solidFill>
                  <a:srgbClr val="FF0000"/>
                </a:solidFill>
                <a:latin typeface="Bodoni MT Black" panose="02070A03080606020203" pitchFamily="18" charset="0"/>
              </a:rPr>
              <a:t>It began on February 14, 2019 when Senator </a:t>
            </a:r>
            <a:r>
              <a:rPr lang="en-US" sz="3600" dirty="0" err="1">
                <a:solidFill>
                  <a:srgbClr val="FF0000"/>
                </a:solidFill>
                <a:latin typeface="Bodoni MT Black" panose="02070A03080606020203" pitchFamily="18" charset="0"/>
              </a:rPr>
              <a:t>Kyrsten</a:t>
            </a:r>
            <a:r>
              <a:rPr lang="en-US" sz="3600" dirty="0">
                <a:solidFill>
                  <a:srgbClr val="FF0000"/>
                </a:solidFill>
                <a:latin typeface="Bodoni MT Black" panose="02070A03080606020203" pitchFamily="18" charset="0"/>
              </a:rPr>
              <a:t> </a:t>
            </a:r>
            <a:r>
              <a:rPr lang="en-US" sz="3600" dirty="0" err="1">
                <a:solidFill>
                  <a:srgbClr val="FF0000"/>
                </a:solidFill>
                <a:latin typeface="Bodoni MT Black" panose="02070A03080606020203" pitchFamily="18" charset="0"/>
              </a:rPr>
              <a:t>Sinema</a:t>
            </a:r>
            <a:r>
              <a:rPr lang="en-US" sz="3600" dirty="0">
                <a:solidFill>
                  <a:srgbClr val="FF0000"/>
                </a:solidFill>
                <a:latin typeface="Bodoni MT Black" panose="02070A03080606020203" pitchFamily="18" charset="0"/>
              </a:rPr>
              <a:t>, D-AZ, introduced S.504, along with Senator Thom Tillis, R-NC. A companion measure, HR 1641, was introduced in the House by Representatives Lou Correa, D-CA and Ben Cline, R-VA.</a:t>
            </a:r>
          </a:p>
          <a:p>
            <a:r>
              <a:rPr lang="en-US" sz="3600" dirty="0">
                <a:solidFill>
                  <a:srgbClr val="FF0000"/>
                </a:solidFill>
                <a:latin typeface="Bodoni MT Black" panose="02070A03080606020203" pitchFamily="18" charset="0"/>
              </a:rPr>
              <a:t>President Trump signed the bill on July 30, 2019.</a:t>
            </a:r>
          </a:p>
        </p:txBody>
      </p:sp>
    </p:spTree>
    <p:extLst>
      <p:ext uri="{BB962C8B-B14F-4D97-AF65-F5344CB8AC3E}">
        <p14:creationId xmlns:p14="http://schemas.microsoft.com/office/powerpoint/2010/main" val="428804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714" y="365124"/>
            <a:ext cx="9441338" cy="5332071"/>
          </a:xfrm>
        </p:spPr>
        <p:txBody>
          <a:bodyPr>
            <a:normAutofit fontScale="90000"/>
          </a:bodyPr>
          <a:lstStyle/>
          <a:p>
            <a:pPr algn="ctr"/>
            <a:br>
              <a:rPr lang="en-US" dirty="0"/>
            </a:br>
            <a:br>
              <a:rPr lang="en-US" dirty="0"/>
            </a:br>
            <a:br>
              <a:rPr lang="en-US" sz="4900" dirty="0"/>
            </a:br>
            <a:br>
              <a:rPr lang="en-US" sz="4900" dirty="0"/>
            </a:br>
            <a:br>
              <a:rPr lang="en-US" dirty="0"/>
            </a:br>
            <a:br>
              <a:rPr lang="en-US" dirty="0"/>
            </a:br>
            <a:br>
              <a:rPr lang="en-US" dirty="0"/>
            </a:br>
            <a:endParaRPr lang="en-US" dirty="0"/>
          </a:p>
        </p:txBody>
      </p:sp>
      <p:pic>
        <p:nvPicPr>
          <p:cNvPr id="4" name="Picture 3"/>
          <p:cNvPicPr/>
          <p:nvPr/>
        </p:nvPicPr>
        <p:blipFill>
          <a:blip r:embed="rId2" cstate="print"/>
          <a:srcRect/>
          <a:stretch>
            <a:fillRect/>
          </a:stretch>
        </p:blipFill>
        <p:spPr bwMode="auto">
          <a:xfrm>
            <a:off x="9451880" y="5685476"/>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41979" y="5651191"/>
            <a:ext cx="1069975" cy="1138555"/>
          </a:xfrm>
          <a:prstGeom prst="rect">
            <a:avLst/>
          </a:prstGeom>
          <a:noFill/>
          <a:ln w="9525">
            <a:noFill/>
            <a:miter lim="800000"/>
            <a:headEnd/>
            <a:tailEnd/>
          </a:ln>
        </p:spPr>
      </p:pic>
      <p:sp>
        <p:nvSpPr>
          <p:cNvPr id="3" name="TextBox 2"/>
          <p:cNvSpPr txBox="1"/>
          <p:nvPr/>
        </p:nvSpPr>
        <p:spPr>
          <a:xfrm>
            <a:off x="1912615" y="5697195"/>
            <a:ext cx="4898618" cy="461665"/>
          </a:xfrm>
          <a:prstGeom prst="rect">
            <a:avLst/>
          </a:prstGeom>
          <a:noFill/>
          <a:ln>
            <a:solidFill>
              <a:schemeClr val="bg2"/>
            </a:solidFill>
          </a:ln>
        </p:spPr>
        <p:txBody>
          <a:bodyPr wrap="square" rtlCol="0" anchor="ctr" anchorCtr="1">
            <a:spAutoFit/>
          </a:bodyPr>
          <a:lstStyle/>
          <a:p>
            <a:endParaRPr lang="en-US" sz="2400" dirty="0"/>
          </a:p>
        </p:txBody>
      </p:sp>
      <p:sp>
        <p:nvSpPr>
          <p:cNvPr id="6" name="TextBox 5"/>
          <p:cNvSpPr txBox="1"/>
          <p:nvPr/>
        </p:nvSpPr>
        <p:spPr>
          <a:xfrm>
            <a:off x="1086927" y="29287"/>
            <a:ext cx="9903125" cy="5539978"/>
          </a:xfrm>
          <a:prstGeom prst="rect">
            <a:avLst/>
          </a:prstGeom>
          <a:noFill/>
          <a:ln>
            <a:solidFill>
              <a:schemeClr val="bg2"/>
            </a:solidFill>
          </a:ln>
        </p:spPr>
        <p:txBody>
          <a:bodyPr wrap="square" rtlCol="0" anchor="ctr" anchorCtr="1">
            <a:spAutoFit/>
          </a:bodyPr>
          <a:lstStyle/>
          <a:p>
            <a:pPr algn="ctr"/>
            <a:r>
              <a:rPr lang="en-US" sz="6600" u="sng" dirty="0">
                <a:latin typeface="Bodoni MT Black" panose="02070A03080606020203" pitchFamily="18" charset="0"/>
              </a:rPr>
              <a:t>WHY?</a:t>
            </a:r>
          </a:p>
          <a:p>
            <a:pPr algn="ctr"/>
            <a:r>
              <a:rPr lang="en-US" sz="4800" dirty="0">
                <a:solidFill>
                  <a:srgbClr val="FF0000"/>
                </a:solidFill>
                <a:latin typeface="Bodoni MT Black" panose="02070A03080606020203" pitchFamily="18" charset="0"/>
              </a:rPr>
              <a:t>It is way to honor thousands of Veterans who were killed or wounded on duty during periods not previously considered a time of war. Approximately 1,600 Veterans</a:t>
            </a:r>
          </a:p>
        </p:txBody>
      </p:sp>
    </p:spTree>
    <p:extLst>
      <p:ext uri="{BB962C8B-B14F-4D97-AF65-F5344CB8AC3E}">
        <p14:creationId xmlns:p14="http://schemas.microsoft.com/office/powerpoint/2010/main" val="259293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714" y="365124"/>
            <a:ext cx="9805086" cy="5855345"/>
          </a:xfrm>
        </p:spPr>
        <p:txBody>
          <a:bodyPr>
            <a:normAutofit/>
          </a:bodyPr>
          <a:lstStyle/>
          <a:p>
            <a:pPr algn="ctr"/>
            <a:br>
              <a:rPr lang="en-US" dirty="0"/>
            </a:br>
            <a:br>
              <a:rPr lang="en-US" dirty="0"/>
            </a:br>
            <a:br>
              <a:rPr lang="en-US" sz="4900" dirty="0"/>
            </a:br>
            <a:br>
              <a:rPr lang="en-US" sz="4900" dirty="0"/>
            </a:br>
            <a:br>
              <a:rPr lang="en-US" dirty="0"/>
            </a:br>
            <a:br>
              <a:rPr lang="en-US" dirty="0"/>
            </a:br>
            <a:br>
              <a:rPr lang="en-US" dirty="0"/>
            </a:br>
            <a:endParaRPr lang="en-US" dirty="0"/>
          </a:p>
        </p:txBody>
      </p:sp>
      <p:pic>
        <p:nvPicPr>
          <p:cNvPr id="4" name="Picture 3"/>
          <p:cNvPicPr/>
          <p:nvPr/>
        </p:nvPicPr>
        <p:blipFill>
          <a:blip r:embed="rId2" cstate="print"/>
          <a:srcRect/>
          <a:stretch>
            <a:fillRect/>
          </a:stretch>
        </p:blipFill>
        <p:spPr bwMode="auto">
          <a:xfrm>
            <a:off x="9690216" y="564568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1035261" y="5589582"/>
            <a:ext cx="1069975" cy="1138555"/>
          </a:xfrm>
          <a:prstGeom prst="rect">
            <a:avLst/>
          </a:prstGeom>
          <a:noFill/>
          <a:ln w="9525">
            <a:noFill/>
            <a:miter lim="800000"/>
            <a:headEnd/>
            <a:tailEnd/>
          </a:ln>
        </p:spPr>
      </p:pic>
      <p:sp>
        <p:nvSpPr>
          <p:cNvPr id="3" name="TextBox 2"/>
          <p:cNvSpPr txBox="1"/>
          <p:nvPr/>
        </p:nvSpPr>
        <p:spPr>
          <a:xfrm>
            <a:off x="1912615" y="5697195"/>
            <a:ext cx="4898618" cy="461665"/>
          </a:xfrm>
          <a:prstGeom prst="rect">
            <a:avLst/>
          </a:prstGeom>
          <a:noFill/>
          <a:ln>
            <a:solidFill>
              <a:schemeClr val="bg2"/>
            </a:solidFill>
          </a:ln>
        </p:spPr>
        <p:txBody>
          <a:bodyPr wrap="square" rtlCol="0" anchor="ctr" anchorCtr="1">
            <a:spAutoFit/>
          </a:bodyPr>
          <a:lstStyle/>
          <a:p>
            <a:endParaRPr lang="en-US" sz="2400" dirty="0"/>
          </a:p>
        </p:txBody>
      </p:sp>
      <p:sp>
        <p:nvSpPr>
          <p:cNvPr id="6" name="TextBox 5"/>
          <p:cNvSpPr txBox="1"/>
          <p:nvPr/>
        </p:nvSpPr>
        <p:spPr>
          <a:xfrm>
            <a:off x="971551" y="214193"/>
            <a:ext cx="8718666" cy="6524863"/>
          </a:xfrm>
          <a:prstGeom prst="rect">
            <a:avLst/>
          </a:prstGeom>
          <a:noFill/>
          <a:ln>
            <a:solidFill>
              <a:schemeClr val="bg2"/>
            </a:solidFill>
          </a:ln>
        </p:spPr>
        <p:txBody>
          <a:bodyPr wrap="square" rtlCol="0" anchor="ctr" anchorCtr="1">
            <a:spAutoFit/>
          </a:bodyPr>
          <a:lstStyle/>
          <a:p>
            <a:pPr algn="ctr"/>
            <a:r>
              <a:rPr lang="en-US" sz="6600" u="sng" dirty="0">
                <a:latin typeface="Bodoni MT Black" panose="02070A03080606020203" pitchFamily="18" charset="0"/>
              </a:rPr>
              <a:t>REDEFINED</a:t>
            </a:r>
          </a:p>
          <a:p>
            <a:pPr algn="ctr"/>
            <a:r>
              <a:rPr lang="en-US" sz="4400" dirty="0">
                <a:solidFill>
                  <a:srgbClr val="FF0000"/>
                </a:solidFill>
                <a:latin typeface="Bodoni MT Black" panose="02070A03080606020203" pitchFamily="18" charset="0"/>
              </a:rPr>
              <a:t>The American Legion’s membership eligibility dates were redefined. The new dates now span from December 7, 1941 until  time when the U.S. is no longer at war, as determined by Congress.</a:t>
            </a:r>
          </a:p>
        </p:txBody>
      </p:sp>
    </p:spTree>
    <p:extLst>
      <p:ext uri="{BB962C8B-B14F-4D97-AF65-F5344CB8AC3E}">
        <p14:creationId xmlns:p14="http://schemas.microsoft.com/office/powerpoint/2010/main" val="129435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6325" y="408257"/>
            <a:ext cx="9516373" cy="1325563"/>
          </a:xfrm>
        </p:spPr>
        <p:txBody>
          <a:bodyPr>
            <a:normAutofit fontScale="90000"/>
          </a:bodyPr>
          <a:lstStyle/>
          <a:p>
            <a:pPr algn="ctr"/>
            <a:r>
              <a:rPr lang="en-US" dirty="0">
                <a:solidFill>
                  <a:schemeClr val="tx1"/>
                </a:solidFill>
                <a:latin typeface="Bodoni MT Black" panose="02070A03080606020203" pitchFamily="18" charset="0"/>
              </a:rPr>
              <a:t>WHAT DOES THIS MEAN TO THE AMERICAN LEGION?</a:t>
            </a:r>
          </a:p>
        </p:txBody>
      </p:sp>
      <p:pic>
        <p:nvPicPr>
          <p:cNvPr id="4" name="Picture 3"/>
          <p:cNvPicPr/>
          <p:nvPr/>
        </p:nvPicPr>
        <p:blipFill>
          <a:blip r:embed="rId2" cstate="print"/>
          <a:srcRect/>
          <a:stretch>
            <a:fillRect/>
          </a:stretch>
        </p:blipFill>
        <p:spPr bwMode="auto">
          <a:xfrm>
            <a:off x="9696300" y="560768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55505" y="5607684"/>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a:xfrm>
            <a:off x="957533" y="1998154"/>
            <a:ext cx="10262917" cy="3983546"/>
          </a:xfrm>
        </p:spPr>
        <p:txBody>
          <a:bodyPr/>
          <a:lstStyle/>
          <a:p>
            <a:pPr marL="0" indent="0">
              <a:buNone/>
            </a:pPr>
            <a:r>
              <a:rPr lang="en-US" sz="4000" dirty="0">
                <a:latin typeface="Bodoni MT Black" panose="02070A03080606020203" pitchFamily="18" charset="0"/>
              </a:rPr>
              <a:t>1.</a:t>
            </a:r>
            <a:r>
              <a:rPr lang="en-US" sz="4000" dirty="0">
                <a:solidFill>
                  <a:srgbClr val="FF0000"/>
                </a:solidFill>
                <a:latin typeface="Bodoni MT Black" panose="02070A03080606020203" pitchFamily="18" charset="0"/>
              </a:rPr>
              <a:t>	The only change is that Congress has reduced the number of eligibility periods from 7 to 2. They are April 6, 1917 to November 11, 1918 and December 7, 1941 and continuing. No other restrictions are changed.</a:t>
            </a:r>
          </a:p>
          <a:p>
            <a:endParaRPr lang="en-US" dirty="0">
              <a:solidFill>
                <a:srgbClr val="FF0000"/>
              </a:solidFill>
              <a:latin typeface="Bodoni MT Black" panose="02070A03080606020203" pitchFamily="18" charset="0"/>
            </a:endParaRP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6325" y="408257"/>
            <a:ext cx="9516373" cy="1325563"/>
          </a:xfrm>
        </p:spPr>
        <p:txBody>
          <a:bodyPr>
            <a:normAutofit fontScale="90000"/>
          </a:bodyPr>
          <a:lstStyle/>
          <a:p>
            <a:pPr algn="ctr"/>
            <a:r>
              <a:rPr lang="en-US" dirty="0">
                <a:solidFill>
                  <a:schemeClr val="tx1"/>
                </a:solidFill>
                <a:latin typeface="Bodoni MT Black" panose="02070A03080606020203" pitchFamily="18" charset="0"/>
              </a:rPr>
              <a:t>WHAT DOES THIS MEAN TO THE AMERICAN LEGION?</a:t>
            </a:r>
          </a:p>
        </p:txBody>
      </p:sp>
      <p:pic>
        <p:nvPicPr>
          <p:cNvPr id="4" name="Picture 3"/>
          <p:cNvPicPr/>
          <p:nvPr/>
        </p:nvPicPr>
        <p:blipFill>
          <a:blip r:embed="rId2" cstate="print"/>
          <a:srcRect/>
          <a:stretch>
            <a:fillRect/>
          </a:stretch>
        </p:blipFill>
        <p:spPr bwMode="auto">
          <a:xfrm>
            <a:off x="9322734" y="556137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32698" y="5561377"/>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a:xfrm>
            <a:off x="1005158" y="2098405"/>
            <a:ext cx="9727540" cy="3607070"/>
          </a:xfrm>
        </p:spPr>
        <p:txBody>
          <a:bodyPr>
            <a:normAutofit lnSpcReduction="10000"/>
          </a:bodyPr>
          <a:lstStyle/>
          <a:p>
            <a:pPr marL="0" indent="0">
              <a:buNone/>
            </a:pPr>
            <a:r>
              <a:rPr lang="en-US" sz="4000" dirty="0">
                <a:latin typeface="Bodoni MT Black" panose="02070A03080606020203" pitchFamily="18" charset="0"/>
              </a:rPr>
              <a:t>2.</a:t>
            </a:r>
            <a:r>
              <a:rPr lang="en-US" sz="4000" dirty="0">
                <a:solidFill>
                  <a:srgbClr val="FF0000"/>
                </a:solidFill>
                <a:latin typeface="Bodoni MT Black" panose="02070A03080606020203" pitchFamily="18" charset="0"/>
              </a:rPr>
              <a:t>	Veterans who were honorably discharged but whose service did not fall into the previous defined war eras may now join The American Legion immediately. To do so, eligible members may sign up at:            </a:t>
            </a:r>
            <a:r>
              <a:rPr lang="en-US" sz="4000" dirty="0">
                <a:solidFill>
                  <a:srgbClr val="FF0000"/>
                </a:solidFill>
                <a:latin typeface="Bodoni MT Black" panose="02070A03080606020203" pitchFamily="18" charset="0"/>
                <a:hlinkClick r:id="rId4"/>
              </a:rPr>
              <a:t>www.legion.org/join</a:t>
            </a:r>
            <a:r>
              <a:rPr lang="en-US" sz="4000" dirty="0">
                <a:solidFill>
                  <a:srgbClr val="FF0000"/>
                </a:solidFill>
                <a:latin typeface="Bodoni MT Black" panose="02070A03080606020203" pitchFamily="18" charset="0"/>
              </a:rPr>
              <a:t> </a:t>
            </a:r>
          </a:p>
          <a:p>
            <a:endParaRPr lang="en-US" dirty="0">
              <a:solidFill>
                <a:srgbClr val="FF0000"/>
              </a:solidFill>
              <a:latin typeface="Bodoni MT Black" panose="02070A03080606020203" pitchFamily="18" charset="0"/>
            </a:endParaRPr>
          </a:p>
        </p:txBody>
      </p:sp>
    </p:spTree>
    <p:extLst>
      <p:ext uri="{BB962C8B-B14F-4D97-AF65-F5344CB8AC3E}">
        <p14:creationId xmlns:p14="http://schemas.microsoft.com/office/powerpoint/2010/main" val="344396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6325" y="408257"/>
            <a:ext cx="9516373" cy="1325563"/>
          </a:xfrm>
        </p:spPr>
        <p:txBody>
          <a:bodyPr>
            <a:normAutofit fontScale="90000"/>
          </a:bodyPr>
          <a:lstStyle/>
          <a:p>
            <a:pPr algn="ctr"/>
            <a:r>
              <a:rPr lang="en-US" dirty="0">
                <a:solidFill>
                  <a:schemeClr val="tx1"/>
                </a:solidFill>
                <a:latin typeface="Bodoni MT Black" panose="02070A03080606020203" pitchFamily="18" charset="0"/>
              </a:rPr>
              <a:t>WHAT DOES THIS MEAN TO THE AMERICAN LEGION?</a:t>
            </a:r>
          </a:p>
        </p:txBody>
      </p:sp>
      <p:pic>
        <p:nvPicPr>
          <p:cNvPr id="4" name="Picture 3"/>
          <p:cNvPicPr/>
          <p:nvPr/>
        </p:nvPicPr>
        <p:blipFill>
          <a:blip r:embed="rId2" cstate="print"/>
          <a:srcRect/>
          <a:stretch>
            <a:fillRect/>
          </a:stretch>
        </p:blipFill>
        <p:spPr bwMode="auto">
          <a:xfrm>
            <a:off x="9160809" y="569563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699479" y="5607683"/>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a:xfrm>
            <a:off x="957533" y="1998154"/>
            <a:ext cx="10361762" cy="4351338"/>
          </a:xfrm>
        </p:spPr>
        <p:txBody>
          <a:bodyPr/>
          <a:lstStyle/>
          <a:p>
            <a:pPr marL="0" indent="0">
              <a:buNone/>
            </a:pPr>
            <a:r>
              <a:rPr lang="en-US" sz="4000" dirty="0">
                <a:latin typeface="Bodoni MT Black" panose="02070A03080606020203" pitchFamily="18" charset="0"/>
              </a:rPr>
              <a:t>3.</a:t>
            </a:r>
            <a:r>
              <a:rPr lang="en-US" sz="4000" dirty="0">
                <a:solidFill>
                  <a:srgbClr val="FF0000"/>
                </a:solidFill>
                <a:latin typeface="Bodoni MT Black" panose="02070A03080606020203" pitchFamily="18" charset="0"/>
              </a:rPr>
              <a:t>	The American Legion’s founding fathers believed, “A Veteran is a Veteran”, an axiom that has held true throughout the organization’s more than a century of service.  </a:t>
            </a:r>
          </a:p>
          <a:p>
            <a:endParaRPr lang="en-US" dirty="0">
              <a:solidFill>
                <a:srgbClr val="FF0000"/>
              </a:solidFill>
              <a:latin typeface="Bodoni MT Black" panose="02070A03080606020203" pitchFamily="18" charset="0"/>
            </a:endParaRPr>
          </a:p>
        </p:txBody>
      </p:sp>
    </p:spTree>
    <p:extLst>
      <p:ext uri="{BB962C8B-B14F-4D97-AF65-F5344CB8AC3E}">
        <p14:creationId xmlns:p14="http://schemas.microsoft.com/office/powerpoint/2010/main" val="349640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6325" y="408257"/>
            <a:ext cx="9516373" cy="1325563"/>
          </a:xfrm>
        </p:spPr>
        <p:txBody>
          <a:bodyPr>
            <a:normAutofit fontScale="90000"/>
          </a:bodyPr>
          <a:lstStyle/>
          <a:p>
            <a:pPr algn="ctr"/>
            <a:r>
              <a:rPr lang="en-US" dirty="0">
                <a:solidFill>
                  <a:schemeClr val="tx1"/>
                </a:solidFill>
                <a:latin typeface="Bodoni MT Black" panose="02070A03080606020203" pitchFamily="18" charset="0"/>
              </a:rPr>
              <a:t>WHAT DOES THIS MEAN TO THE AMERICAN LEGION?</a:t>
            </a:r>
          </a:p>
        </p:txBody>
      </p:sp>
      <p:pic>
        <p:nvPicPr>
          <p:cNvPr id="4" name="Picture 3"/>
          <p:cNvPicPr/>
          <p:nvPr/>
        </p:nvPicPr>
        <p:blipFill>
          <a:blip r:embed="rId2" cstate="print"/>
          <a:srcRect/>
          <a:stretch>
            <a:fillRect/>
          </a:stretch>
        </p:blipFill>
        <p:spPr bwMode="auto">
          <a:xfrm>
            <a:off x="9332259" y="5607683"/>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32698" y="5607683"/>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a:xfrm>
            <a:off x="974786" y="1825623"/>
            <a:ext cx="9864664" cy="3782060"/>
          </a:xfrm>
        </p:spPr>
        <p:txBody>
          <a:bodyPr>
            <a:normAutofit lnSpcReduction="10000"/>
          </a:bodyPr>
          <a:lstStyle/>
          <a:p>
            <a:pPr marL="0" indent="0">
              <a:buNone/>
            </a:pPr>
            <a:r>
              <a:rPr lang="en-US" sz="4000" dirty="0">
                <a:latin typeface="Bodoni MT Black" panose="02070A03080606020203" pitchFamily="18" charset="0"/>
              </a:rPr>
              <a:t>4.</a:t>
            </a:r>
            <a:r>
              <a:rPr lang="en-US" sz="4000" dirty="0">
                <a:solidFill>
                  <a:srgbClr val="FF0000"/>
                </a:solidFill>
                <a:latin typeface="Bodoni MT Black" panose="02070A03080606020203" pitchFamily="18" charset="0"/>
              </a:rPr>
              <a:t>	The difference in the Legion’s criteria and AMVETS states that Veterans must have served during “Wartime”. When Congress decides the U.S. is no longer at war, the membership eligibility period will close and AMVETS will continue.</a:t>
            </a:r>
          </a:p>
          <a:p>
            <a:endParaRPr lang="en-US" dirty="0">
              <a:solidFill>
                <a:srgbClr val="FF0000"/>
              </a:solidFill>
              <a:latin typeface="Bodoni MT Black" panose="02070A03080606020203" pitchFamily="18" charset="0"/>
            </a:endParaRPr>
          </a:p>
        </p:txBody>
      </p:sp>
    </p:spTree>
    <p:extLst>
      <p:ext uri="{BB962C8B-B14F-4D97-AF65-F5344CB8AC3E}">
        <p14:creationId xmlns:p14="http://schemas.microsoft.com/office/powerpoint/2010/main" val="119923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DD01B8-816B-49B7-8C81-03AB51D87C54}">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B024FD56-CE1B-42FC-9E83-BFBF16072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571</TotalTime>
  <Words>244</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Bodoni MT Black</vt:lpstr>
      <vt:lpstr>Calibri</vt:lpstr>
      <vt:lpstr>Cambria</vt:lpstr>
      <vt:lpstr>Cloud skipper design template</vt:lpstr>
      <vt:lpstr>         </vt:lpstr>
      <vt:lpstr>       </vt:lpstr>
      <vt:lpstr>       </vt:lpstr>
      <vt:lpstr>       </vt:lpstr>
      <vt:lpstr>       </vt:lpstr>
      <vt:lpstr>WHAT DOES THIS MEAN TO THE AMERICAN LEGION?</vt:lpstr>
      <vt:lpstr>WHAT DOES THIS MEAN TO THE AMERICAN LEGION?</vt:lpstr>
      <vt:lpstr>WHAT DOES THIS MEAN TO THE AMERICAN LEGION?</vt:lpstr>
      <vt:lpstr>WHAT DOES THIS MEAN TO THE AMERICAN LEGION?</vt:lpstr>
      <vt:lpstr>WHAT DOES THIS MEAN TO THE AMERICAN LEGION?</vt:lpstr>
      <vt:lpstr>WHAT DOES THIS MEAN TO THE AMERICAN LEGION?</vt:lpstr>
      <vt:lpstr>WHAT DOES THIS MEAN TO THE AMERICAN LEGION?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ALR General Meeting Protocol</dc:title>
  <dc:creator>Teresa Wineland</dc:creator>
  <cp:lastModifiedBy>Beverly Wooten</cp:lastModifiedBy>
  <cp:revision>64</cp:revision>
  <dcterms:created xsi:type="dcterms:W3CDTF">2017-01-19T02:01:10Z</dcterms:created>
  <dcterms:modified xsi:type="dcterms:W3CDTF">2020-01-24T00:58:00Z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FATIntVersion">
    <vt:i4>15</vt:i4>
  </property>
  <property fmtid="{D5CDD505-2E9C-101B-9397-08002B2CF9AE}" pid="13" name="FILEGUID">
    <vt:lpwstr>5961593f-b4ad-4ec9-bfff-3dc315a1f74c</vt:lpwstr>
  </property>
  <property fmtid="{D5CDD505-2E9C-101B-9397-08002B2CF9AE}" pid="14" name="MODFILEGUID">
    <vt:lpwstr>c4be06ee-98b6-402b-818b-5cb7ae9feaff</vt:lpwstr>
  </property>
  <property fmtid="{D5CDD505-2E9C-101B-9397-08002B2CF9AE}" pid="15" name="FILEOWNER">
    <vt:lpwstr>Teresa Wineland</vt:lpwstr>
  </property>
  <property fmtid="{D5CDD505-2E9C-101B-9397-08002B2CF9AE}" pid="16" name="MODFILEOWNER">
    <vt:lpwstr>E50507</vt:lpwstr>
  </property>
  <property fmtid="{D5CDD505-2E9C-101B-9397-08002B2CF9AE}" pid="17" name="IPPCLASS">
    <vt:i4>1</vt:i4>
  </property>
  <property fmtid="{D5CDD505-2E9C-101B-9397-08002B2CF9AE}" pid="18" name="MODIPPCLASS">
    <vt:i4>1</vt:i4>
  </property>
  <property fmtid="{D5CDD505-2E9C-101B-9397-08002B2CF9AE}" pid="19" name="MACHINEID">
    <vt:lpwstr>TPSL302339</vt:lpwstr>
  </property>
  <property fmtid="{D5CDD505-2E9C-101B-9397-08002B2CF9AE}" pid="20" name="MODMACHINEID">
    <vt:lpwstr>TPSL-PC0H7BZ1</vt:lpwstr>
  </property>
  <property fmtid="{D5CDD505-2E9C-101B-9397-08002B2CF9AE}" pid="21" name="CURRENTCLASS">
    <vt:lpwstr>Classified - No Category</vt:lpwstr>
  </property>
</Properties>
</file>