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041400"/>
            <a:ext cx="9144000" cy="2387600"/>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spcBef>
                <a:spcPts val="800"/>
              </a:spcBef>
              <a:buClrTx/>
              <a:buSzTx/>
              <a:buFontTx/>
              <a:buNone/>
              <a:defRPr sz="2400">
                <a:solidFill>
                  <a:srgbClr val="535353"/>
                </a:solidFill>
              </a:defRPr>
            </a:lvl1pPr>
            <a:lvl2pPr marL="0" indent="457200" algn="ctr">
              <a:spcBef>
                <a:spcPts val="800"/>
              </a:spcBef>
              <a:buClrTx/>
              <a:buSzTx/>
              <a:buFontTx/>
              <a:buNone/>
              <a:defRPr sz="2400">
                <a:solidFill>
                  <a:srgbClr val="535353"/>
                </a:solidFill>
              </a:defRPr>
            </a:lvl2pPr>
            <a:lvl3pPr marL="0" indent="914400" algn="ctr">
              <a:spcBef>
                <a:spcPts val="800"/>
              </a:spcBef>
              <a:buClrTx/>
              <a:buSzTx/>
              <a:buFontTx/>
              <a:buNone/>
              <a:defRPr sz="2400">
                <a:solidFill>
                  <a:srgbClr val="535353"/>
                </a:solidFill>
              </a:defRPr>
            </a:lvl3pPr>
            <a:lvl4pPr marL="0" indent="1371600" algn="ctr">
              <a:spcBef>
                <a:spcPts val="800"/>
              </a:spcBef>
              <a:buClrTx/>
              <a:buSzTx/>
              <a:buFontTx/>
              <a:buNone/>
              <a:defRPr sz="2400">
                <a:solidFill>
                  <a:srgbClr val="535353"/>
                </a:solidFill>
              </a:defRPr>
            </a:lvl4pPr>
            <a:lvl5pPr marL="0" indent="1828800" algn="ctr">
              <a:spcBef>
                <a:spcPts val="800"/>
              </a:spcBef>
              <a:buClrTx/>
              <a:buSzTx/>
              <a:buFontTx/>
              <a:buNone/>
              <a:defRPr sz="2400">
                <a:solidFill>
                  <a:srgbClr val="535353"/>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93" name="Body Level One…"/>
          <p:cNvSpPr txBox="1">
            <a:spLocks noGrp="1"/>
          </p:cNvSpPr>
          <p:nvPr>
            <p:ph type="body" idx="1"/>
          </p:nvPr>
        </p:nvSpPr>
        <p:spPr>
          <a:xfrm>
            <a:off x="1562100" y="1825625"/>
            <a:ext cx="97917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1562100" y="365125"/>
            <a:ext cx="70104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Picture with Caption">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1562100" y="457200"/>
            <a:ext cx="3932238" cy="1600200"/>
          </a:xfrm>
          <a:prstGeom prst="rect">
            <a:avLst/>
          </a:prstGeom>
        </p:spPr>
        <p:txBody>
          <a:bodyPr anchor="b"/>
          <a:lstStyle>
            <a:lvl1pPr>
              <a:defRPr sz="3200"/>
            </a:lvl1pPr>
          </a:lstStyle>
          <a:p>
            <a:r>
              <a:t>Title Text</a:t>
            </a:r>
          </a:p>
        </p:txBody>
      </p:sp>
      <p:sp>
        <p:nvSpPr>
          <p:cNvPr id="111" name="Picture Placeholder 2"/>
          <p:cNvSpPr>
            <a:spLocks noGrp="1"/>
          </p:cNvSpPr>
          <p:nvPr>
            <p:ph type="pic" sz="half" idx="13"/>
          </p:nvPr>
        </p:nvSpPr>
        <p:spPr>
          <a:xfrm>
            <a:off x="5678904" y="987425"/>
            <a:ext cx="5678425" cy="4873625"/>
          </a:xfrm>
          <a:prstGeom prst="rect">
            <a:avLst/>
          </a:prstGeom>
        </p:spPr>
        <p:txBody>
          <a:bodyPr lIns="91439" rIns="91439">
            <a:noAutofit/>
          </a:bodyPr>
          <a:lstStyle/>
          <a:p>
            <a:endParaRPr/>
          </a:p>
        </p:txBody>
      </p:sp>
      <p:sp>
        <p:nvSpPr>
          <p:cNvPr id="112" name="Body Level One…"/>
          <p:cNvSpPr txBox="1">
            <a:spLocks noGrp="1"/>
          </p:cNvSpPr>
          <p:nvPr>
            <p:ph type="body" sz="quarter" idx="1"/>
          </p:nvPr>
        </p:nvSpPr>
        <p:spPr>
          <a:xfrm>
            <a:off x="1562100" y="2101850"/>
            <a:ext cx="3932238" cy="3759200"/>
          </a:xfrm>
          <a:prstGeom prst="rect">
            <a:avLst/>
          </a:prstGeom>
        </p:spPr>
        <p:txBody>
          <a:bodyPr/>
          <a:lstStyle>
            <a:lvl1pPr marL="0" indent="0">
              <a:spcBef>
                <a:spcPts val="500"/>
              </a:spcBef>
              <a:buClrTx/>
              <a:buSzTx/>
              <a:buFontTx/>
              <a:buNone/>
              <a:defRPr sz="1600"/>
            </a:lvl1pPr>
            <a:lvl2pPr marL="0" indent="457200">
              <a:spcBef>
                <a:spcPts val="500"/>
              </a:spcBef>
              <a:buClrTx/>
              <a:buSzTx/>
              <a:buFontTx/>
              <a:buNone/>
              <a:defRPr sz="1600"/>
            </a:lvl2pPr>
            <a:lvl3pPr marL="0" indent="914400">
              <a:spcBef>
                <a:spcPts val="500"/>
              </a:spcBef>
              <a:buClrTx/>
              <a:buSzTx/>
              <a:buFontTx/>
              <a:buNone/>
              <a:defRPr sz="1600"/>
            </a:lvl3pPr>
            <a:lvl4pPr marL="0" indent="1371600">
              <a:spcBef>
                <a:spcPts val="500"/>
              </a:spcBef>
              <a:buClrTx/>
              <a:buSzTx/>
              <a:buFontTx/>
              <a:buNone/>
              <a:defRPr sz="1600"/>
            </a:lvl4pPr>
            <a:lvl5pPr marL="0" indent="1828800">
              <a:spcBef>
                <a:spcPts val="500"/>
              </a:spcBef>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21" name="Body Level One…"/>
          <p:cNvSpPr txBox="1">
            <a:spLocks noGrp="1"/>
          </p:cNvSpPr>
          <p:nvPr>
            <p:ph type="body" idx="1"/>
          </p:nvPr>
        </p:nvSpPr>
        <p:spPr>
          <a:xfrm>
            <a:off x="1562100" y="1825625"/>
            <a:ext cx="97917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1241658" y="1709738"/>
            <a:ext cx="10105791" cy="2862262"/>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1241658" y="4589462"/>
            <a:ext cx="10105791" cy="1500188"/>
          </a:xfrm>
          <a:prstGeom prst="rect">
            <a:avLst/>
          </a:prstGeom>
        </p:spPr>
        <p:txBody>
          <a:bodyPr/>
          <a:lstStyle>
            <a:lvl1pPr marL="0" indent="0">
              <a:spcBef>
                <a:spcPts val="800"/>
              </a:spcBef>
              <a:buClrTx/>
              <a:buSzTx/>
              <a:buFontTx/>
              <a:buNone/>
              <a:defRPr sz="2400"/>
            </a:lvl1pPr>
            <a:lvl2pPr marL="0" indent="457200">
              <a:spcBef>
                <a:spcPts val="800"/>
              </a:spcBef>
              <a:buClrTx/>
              <a:buSzTx/>
              <a:buFontTx/>
              <a:buNone/>
              <a:defRPr sz="2400"/>
            </a:lvl2pPr>
            <a:lvl3pPr marL="0" indent="914400">
              <a:spcBef>
                <a:spcPts val="800"/>
              </a:spcBef>
              <a:buClrTx/>
              <a:buSzTx/>
              <a:buFontTx/>
              <a:buNone/>
              <a:defRPr sz="2400"/>
            </a:lvl3pPr>
            <a:lvl4pPr marL="0" indent="1371600">
              <a:spcBef>
                <a:spcPts val="800"/>
              </a:spcBef>
              <a:buClrTx/>
              <a:buSzTx/>
              <a:buFontTx/>
              <a:buNone/>
              <a:defRPr sz="2400"/>
            </a:lvl4pPr>
            <a:lvl5pPr marL="0" indent="1828800">
              <a:spcBef>
                <a:spcPts val="800"/>
              </a:spcBef>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39" name="Body Level One…"/>
          <p:cNvSpPr txBox="1">
            <a:spLocks noGrp="1"/>
          </p:cNvSpPr>
          <p:nvPr>
            <p:ph type="body" sz="half" idx="1"/>
          </p:nvPr>
        </p:nvSpPr>
        <p:spPr>
          <a:xfrm>
            <a:off x="1569700" y="1825625"/>
            <a:ext cx="475488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2324100" y="274638"/>
            <a:ext cx="9023350" cy="1143001"/>
          </a:xfrm>
          <a:prstGeom prst="rect">
            <a:avLst/>
          </a:prstGeom>
        </p:spPr>
        <p:txBody>
          <a:bodyPr/>
          <a:lstStyle/>
          <a:p>
            <a:r>
              <a:t>Title Text</a:t>
            </a:r>
          </a:p>
        </p:txBody>
      </p:sp>
      <p:sp>
        <p:nvSpPr>
          <p:cNvPr id="48" name="Body Level One…"/>
          <p:cNvSpPr txBox="1">
            <a:spLocks noGrp="1"/>
          </p:cNvSpPr>
          <p:nvPr>
            <p:ph type="body" sz="quarter" idx="1"/>
          </p:nvPr>
        </p:nvSpPr>
        <p:spPr>
          <a:xfrm>
            <a:off x="1562100" y="1489075"/>
            <a:ext cx="4754880" cy="641350"/>
          </a:xfrm>
          <a:prstGeom prst="rect">
            <a:avLst/>
          </a:prstGeom>
        </p:spPr>
        <p:txBody>
          <a:bodyPr anchor="b"/>
          <a:lstStyle>
            <a:lvl1pPr marL="0" indent="0">
              <a:spcBef>
                <a:spcPts val="800"/>
              </a:spcBef>
              <a:buClrTx/>
              <a:buSzTx/>
              <a:buFontTx/>
              <a:buNone/>
              <a:defRPr sz="2400">
                <a:solidFill>
                  <a:srgbClr val="535353"/>
                </a:solidFill>
              </a:defRPr>
            </a:lvl1pPr>
            <a:lvl2pPr marL="0" indent="457200">
              <a:spcBef>
                <a:spcPts val="800"/>
              </a:spcBef>
              <a:buClrTx/>
              <a:buSzTx/>
              <a:buFontTx/>
              <a:buNone/>
              <a:defRPr sz="2400">
                <a:solidFill>
                  <a:srgbClr val="535353"/>
                </a:solidFill>
              </a:defRPr>
            </a:lvl2pPr>
            <a:lvl3pPr marL="0" indent="914400">
              <a:spcBef>
                <a:spcPts val="800"/>
              </a:spcBef>
              <a:buClrTx/>
              <a:buSzTx/>
              <a:buFontTx/>
              <a:buNone/>
              <a:defRPr sz="2400">
                <a:solidFill>
                  <a:srgbClr val="535353"/>
                </a:solidFill>
              </a:defRPr>
            </a:lvl3pPr>
            <a:lvl4pPr marL="0" indent="1371600">
              <a:spcBef>
                <a:spcPts val="800"/>
              </a:spcBef>
              <a:buClrTx/>
              <a:buSzTx/>
              <a:buFontTx/>
              <a:buNone/>
              <a:defRPr sz="2400">
                <a:solidFill>
                  <a:srgbClr val="535353"/>
                </a:solidFill>
              </a:defRPr>
            </a:lvl4pPr>
            <a:lvl5pPr marL="0" indent="1828800">
              <a:spcBef>
                <a:spcPts val="800"/>
              </a:spcBef>
              <a:buClrTx/>
              <a:buSzTx/>
              <a:buFontTx/>
              <a:buNone/>
              <a:defRPr sz="2400">
                <a:solidFill>
                  <a:srgbClr val="535353"/>
                </a:solidFill>
              </a:defRPr>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598919" y="1489075"/>
            <a:ext cx="4754881" cy="641350"/>
          </a:xfrm>
          <a:prstGeom prst="rect">
            <a:avLst/>
          </a:prstGeom>
        </p:spPr>
        <p:txBody>
          <a:bodyPr anchor="b"/>
          <a:lstStyle/>
          <a:p>
            <a:pPr marL="0" indent="0">
              <a:spcBef>
                <a:spcPts val="800"/>
              </a:spcBef>
              <a:buClrTx/>
              <a:buSzTx/>
              <a:buFontTx/>
              <a:buNone/>
              <a:defRPr sz="2400">
                <a:solidFill>
                  <a:srgbClr val="535353"/>
                </a:solidFill>
              </a:defRPr>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562100" y="457200"/>
            <a:ext cx="3932238"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678904" y="987425"/>
            <a:ext cx="5676484" cy="4873625"/>
          </a:xfrm>
          <a:prstGeom prst="rect">
            <a:avLst/>
          </a:prstGeom>
        </p:spPr>
        <p:txBody>
          <a:bodyPr/>
          <a:lstStyle>
            <a:lvl1pPr>
              <a:spcBef>
                <a:spcPts val="1100"/>
              </a:spcBef>
              <a:defRPr sz="3200"/>
            </a:lvl1pPr>
            <a:lvl2pPr marL="718457" indent="-261257">
              <a:spcBef>
                <a:spcPts val="1100"/>
              </a:spcBef>
              <a:defRPr sz="3200"/>
            </a:lvl2pPr>
            <a:lvl3pPr marL="1219200" indent="-304800">
              <a:spcBef>
                <a:spcPts val="1100"/>
              </a:spcBef>
              <a:defRPr sz="3200"/>
            </a:lvl3pPr>
            <a:lvl4pPr marL="1737360" indent="-365760">
              <a:spcBef>
                <a:spcPts val="1100"/>
              </a:spcBef>
              <a:defRPr sz="3200"/>
            </a:lvl4pPr>
            <a:lvl5pPr marL="2194560" indent="-365760">
              <a:spcBef>
                <a:spcPts val="1100"/>
              </a:spcBef>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1562099" y="2101850"/>
            <a:ext cx="3932239" cy="3759200"/>
          </a:xfrm>
          <a:prstGeom prst="rect">
            <a:avLst/>
          </a:prstGeom>
        </p:spPr>
        <p:txBody>
          <a:bodyPr/>
          <a:lstStyle/>
          <a:p>
            <a:pPr marL="0" indent="0">
              <a:spcBef>
                <a:spcPts val="500"/>
              </a:spcBef>
              <a:buClrTx/>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562100" y="457200"/>
            <a:ext cx="3932238"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678904" y="987425"/>
            <a:ext cx="5678425"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562100" y="2101850"/>
            <a:ext cx="3932238" cy="3759200"/>
          </a:xfrm>
          <a:prstGeom prst="rect">
            <a:avLst/>
          </a:prstGeom>
        </p:spPr>
        <p:txBody>
          <a:bodyPr/>
          <a:lstStyle>
            <a:lvl1pPr marL="0" indent="0">
              <a:spcBef>
                <a:spcPts val="500"/>
              </a:spcBef>
              <a:buClrTx/>
              <a:buSzTx/>
              <a:buFontTx/>
              <a:buNone/>
              <a:defRPr sz="1600"/>
            </a:lvl1pPr>
            <a:lvl2pPr marL="0" indent="457200">
              <a:spcBef>
                <a:spcPts val="500"/>
              </a:spcBef>
              <a:buClrTx/>
              <a:buSzTx/>
              <a:buFontTx/>
              <a:buNone/>
              <a:defRPr sz="1600"/>
            </a:lvl2pPr>
            <a:lvl3pPr marL="0" indent="914400">
              <a:spcBef>
                <a:spcPts val="500"/>
              </a:spcBef>
              <a:buClrTx/>
              <a:buSzTx/>
              <a:buFontTx/>
              <a:buNone/>
              <a:defRPr sz="1600"/>
            </a:lvl3pPr>
            <a:lvl4pPr marL="0" indent="1371600">
              <a:spcBef>
                <a:spcPts val="500"/>
              </a:spcBef>
              <a:buClrTx/>
              <a:buSzTx/>
              <a:buFontTx/>
              <a:buNone/>
              <a:defRPr sz="1600"/>
            </a:lvl4pPr>
            <a:lvl5pPr marL="0" indent="1828800">
              <a:spcBef>
                <a:spcPts val="500"/>
              </a:spcBef>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59595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1pPr>
      <a:lvl2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2pPr>
      <a:lvl3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3pPr>
      <a:lvl4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4pPr>
      <a:lvl5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5pPr>
      <a:lvl6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6pPr>
      <a:lvl7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7pPr>
      <a:lvl8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8pPr>
      <a:lvl9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itle 1"/>
          <p:cNvSpPr txBox="1">
            <a:spLocks noGrp="1"/>
          </p:cNvSpPr>
          <p:nvPr>
            <p:ph type="ctrTitle"/>
          </p:nvPr>
        </p:nvSpPr>
        <p:spPr>
          <a:xfrm>
            <a:off x="1524000" y="1847131"/>
            <a:ext cx="9144000" cy="2387601"/>
          </a:xfrm>
          <a:prstGeom prst="rect">
            <a:avLst/>
          </a:prstGeom>
        </p:spPr>
        <p:txBody>
          <a:bodyPr>
            <a:normAutofit fontScale="90000"/>
          </a:bodyPr>
          <a:lstStyle/>
          <a:p>
            <a:pPr defTabSz="502920">
              <a:defRPr sz="2970"/>
            </a:pPr>
            <a:r>
              <a:rPr sz="6700" b="1" dirty="0"/>
              <a:t>American Legion Riders</a:t>
            </a:r>
            <a:br>
              <a:rPr sz="6700" b="1" dirty="0"/>
            </a:br>
            <a:br>
              <a:rPr sz="6700" dirty="0"/>
            </a:br>
            <a:r>
              <a:rPr sz="5300" b="1" dirty="0"/>
              <a:t>Meeting </a:t>
            </a:r>
            <a:r>
              <a:rPr lang="en-US" sz="5300" b="1" dirty="0"/>
              <a:t>Agenda &amp; </a:t>
            </a:r>
            <a:r>
              <a:rPr sz="5300" b="1" dirty="0"/>
              <a:t>Protocol</a:t>
            </a:r>
          </a:p>
          <a:p>
            <a:pPr defTabSz="502920">
              <a:defRPr sz="2970"/>
            </a:pPr>
            <a:br>
              <a:rPr dirty="0"/>
            </a:br>
            <a:r>
              <a:rPr sz="1980" dirty="0"/>
              <a:t>Developed by Jim </a:t>
            </a:r>
            <a:r>
              <a:rPr sz="1980" dirty="0" err="1"/>
              <a:t>Wineland</a:t>
            </a:r>
            <a:br>
              <a:rPr sz="1980" dirty="0"/>
            </a:br>
            <a:endParaRPr sz="1980" dirty="0"/>
          </a:p>
        </p:txBody>
      </p:sp>
      <p:pic>
        <p:nvPicPr>
          <p:cNvPr id="123" name="Picture 3" descr="Picture 3"/>
          <p:cNvPicPr>
            <a:picLocks noChangeAspect="1"/>
          </p:cNvPicPr>
          <p:nvPr/>
        </p:nvPicPr>
        <p:blipFill>
          <a:blip r:embed="rId2">
            <a:extLst/>
          </a:blip>
          <a:stretch>
            <a:fillRect/>
          </a:stretch>
        </p:blipFill>
        <p:spPr>
          <a:xfrm>
            <a:off x="8912378" y="5511799"/>
            <a:ext cx="1259206" cy="1138556"/>
          </a:xfrm>
          <a:prstGeom prst="rect">
            <a:avLst/>
          </a:prstGeom>
          <a:ln w="12700">
            <a:miter lim="400000"/>
          </a:ln>
        </p:spPr>
      </p:pic>
      <p:pic>
        <p:nvPicPr>
          <p:cNvPr id="124" name="Picture 4" descr="Picture 4"/>
          <p:cNvPicPr>
            <a:picLocks noChangeAspect="1"/>
          </p:cNvPicPr>
          <p:nvPr/>
        </p:nvPicPr>
        <p:blipFill>
          <a:blip r:embed="rId3">
            <a:extLst/>
          </a:blip>
          <a:stretch>
            <a:fillRect/>
          </a:stretch>
        </p:blipFill>
        <p:spPr>
          <a:xfrm>
            <a:off x="10562861" y="5521959"/>
            <a:ext cx="1069976" cy="1138556"/>
          </a:xfrm>
          <a:prstGeom prst="rect">
            <a:avLst/>
          </a:prstGeom>
          <a:ln w="12700">
            <a:miter lim="400000"/>
          </a:ln>
        </p:spPr>
      </p:pic>
      <p:sp>
        <p:nvSpPr>
          <p:cNvPr id="125" name="TextBox 2"/>
          <p:cNvSpPr txBox="1"/>
          <p:nvPr/>
        </p:nvSpPr>
        <p:spPr>
          <a:xfrm>
            <a:off x="1313645" y="5405753"/>
            <a:ext cx="4146998" cy="1167766"/>
          </a:xfrm>
          <a:prstGeom prst="rect">
            <a:avLst/>
          </a:prstGeom>
          <a:ln>
            <a:solidFill>
              <a:srgbClr val="E7E6E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2400"/>
            </a:pPr>
            <a:r>
              <a:rPr dirty="0"/>
              <a:t>Tom Voelz</a:t>
            </a:r>
          </a:p>
          <a:p>
            <a:pPr>
              <a:defRPr sz="2400"/>
            </a:pPr>
            <a:r>
              <a:rPr dirty="0"/>
              <a:t>Northern Area Chairman</a:t>
            </a:r>
          </a:p>
          <a:p>
            <a:pPr>
              <a:defRPr sz="2400"/>
            </a:pPr>
            <a:r>
              <a:rPr dirty="0"/>
              <a:t>Department of Florida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tle 1"/>
          <p:cNvSpPr txBox="1">
            <a:spLocks noGrp="1"/>
          </p:cNvSpPr>
          <p:nvPr>
            <p:ph type="title"/>
          </p:nvPr>
        </p:nvSpPr>
        <p:spPr>
          <a:prstGeom prst="rect">
            <a:avLst/>
          </a:prstGeom>
        </p:spPr>
        <p:txBody>
          <a:bodyPr/>
          <a:lstStyle>
            <a:lvl1pPr>
              <a:defRPr sz="3900"/>
            </a:lvl1pPr>
          </a:lstStyle>
          <a:p>
            <a:r>
              <a:t>Meeting Protocol and the Motion Process</a:t>
            </a:r>
          </a:p>
        </p:txBody>
      </p:sp>
      <p:sp>
        <p:nvSpPr>
          <p:cNvPr id="164" name="Content Placeholder 2"/>
          <p:cNvSpPr txBox="1">
            <a:spLocks noGrp="1"/>
          </p:cNvSpPr>
          <p:nvPr>
            <p:ph type="body" idx="1"/>
          </p:nvPr>
        </p:nvSpPr>
        <p:spPr>
          <a:xfrm>
            <a:off x="1053741" y="1419224"/>
            <a:ext cx="9344698" cy="4351338"/>
          </a:xfrm>
          <a:prstGeom prst="rect">
            <a:avLst/>
          </a:prstGeom>
        </p:spPr>
        <p:txBody>
          <a:bodyPr/>
          <a:lstStyle/>
          <a:p>
            <a:pPr marL="226313" indent="-226313" defTabSz="905255">
              <a:spcBef>
                <a:spcPts val="800"/>
              </a:spcBef>
              <a:defRPr sz="2376" b="1"/>
            </a:pPr>
            <a:r>
              <a:t>Another member seconds the motion. Motions must be seconded. Note, if the motion does not receive a second the motion is said to fall to the floor and simply does not come before the group. The meeting continues as if the motion never occurred.</a:t>
            </a:r>
          </a:p>
          <a:p>
            <a:pPr marL="226313" indent="-226313" defTabSz="905255">
              <a:spcBef>
                <a:spcPts val="800"/>
              </a:spcBef>
              <a:defRPr sz="2376" b="1"/>
            </a:pPr>
            <a:endParaRPr/>
          </a:p>
          <a:p>
            <a:pPr marL="226313" indent="-226313" defTabSz="905255">
              <a:spcBef>
                <a:spcPts val="800"/>
              </a:spcBef>
              <a:defRPr sz="2376" b="1"/>
            </a:pPr>
            <a:r>
              <a:t>The chair states the motion. The chair repeats the motion and opens the floor for discussion.</a:t>
            </a:r>
          </a:p>
          <a:p>
            <a:pPr marL="0" indent="0" defTabSz="905255">
              <a:spcBef>
                <a:spcPts val="900"/>
              </a:spcBef>
              <a:buSzTx/>
              <a:buNone/>
              <a:defRPr sz="2376"/>
            </a:pPr>
            <a:endParaRPr/>
          </a:p>
          <a:p>
            <a:pPr marL="226313" indent="-226313" defTabSz="905255">
              <a:spcBef>
                <a:spcPts val="800"/>
              </a:spcBef>
              <a:defRPr sz="2376" b="1"/>
            </a:pPr>
            <a:r>
              <a:t>The members debate the motion. The member now has the floor to explain his motion. Other members may request the floor, one at time, and speak either for or against the motion.</a:t>
            </a:r>
          </a:p>
        </p:txBody>
      </p:sp>
      <p:pic>
        <p:nvPicPr>
          <p:cNvPr id="165" name="Picture 3" descr="Picture 3"/>
          <p:cNvPicPr>
            <a:picLocks noChangeAspect="1"/>
          </p:cNvPicPr>
          <p:nvPr/>
        </p:nvPicPr>
        <p:blipFill>
          <a:blip r:embed="rId2">
            <a:extLst/>
          </a:blip>
          <a:stretch>
            <a:fillRect/>
          </a:stretch>
        </p:blipFill>
        <p:spPr>
          <a:xfrm>
            <a:off x="9683029" y="5607684"/>
            <a:ext cx="1259206" cy="1138556"/>
          </a:xfrm>
          <a:prstGeom prst="rect">
            <a:avLst/>
          </a:prstGeom>
          <a:ln w="12700">
            <a:miter lim="400000"/>
          </a:ln>
        </p:spPr>
      </p:pic>
      <p:pic>
        <p:nvPicPr>
          <p:cNvPr id="166" name="Picture 4" descr="Picture 4"/>
          <p:cNvPicPr>
            <a:picLocks noChangeAspect="1"/>
          </p:cNvPicPr>
          <p:nvPr/>
        </p:nvPicPr>
        <p:blipFill>
          <a:blip r:embed="rId3">
            <a:extLst/>
          </a:blip>
          <a:stretch>
            <a:fillRect/>
          </a:stretch>
        </p:blipFill>
        <p:spPr>
          <a:xfrm>
            <a:off x="10973358" y="5607684"/>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64">
                                            <p:txEl>
                                              <p:pRg st="2" end="2"/>
                                            </p:txEl>
                                          </p:spTgt>
                                        </p:tgtEl>
                                        <p:attrNameLst>
                                          <p:attrName>style.visibility</p:attrName>
                                        </p:attrNameLst>
                                      </p:cBhvr>
                                      <p:to>
                                        <p:strVal val="visible"/>
                                      </p:to>
                                    </p:set>
                                    <p:anim calcmode="lin" valueType="num">
                                      <p:cBhvr>
                                        <p:cTn id="7" dur="500" fill="hold"/>
                                        <p:tgtEl>
                                          <p:spTgt spid="164">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164">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1" nodeType="afterEffect">
                                  <p:stCondLst>
                                    <p:cond delay="0"/>
                                  </p:stCondLst>
                                  <p:iterate>
                                    <p:tmAbs val="0"/>
                                  </p:iterate>
                                  <p:childTnLst>
                                    <p:set>
                                      <p:cBhvr>
                                        <p:cTn id="11" fill="hold"/>
                                        <p:tgtEl>
                                          <p:spTgt spid="164">
                                            <p:txEl>
                                              <p:pRg st="3" end="3"/>
                                            </p:txEl>
                                          </p:spTgt>
                                        </p:tgtEl>
                                        <p:attrNameLst>
                                          <p:attrName>style.visibility</p:attrName>
                                        </p:attrNameLst>
                                      </p:cBhvr>
                                      <p:to>
                                        <p:strVal val="visible"/>
                                      </p:to>
                                    </p:set>
                                    <p:anim calcmode="lin" valueType="num">
                                      <p:cBhvr>
                                        <p:cTn id="12" dur="500" fill="hold"/>
                                        <p:tgtEl>
                                          <p:spTgt spid="164">
                                            <p:txEl>
                                              <p:pRg st="3" end="3"/>
                                            </p:txEl>
                                          </p:spTgt>
                                        </p:tgtEl>
                                        <p:attrNameLst>
                                          <p:attrName>ppt_x</p:attrName>
                                        </p:attrNameLst>
                                      </p:cBhvr>
                                      <p:tavLst>
                                        <p:tav tm="0">
                                          <p:val>
                                            <p:strVal val="#ppt_x"/>
                                          </p:val>
                                        </p:tav>
                                        <p:tav tm="100000">
                                          <p:val>
                                            <p:strVal val="#ppt_x"/>
                                          </p:val>
                                        </p:tav>
                                      </p:tavLst>
                                    </p:anim>
                                    <p:anim calcmode="lin" valueType="num">
                                      <p:cBhvr>
                                        <p:cTn id="13" dur="500" fill="hold"/>
                                        <p:tgtEl>
                                          <p:spTgt spid="164">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1" nodeType="afterEffect">
                                  <p:stCondLst>
                                    <p:cond delay="0"/>
                                  </p:stCondLst>
                                  <p:iterate>
                                    <p:tmAbs val="0"/>
                                  </p:iterate>
                                  <p:childTnLst>
                                    <p:set>
                                      <p:cBhvr>
                                        <p:cTn id="16" fill="hold"/>
                                        <p:tgtEl>
                                          <p:spTgt spid="164">
                                            <p:txEl>
                                              <p:pRg st="4" end="4"/>
                                            </p:txEl>
                                          </p:spTgt>
                                        </p:tgtEl>
                                        <p:attrNameLst>
                                          <p:attrName>style.visibility</p:attrName>
                                        </p:attrNameLst>
                                      </p:cBhvr>
                                      <p:to>
                                        <p:strVal val="visible"/>
                                      </p:to>
                                    </p:set>
                                    <p:anim calcmode="lin" valueType="num">
                                      <p:cBhvr>
                                        <p:cTn id="17" dur="500" fill="hold"/>
                                        <p:tgtEl>
                                          <p:spTgt spid="164">
                                            <p:txEl>
                                              <p:pRg st="4" end="4"/>
                                            </p:txEl>
                                          </p:spTgt>
                                        </p:tgtEl>
                                        <p:attrNameLst>
                                          <p:attrName>ppt_x</p:attrName>
                                        </p:attrNameLst>
                                      </p:cBhvr>
                                      <p:tavLst>
                                        <p:tav tm="0">
                                          <p:val>
                                            <p:strVal val="#ppt_x"/>
                                          </p:val>
                                        </p:tav>
                                        <p:tav tm="100000">
                                          <p:val>
                                            <p:strVal val="#ppt_x"/>
                                          </p:val>
                                        </p:tav>
                                      </p:tavLst>
                                    </p:anim>
                                    <p:anim calcmode="lin" valueType="num">
                                      <p:cBhvr>
                                        <p:cTn id="18" dur="500" fill="hold"/>
                                        <p:tgtEl>
                                          <p:spTgt spid="16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lvl1pPr>
              <a:defRPr sz="3900"/>
            </a:lvl1pPr>
          </a:lstStyle>
          <a:p>
            <a:r>
              <a:t>Meeting Protocol and the Motion Process</a:t>
            </a:r>
          </a:p>
        </p:txBody>
      </p:sp>
      <p:sp>
        <p:nvSpPr>
          <p:cNvPr id="169" name="Content Placeholder 2"/>
          <p:cNvSpPr txBox="1">
            <a:spLocks noGrp="1"/>
          </p:cNvSpPr>
          <p:nvPr>
            <p:ph type="body" idx="1"/>
          </p:nvPr>
        </p:nvSpPr>
        <p:spPr>
          <a:xfrm>
            <a:off x="1339743" y="1960837"/>
            <a:ext cx="9791701" cy="3459522"/>
          </a:xfrm>
          <a:prstGeom prst="rect">
            <a:avLst/>
          </a:prstGeom>
        </p:spPr>
        <p:txBody>
          <a:bodyPr/>
          <a:lstStyle/>
          <a:p>
            <a:pPr>
              <a:spcBef>
                <a:spcPts val="800"/>
              </a:spcBef>
              <a:defRPr sz="2400" b="1"/>
            </a:pPr>
            <a:r>
              <a:t>The chair puts the motion to the members for a vote. The majority of the time it’s a simple yes or no vote. There could be times when a hand or written vote is necessary. A non-smoking vote is one example.</a:t>
            </a:r>
          </a:p>
          <a:p>
            <a:pPr marL="0" indent="0">
              <a:buSzTx/>
              <a:buNone/>
              <a:defRPr sz="2400"/>
            </a:pPr>
            <a:endParaRPr/>
          </a:p>
          <a:p>
            <a:pPr>
              <a:spcBef>
                <a:spcPts val="800"/>
              </a:spcBef>
              <a:defRPr sz="2400" b="1"/>
            </a:pPr>
            <a:r>
              <a:t> The chair announces the results. That’s it. You’re done with that one.</a:t>
            </a:r>
          </a:p>
        </p:txBody>
      </p:sp>
      <p:pic>
        <p:nvPicPr>
          <p:cNvPr id="170" name="Picture 3" descr="Picture 3"/>
          <p:cNvPicPr>
            <a:picLocks noChangeAspect="1"/>
          </p:cNvPicPr>
          <p:nvPr/>
        </p:nvPicPr>
        <p:blipFill>
          <a:blip r:embed="rId2">
            <a:extLst/>
          </a:blip>
          <a:stretch>
            <a:fillRect/>
          </a:stretch>
        </p:blipFill>
        <p:spPr>
          <a:xfrm>
            <a:off x="8337266" y="5420357"/>
            <a:ext cx="1259206" cy="1138556"/>
          </a:xfrm>
          <a:prstGeom prst="rect">
            <a:avLst/>
          </a:prstGeom>
          <a:ln w="12700">
            <a:miter lim="400000"/>
          </a:ln>
        </p:spPr>
      </p:pic>
      <p:pic>
        <p:nvPicPr>
          <p:cNvPr id="171" name="Picture 4" descr="Picture 4"/>
          <p:cNvPicPr>
            <a:picLocks noChangeAspect="1"/>
          </p:cNvPicPr>
          <p:nvPr/>
        </p:nvPicPr>
        <p:blipFill>
          <a:blip r:embed="rId3">
            <a:extLst/>
          </a:blip>
          <a:stretch>
            <a:fillRect/>
          </a:stretch>
        </p:blipFill>
        <p:spPr>
          <a:xfrm>
            <a:off x="10061468" y="5420357"/>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iterate>
                                    <p:tmAbs val="0"/>
                                  </p:iterate>
                                  <p:childTnLst>
                                    <p:set>
                                      <p:cBhvr>
                                        <p:cTn id="6" fill="hold"/>
                                        <p:tgtEl>
                                          <p:spTgt spid="169"/>
                                        </p:tgtEl>
                                        <p:attrNameLst>
                                          <p:attrName>style.visibility</p:attrName>
                                        </p:attrNameLst>
                                      </p:cBhvr>
                                      <p:to>
                                        <p:strVal val="visible"/>
                                      </p:to>
                                    </p:set>
                                    <p:animEffect transition="in" filter="box(in)">
                                      <p:cBhvr>
                                        <p:cTn id="7" dur="2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1"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1"/>
          <p:cNvSpPr txBox="1">
            <a:spLocks noGrp="1"/>
          </p:cNvSpPr>
          <p:nvPr>
            <p:ph type="title"/>
          </p:nvPr>
        </p:nvSpPr>
        <p:spPr>
          <a:xfrm>
            <a:off x="2364740" y="142228"/>
            <a:ext cx="9029700" cy="975373"/>
          </a:xfrm>
          <a:prstGeom prst="rect">
            <a:avLst/>
          </a:prstGeom>
        </p:spPr>
        <p:txBody>
          <a:bodyPr/>
          <a:lstStyle/>
          <a:p>
            <a:r>
              <a:rPr lang="en-US" dirty="0"/>
              <a:t>            </a:t>
            </a:r>
            <a:r>
              <a:rPr dirty="0"/>
              <a:t>Tabling a Motion</a:t>
            </a:r>
          </a:p>
        </p:txBody>
      </p:sp>
      <p:sp>
        <p:nvSpPr>
          <p:cNvPr id="174" name="Content Placeholder 2"/>
          <p:cNvSpPr txBox="1">
            <a:spLocks noGrp="1"/>
          </p:cNvSpPr>
          <p:nvPr>
            <p:ph type="body" idx="1"/>
          </p:nvPr>
        </p:nvSpPr>
        <p:spPr>
          <a:xfrm>
            <a:off x="797560" y="1117601"/>
            <a:ext cx="11120081" cy="4731518"/>
          </a:xfrm>
          <a:prstGeom prst="rect">
            <a:avLst/>
          </a:prstGeom>
        </p:spPr>
        <p:txBody>
          <a:bodyPr>
            <a:normAutofit/>
          </a:bodyPr>
          <a:lstStyle/>
          <a:p>
            <a:pPr marL="198881" indent="-198881" defTabSz="795527">
              <a:lnSpc>
                <a:spcPct val="120000"/>
              </a:lnSpc>
              <a:spcBef>
                <a:spcPts val="600"/>
              </a:spcBef>
              <a:defRPr sz="1740" b="1"/>
            </a:pPr>
            <a:r>
              <a:rPr sz="1800" dirty="0"/>
              <a:t>Some individuals may use this process to kill a motion that they do not want to address. Unless more information or clarification is needed, try not to let this happen. </a:t>
            </a:r>
          </a:p>
          <a:p>
            <a:pPr marL="198881" indent="-198881" defTabSz="795527">
              <a:lnSpc>
                <a:spcPct val="120000"/>
              </a:lnSpc>
              <a:spcBef>
                <a:spcPts val="600"/>
              </a:spcBef>
              <a:defRPr sz="1740" b="1"/>
            </a:pPr>
            <a:r>
              <a:rPr sz="1800" dirty="0"/>
              <a:t>The only reason to temporarily set aside a pending motion is to take care of something else deemed urgent. The motion to lay on the table is less about business being discussed than about the assembly needing to handle something else immediately. </a:t>
            </a:r>
          </a:p>
          <a:p>
            <a:pPr marL="198881" indent="-198881" defTabSz="795527">
              <a:lnSpc>
                <a:spcPct val="120000"/>
              </a:lnSpc>
              <a:spcBef>
                <a:spcPts val="600"/>
              </a:spcBef>
              <a:defRPr sz="1740" b="1"/>
            </a:pPr>
            <a:r>
              <a:rPr sz="1800" dirty="0"/>
              <a:t>As an example, you are in the middle of handling the discussion related to a motion on floor and your guest speaker arrives. </a:t>
            </a:r>
          </a:p>
          <a:p>
            <a:pPr marL="198881" indent="-198881" defTabSz="795527">
              <a:lnSpc>
                <a:spcPct val="120000"/>
              </a:lnSpc>
              <a:spcBef>
                <a:spcPts val="600"/>
              </a:spcBef>
              <a:defRPr sz="1740" b="1"/>
            </a:pPr>
            <a:r>
              <a:rPr sz="1800" dirty="0"/>
              <a:t>You can entertain a motion to table the pending motion. </a:t>
            </a:r>
          </a:p>
          <a:p>
            <a:pPr marL="198881" indent="-198881" defTabSz="795527">
              <a:lnSpc>
                <a:spcPct val="120000"/>
              </a:lnSpc>
              <a:spcBef>
                <a:spcPts val="600"/>
              </a:spcBef>
              <a:defRPr sz="1740" b="1"/>
            </a:pPr>
            <a:r>
              <a:rPr sz="1800" dirty="0"/>
              <a:t>A motion to lay on the table, must be seconded, isn’t debatable, isn’t amendable, and requires a majority vote. </a:t>
            </a:r>
          </a:p>
          <a:p>
            <a:pPr marL="198881" indent="-198881" defTabSz="795527">
              <a:lnSpc>
                <a:spcPct val="120000"/>
              </a:lnSpc>
              <a:spcBef>
                <a:spcPts val="600"/>
              </a:spcBef>
              <a:defRPr sz="1740" b="1"/>
            </a:pPr>
            <a:r>
              <a:rPr sz="1800" dirty="0"/>
              <a:t>If the pending motion is not brought back from the table at the next meeting the motion dies.</a:t>
            </a:r>
          </a:p>
          <a:p>
            <a:pPr marL="198881" indent="-198881" defTabSz="795527">
              <a:lnSpc>
                <a:spcPct val="120000"/>
              </a:lnSpc>
              <a:spcBef>
                <a:spcPts val="600"/>
              </a:spcBef>
              <a:defRPr sz="1740" b="1"/>
            </a:pPr>
            <a:r>
              <a:rPr sz="1800" dirty="0"/>
              <a:t>Recommendation, keep it simple, each motion should live or die on its own merit.</a:t>
            </a:r>
          </a:p>
        </p:txBody>
      </p:sp>
      <p:pic>
        <p:nvPicPr>
          <p:cNvPr id="175" name="Picture 3" descr="Picture 3"/>
          <p:cNvPicPr>
            <a:picLocks noChangeAspect="1"/>
          </p:cNvPicPr>
          <p:nvPr/>
        </p:nvPicPr>
        <p:blipFill>
          <a:blip r:embed="rId2">
            <a:extLst/>
          </a:blip>
          <a:stretch>
            <a:fillRect/>
          </a:stretch>
        </p:blipFill>
        <p:spPr>
          <a:xfrm>
            <a:off x="9479826" y="5577216"/>
            <a:ext cx="1259206" cy="1138556"/>
          </a:xfrm>
          <a:prstGeom prst="rect">
            <a:avLst/>
          </a:prstGeom>
          <a:ln w="12700">
            <a:miter lim="400000"/>
          </a:ln>
        </p:spPr>
      </p:pic>
      <p:pic>
        <p:nvPicPr>
          <p:cNvPr id="176" name="Picture 4" descr="Picture 4"/>
          <p:cNvPicPr>
            <a:picLocks noChangeAspect="1"/>
          </p:cNvPicPr>
          <p:nvPr/>
        </p:nvPicPr>
        <p:blipFill>
          <a:blip r:embed="rId3">
            <a:extLst/>
          </a:blip>
          <a:stretch>
            <a:fillRect/>
          </a:stretch>
        </p:blipFill>
        <p:spPr>
          <a:xfrm>
            <a:off x="11028609" y="5577216"/>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74">
                                            <p:txEl>
                                              <p:pRg st="2" end="2"/>
                                            </p:txEl>
                                          </p:spTgt>
                                        </p:tgtEl>
                                        <p:attrNameLst>
                                          <p:attrName>style.visibility</p:attrName>
                                        </p:attrNameLst>
                                      </p:cBhvr>
                                      <p:to>
                                        <p:strVal val="visible"/>
                                      </p:to>
                                    </p:set>
                                    <p:anim calcmode="lin" valueType="num">
                                      <p:cBhvr>
                                        <p:cTn id="7" dur="500" fill="hold"/>
                                        <p:tgtEl>
                                          <p:spTgt spid="174">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174">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1" nodeType="afterEffect">
                                  <p:stCondLst>
                                    <p:cond delay="0"/>
                                  </p:stCondLst>
                                  <p:iterate>
                                    <p:tmAbs val="0"/>
                                  </p:iterate>
                                  <p:childTnLst>
                                    <p:set>
                                      <p:cBhvr>
                                        <p:cTn id="11" fill="hold"/>
                                        <p:tgtEl>
                                          <p:spTgt spid="174">
                                            <p:txEl>
                                              <p:pRg st="3" end="3"/>
                                            </p:txEl>
                                          </p:spTgt>
                                        </p:tgtEl>
                                        <p:attrNameLst>
                                          <p:attrName>style.visibility</p:attrName>
                                        </p:attrNameLst>
                                      </p:cBhvr>
                                      <p:to>
                                        <p:strVal val="visible"/>
                                      </p:to>
                                    </p:set>
                                    <p:anim calcmode="lin" valueType="num">
                                      <p:cBhvr>
                                        <p:cTn id="12" dur="500" fill="hold"/>
                                        <p:tgtEl>
                                          <p:spTgt spid="174">
                                            <p:txEl>
                                              <p:pRg st="3" end="3"/>
                                            </p:txEl>
                                          </p:spTgt>
                                        </p:tgtEl>
                                        <p:attrNameLst>
                                          <p:attrName>ppt_x</p:attrName>
                                        </p:attrNameLst>
                                      </p:cBhvr>
                                      <p:tavLst>
                                        <p:tav tm="0">
                                          <p:val>
                                            <p:strVal val="#ppt_x"/>
                                          </p:val>
                                        </p:tav>
                                        <p:tav tm="100000">
                                          <p:val>
                                            <p:strVal val="#ppt_x"/>
                                          </p:val>
                                        </p:tav>
                                      </p:tavLst>
                                    </p:anim>
                                    <p:anim calcmode="lin" valueType="num">
                                      <p:cBhvr>
                                        <p:cTn id="13" dur="500" fill="hold"/>
                                        <p:tgtEl>
                                          <p:spTgt spid="1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iterate>
                                    <p:tmAbs val="0"/>
                                  </p:iterate>
                                  <p:childTnLst>
                                    <p:set>
                                      <p:cBhvr>
                                        <p:cTn id="17" fill="hold"/>
                                        <p:tgtEl>
                                          <p:spTgt spid="174">
                                            <p:txEl>
                                              <p:pRg st="4" end="4"/>
                                            </p:txEl>
                                          </p:spTgt>
                                        </p:tgtEl>
                                        <p:attrNameLst>
                                          <p:attrName>style.visibility</p:attrName>
                                        </p:attrNameLst>
                                      </p:cBhvr>
                                      <p:to>
                                        <p:strVal val="visible"/>
                                      </p:to>
                                    </p:set>
                                    <p:anim calcmode="lin" valueType="num">
                                      <p:cBhvr>
                                        <p:cTn id="18" dur="500" fill="hold"/>
                                        <p:tgtEl>
                                          <p:spTgt spid="174">
                                            <p:txEl>
                                              <p:pRg st="4" end="4"/>
                                            </p:txEl>
                                          </p:spTgt>
                                        </p:tgtEl>
                                        <p:attrNameLst>
                                          <p:attrName>ppt_x</p:attrName>
                                        </p:attrNameLst>
                                      </p:cBhvr>
                                      <p:tavLst>
                                        <p:tav tm="0">
                                          <p:val>
                                            <p:strVal val="#ppt_x"/>
                                          </p:val>
                                        </p:tav>
                                        <p:tav tm="100000">
                                          <p:val>
                                            <p:strVal val="#ppt_x"/>
                                          </p:val>
                                        </p:tav>
                                      </p:tavLst>
                                    </p:anim>
                                    <p:anim calcmode="lin" valueType="num">
                                      <p:cBhvr>
                                        <p:cTn id="19" dur="500" fill="hold"/>
                                        <p:tgtEl>
                                          <p:spTgt spid="174">
                                            <p:txEl>
                                              <p:pRg st="4" end="4"/>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grpId="1" nodeType="afterEffect">
                                  <p:stCondLst>
                                    <p:cond delay="0"/>
                                  </p:stCondLst>
                                  <p:iterate>
                                    <p:tmAbs val="0"/>
                                  </p:iterate>
                                  <p:childTnLst>
                                    <p:set>
                                      <p:cBhvr>
                                        <p:cTn id="22" fill="hold"/>
                                        <p:tgtEl>
                                          <p:spTgt spid="174">
                                            <p:txEl>
                                              <p:pRg st="5" end="5"/>
                                            </p:txEl>
                                          </p:spTgt>
                                        </p:tgtEl>
                                        <p:attrNameLst>
                                          <p:attrName>style.visibility</p:attrName>
                                        </p:attrNameLst>
                                      </p:cBhvr>
                                      <p:to>
                                        <p:strVal val="visible"/>
                                      </p:to>
                                    </p:set>
                                    <p:anim calcmode="lin" valueType="num">
                                      <p:cBhvr>
                                        <p:cTn id="23" dur="500" fill="hold"/>
                                        <p:tgtEl>
                                          <p:spTgt spid="174">
                                            <p:txEl>
                                              <p:pRg st="5" end="5"/>
                                            </p:txEl>
                                          </p:spTgt>
                                        </p:tgtEl>
                                        <p:attrNameLst>
                                          <p:attrName>ppt_x</p:attrName>
                                        </p:attrNameLst>
                                      </p:cBhvr>
                                      <p:tavLst>
                                        <p:tav tm="0">
                                          <p:val>
                                            <p:strVal val="#ppt_x"/>
                                          </p:val>
                                        </p:tav>
                                        <p:tav tm="100000">
                                          <p:val>
                                            <p:strVal val="#ppt_x"/>
                                          </p:val>
                                        </p:tav>
                                      </p:tavLst>
                                    </p:anim>
                                    <p:anim calcmode="lin" valueType="num">
                                      <p:cBhvr>
                                        <p:cTn id="24" dur="500" fill="hold"/>
                                        <p:tgtEl>
                                          <p:spTgt spid="1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174">
                                            <p:txEl>
                                              <p:pRg st="6" end="6"/>
                                            </p:txEl>
                                          </p:spTgt>
                                        </p:tgtEl>
                                        <p:attrNameLst>
                                          <p:attrName>style.visibility</p:attrName>
                                        </p:attrNameLst>
                                      </p:cBhvr>
                                      <p:to>
                                        <p:strVal val="visible"/>
                                      </p:to>
                                    </p:set>
                                    <p:anim calcmode="lin" valueType="num">
                                      <p:cBhvr>
                                        <p:cTn id="29" dur="500" fill="hold"/>
                                        <p:tgtEl>
                                          <p:spTgt spid="174">
                                            <p:txEl>
                                              <p:pRg st="6" end="6"/>
                                            </p:txEl>
                                          </p:spTgt>
                                        </p:tgtEl>
                                        <p:attrNameLst>
                                          <p:attrName>ppt_x</p:attrName>
                                        </p:attrNameLst>
                                      </p:cBhvr>
                                      <p:tavLst>
                                        <p:tav tm="0">
                                          <p:val>
                                            <p:strVal val="#ppt_x"/>
                                          </p:val>
                                        </p:tav>
                                        <p:tav tm="100000">
                                          <p:val>
                                            <p:strVal val="#ppt_x"/>
                                          </p:val>
                                        </p:tav>
                                      </p:tavLst>
                                    </p:anim>
                                    <p:anim calcmode="lin" valueType="num">
                                      <p:cBhvr>
                                        <p:cTn id="30" dur="500" fill="hold"/>
                                        <p:tgtEl>
                                          <p:spTgt spid="17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1"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ontent Placeholder 2"/>
          <p:cNvSpPr txBox="1">
            <a:spLocks noGrp="1"/>
          </p:cNvSpPr>
          <p:nvPr>
            <p:ph type="body" idx="1"/>
          </p:nvPr>
        </p:nvSpPr>
        <p:spPr>
          <a:xfrm>
            <a:off x="1391920" y="1005840"/>
            <a:ext cx="9961880" cy="5171123"/>
          </a:xfrm>
          <a:prstGeom prst="rect">
            <a:avLst/>
          </a:prstGeom>
        </p:spPr>
        <p:txBody>
          <a:bodyPr/>
          <a:lstStyle/>
          <a:p>
            <a:pPr marL="0" indent="0">
              <a:buSzTx/>
              <a:buNone/>
              <a:defRPr b="1"/>
            </a:pPr>
            <a:endParaRPr dirty="0"/>
          </a:p>
          <a:p>
            <a:pPr marL="0" indent="0">
              <a:buSzTx/>
              <a:buNone/>
              <a:defRPr b="1"/>
            </a:pPr>
            <a:endParaRPr dirty="0"/>
          </a:p>
          <a:p>
            <a:pPr marL="0" indent="0">
              <a:buSzTx/>
              <a:buNone/>
              <a:defRPr b="1"/>
            </a:pPr>
            <a:endParaRPr dirty="0"/>
          </a:p>
          <a:p>
            <a:pPr marL="0" indent="0" algn="ctr">
              <a:spcBef>
                <a:spcPts val="1200"/>
              </a:spcBef>
              <a:buSzTx/>
              <a:buNone/>
              <a:defRPr sz="3600" b="1"/>
            </a:pPr>
            <a:r>
              <a:rPr sz="4400" dirty="0"/>
              <a:t>Now that we have the ground rules in place let’s get the meeting started</a:t>
            </a:r>
            <a:r>
              <a:rPr lang="en-US" sz="4400" dirty="0"/>
              <a:t>!</a:t>
            </a:r>
            <a:r>
              <a:rPr sz="4400" dirty="0"/>
              <a:t> </a:t>
            </a:r>
          </a:p>
        </p:txBody>
      </p:sp>
      <p:pic>
        <p:nvPicPr>
          <p:cNvPr id="179" name="Picture 3" descr="Picture 3"/>
          <p:cNvPicPr>
            <a:picLocks noChangeAspect="1"/>
          </p:cNvPicPr>
          <p:nvPr/>
        </p:nvPicPr>
        <p:blipFill>
          <a:blip r:embed="rId2">
            <a:extLst/>
          </a:blip>
          <a:stretch>
            <a:fillRect/>
          </a:stretch>
        </p:blipFill>
        <p:spPr>
          <a:xfrm>
            <a:off x="9394778" y="5486900"/>
            <a:ext cx="1259206" cy="1138556"/>
          </a:xfrm>
          <a:prstGeom prst="rect">
            <a:avLst/>
          </a:prstGeom>
          <a:ln w="12700">
            <a:miter lim="400000"/>
          </a:ln>
        </p:spPr>
      </p:pic>
      <p:pic>
        <p:nvPicPr>
          <p:cNvPr id="180" name="Picture 4" descr="Picture 4"/>
          <p:cNvPicPr>
            <a:picLocks noChangeAspect="1"/>
          </p:cNvPicPr>
          <p:nvPr/>
        </p:nvPicPr>
        <p:blipFill>
          <a:blip r:embed="rId3">
            <a:extLst/>
          </a:blip>
          <a:stretch>
            <a:fillRect/>
          </a:stretch>
        </p:blipFill>
        <p:spPr>
          <a:xfrm>
            <a:off x="10818812" y="5486900"/>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prstGeom prst="rect">
            <a:avLst/>
          </a:prstGeom>
        </p:spPr>
        <p:txBody>
          <a:bodyPr/>
          <a:lstStyle/>
          <a:p>
            <a:r>
              <a:t>Procedure for Regular ALR Meetings</a:t>
            </a:r>
          </a:p>
        </p:txBody>
      </p:sp>
      <p:sp>
        <p:nvSpPr>
          <p:cNvPr id="183" name="Content Placeholder 2"/>
          <p:cNvSpPr txBox="1">
            <a:spLocks noGrp="1"/>
          </p:cNvSpPr>
          <p:nvPr>
            <p:ph type="body" idx="1"/>
          </p:nvPr>
        </p:nvSpPr>
        <p:spPr>
          <a:prstGeom prst="rect">
            <a:avLst/>
          </a:prstGeom>
        </p:spPr>
        <p:txBody>
          <a:bodyPr/>
          <a:lstStyle/>
          <a:p>
            <a:pPr marL="0" indent="0">
              <a:buSzTx/>
              <a:buNone/>
            </a:pPr>
            <a:endParaRPr/>
          </a:p>
          <a:p>
            <a:pPr marL="0" indent="0">
              <a:buSzTx/>
              <a:buNone/>
            </a:pPr>
            <a:r>
              <a:t>1. One rap of the gavel - be seated</a:t>
            </a:r>
          </a:p>
          <a:p>
            <a:pPr marL="0" indent="0">
              <a:buSzTx/>
              <a:buNone/>
            </a:pPr>
            <a:r>
              <a:t>2. Sergeant-at-Arms - secure the meeting hall</a:t>
            </a:r>
          </a:p>
          <a:p>
            <a:pPr marL="0" indent="0">
              <a:buSzTx/>
              <a:buNone/>
            </a:pPr>
            <a:r>
              <a:t>3. Three raps of the gavel - please stand</a:t>
            </a:r>
          </a:p>
          <a:p>
            <a:pPr marL="0" indent="0">
              <a:buSzTx/>
              <a:buNone/>
            </a:pPr>
            <a:r>
              <a:t>4. With our nations colors in place - hand salute – two</a:t>
            </a:r>
            <a:endParaRPr b="1"/>
          </a:p>
          <a:p>
            <a:pPr marL="0" indent="0">
              <a:buSzTx/>
              <a:buNone/>
            </a:pPr>
            <a:r>
              <a:t>5. Uncover – the Chaplain will offer the prayer </a:t>
            </a:r>
          </a:p>
        </p:txBody>
      </p:sp>
      <p:pic>
        <p:nvPicPr>
          <p:cNvPr id="184" name="Picture 3" descr="Picture 3"/>
          <p:cNvPicPr>
            <a:picLocks noChangeAspect="1"/>
          </p:cNvPicPr>
          <p:nvPr/>
        </p:nvPicPr>
        <p:blipFill>
          <a:blip r:embed="rId2">
            <a:extLst/>
          </a:blip>
          <a:stretch>
            <a:fillRect/>
          </a:stretch>
        </p:blipFill>
        <p:spPr>
          <a:xfrm>
            <a:off x="8697873" y="5420359"/>
            <a:ext cx="1259206" cy="1138556"/>
          </a:xfrm>
          <a:prstGeom prst="rect">
            <a:avLst/>
          </a:prstGeom>
          <a:ln w="12700">
            <a:miter lim="400000"/>
          </a:ln>
        </p:spPr>
      </p:pic>
      <p:pic>
        <p:nvPicPr>
          <p:cNvPr id="185" name="Picture 4" descr="Picture 4"/>
          <p:cNvPicPr>
            <a:picLocks noChangeAspect="1"/>
          </p:cNvPicPr>
          <p:nvPr/>
        </p:nvPicPr>
        <p:blipFill>
          <a:blip r:embed="rId3">
            <a:extLst/>
          </a:blip>
          <a:stretch>
            <a:fillRect/>
          </a:stretch>
        </p:blipFill>
        <p:spPr>
          <a:xfrm>
            <a:off x="10283825" y="5420359"/>
            <a:ext cx="1069975"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83">
                                            <p:txEl>
                                              <p:pRg st="2" end="2"/>
                                            </p:txEl>
                                          </p:spTgt>
                                        </p:tgtEl>
                                        <p:attrNameLst>
                                          <p:attrName>style.visibility</p:attrName>
                                        </p:attrNameLst>
                                      </p:cBhvr>
                                      <p:to>
                                        <p:strVal val="visible"/>
                                      </p:to>
                                    </p:set>
                                    <p:animEffect transition="in" filter="dissolve">
                                      <p:cBhvr>
                                        <p:cTn id="7" dur="2000"/>
                                        <p:tgtEl>
                                          <p:spTgt spid="18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1" nodeType="clickEffect">
                                  <p:stCondLst>
                                    <p:cond delay="0"/>
                                  </p:stCondLst>
                                  <p:iterate>
                                    <p:tmAbs val="0"/>
                                  </p:iterate>
                                  <p:childTnLst>
                                    <p:set>
                                      <p:cBhvr>
                                        <p:cTn id="11" fill="hold"/>
                                        <p:tgtEl>
                                          <p:spTgt spid="183">
                                            <p:txEl>
                                              <p:pRg st="3" end="3"/>
                                            </p:txEl>
                                          </p:spTgt>
                                        </p:tgtEl>
                                        <p:attrNameLst>
                                          <p:attrName>style.visibility</p:attrName>
                                        </p:attrNameLst>
                                      </p:cBhvr>
                                      <p:to>
                                        <p:strVal val="visible"/>
                                      </p:to>
                                    </p:set>
                                    <p:animEffect transition="in" filter="dissolve">
                                      <p:cBhvr>
                                        <p:cTn id="12" dur="2000"/>
                                        <p:tgtEl>
                                          <p:spTgt spid="18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1" nodeType="clickEffect">
                                  <p:stCondLst>
                                    <p:cond delay="0"/>
                                  </p:stCondLst>
                                  <p:iterate>
                                    <p:tmAbs val="0"/>
                                  </p:iterate>
                                  <p:childTnLst>
                                    <p:set>
                                      <p:cBhvr>
                                        <p:cTn id="16" fill="hold"/>
                                        <p:tgtEl>
                                          <p:spTgt spid="183">
                                            <p:txEl>
                                              <p:pRg st="4" end="4"/>
                                            </p:txEl>
                                          </p:spTgt>
                                        </p:tgtEl>
                                        <p:attrNameLst>
                                          <p:attrName>style.visibility</p:attrName>
                                        </p:attrNameLst>
                                      </p:cBhvr>
                                      <p:to>
                                        <p:strVal val="visible"/>
                                      </p:to>
                                    </p:set>
                                    <p:animEffect transition="in" filter="dissolve">
                                      <p:cBhvr>
                                        <p:cTn id="17" dur="2000"/>
                                        <p:tgtEl>
                                          <p:spTgt spid="1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1" nodeType="clickEffect">
                                  <p:stCondLst>
                                    <p:cond delay="0"/>
                                  </p:stCondLst>
                                  <p:iterate>
                                    <p:tmAbs val="0"/>
                                  </p:iterate>
                                  <p:childTnLst>
                                    <p:set>
                                      <p:cBhvr>
                                        <p:cTn id="21" fill="hold"/>
                                        <p:tgtEl>
                                          <p:spTgt spid="183">
                                            <p:txEl>
                                              <p:pRg st="5" end="5"/>
                                            </p:txEl>
                                          </p:spTgt>
                                        </p:tgtEl>
                                        <p:attrNameLst>
                                          <p:attrName>style.visibility</p:attrName>
                                        </p:attrNameLst>
                                      </p:cBhvr>
                                      <p:to>
                                        <p:strVal val="visible"/>
                                      </p:to>
                                    </p:set>
                                    <p:animEffect transition="in" filter="dissolve">
                                      <p:cBhvr>
                                        <p:cTn id="22" dur="2000"/>
                                        <p:tgtEl>
                                          <p:spTgt spid="1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1676400" y="-294639"/>
            <a:ext cx="9677400" cy="1985328"/>
          </a:xfrm>
          <a:prstGeom prst="rect">
            <a:avLst/>
          </a:prstGeom>
        </p:spPr>
        <p:txBody>
          <a:bodyPr/>
          <a:lstStyle/>
          <a:p>
            <a:r>
              <a:t>Procedure for Regular ALR Meetings</a:t>
            </a:r>
          </a:p>
        </p:txBody>
      </p:sp>
      <p:sp>
        <p:nvSpPr>
          <p:cNvPr id="188" name="Content Placeholder 2"/>
          <p:cNvSpPr txBox="1">
            <a:spLocks noGrp="1"/>
          </p:cNvSpPr>
          <p:nvPr>
            <p:ph type="body" idx="1"/>
          </p:nvPr>
        </p:nvSpPr>
        <p:spPr>
          <a:xfrm>
            <a:off x="838200" y="1310640"/>
            <a:ext cx="10515601" cy="4891723"/>
          </a:xfrm>
          <a:prstGeom prst="rect">
            <a:avLst/>
          </a:prstGeom>
        </p:spPr>
        <p:txBody>
          <a:bodyPr/>
          <a:lstStyle/>
          <a:p>
            <a:pPr marL="0" indent="0">
              <a:buSzTx/>
              <a:buNone/>
            </a:pPr>
            <a:r>
              <a:rPr dirty="0"/>
              <a:t>6. Resolution 288, adopted at the 67</a:t>
            </a:r>
            <a:r>
              <a:rPr baseline="30000" dirty="0"/>
              <a:t>th</a:t>
            </a:r>
            <a:r>
              <a:rPr dirty="0"/>
              <a:t> National Convention, calls for designating a POW/MIA “Empty Chair” at all official meetings of the American Legion, as a physical symbol of the thousands of American POW/MIAs still unaccounted for from all of the wars and conflicts involving the United States of America. Accordingly, at this time the Sergeant-at-Arms will place the POW/MIA flag on the “Empty Chair” as a reminder for all of us to spare no effort to secure the release of any American prisoners from captivity, the repatriation of the remains of those who died bravely in defense of liberty and a full accounting of those missing. Let us dedicate ourselves for this vital endeavor. </a:t>
            </a:r>
          </a:p>
        </p:txBody>
      </p:sp>
      <p:pic>
        <p:nvPicPr>
          <p:cNvPr id="189" name="Picture 3" descr="Picture 3"/>
          <p:cNvPicPr>
            <a:picLocks noChangeAspect="1"/>
          </p:cNvPicPr>
          <p:nvPr/>
        </p:nvPicPr>
        <p:blipFill>
          <a:blip r:embed="rId2">
            <a:extLst/>
          </a:blip>
          <a:stretch>
            <a:fillRect/>
          </a:stretch>
        </p:blipFill>
        <p:spPr>
          <a:xfrm>
            <a:off x="9616948" y="5724662"/>
            <a:ext cx="1101851" cy="996278"/>
          </a:xfrm>
          <a:prstGeom prst="rect">
            <a:avLst/>
          </a:prstGeom>
          <a:ln w="12700">
            <a:miter lim="400000"/>
          </a:ln>
        </p:spPr>
      </p:pic>
      <p:pic>
        <p:nvPicPr>
          <p:cNvPr id="190" name="Picture 4" descr="Picture 4"/>
          <p:cNvPicPr>
            <a:picLocks noChangeAspect="1"/>
          </p:cNvPicPr>
          <p:nvPr/>
        </p:nvPicPr>
        <p:blipFill>
          <a:blip r:embed="rId3">
            <a:extLst/>
          </a:blip>
          <a:stretch>
            <a:fillRect/>
          </a:stretch>
        </p:blipFill>
        <p:spPr>
          <a:xfrm>
            <a:off x="10841653" y="5698547"/>
            <a:ext cx="984587" cy="104769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le 1"/>
          <p:cNvSpPr txBox="1">
            <a:spLocks noGrp="1"/>
          </p:cNvSpPr>
          <p:nvPr>
            <p:ph type="title"/>
          </p:nvPr>
        </p:nvSpPr>
        <p:spPr>
          <a:prstGeom prst="rect">
            <a:avLst/>
          </a:prstGeom>
        </p:spPr>
        <p:txBody>
          <a:bodyPr/>
          <a:lstStyle/>
          <a:p>
            <a:r>
              <a:t>Procedure for Regular ALR Meetings</a:t>
            </a:r>
          </a:p>
        </p:txBody>
      </p:sp>
      <p:sp>
        <p:nvSpPr>
          <p:cNvPr id="193" name="Content Placeholder 2"/>
          <p:cNvSpPr txBox="1">
            <a:spLocks noGrp="1"/>
          </p:cNvSpPr>
          <p:nvPr>
            <p:ph type="body" idx="1"/>
          </p:nvPr>
        </p:nvSpPr>
        <p:spPr>
          <a:xfrm>
            <a:off x="1155700" y="1749425"/>
            <a:ext cx="10681296" cy="4351338"/>
          </a:xfrm>
          <a:prstGeom prst="rect">
            <a:avLst/>
          </a:prstGeom>
        </p:spPr>
        <p:txBody>
          <a:bodyPr/>
          <a:lstStyle/>
          <a:p>
            <a:pPr marL="0" indent="0">
              <a:lnSpc>
                <a:spcPct val="100000"/>
              </a:lnSpc>
              <a:buSzTx/>
              <a:buNone/>
            </a:pPr>
            <a:r>
              <a:t>7. The Sergeant-at-Arms will lead the pledge of allegiance – cover</a:t>
            </a:r>
            <a:endParaRPr b="1"/>
          </a:p>
          <a:p>
            <a:pPr marL="0" indent="0">
              <a:lnSpc>
                <a:spcPct val="100000"/>
              </a:lnSpc>
              <a:buSzTx/>
              <a:buNone/>
            </a:pPr>
            <a:r>
              <a:t>8. One rap of the gavel - May be seated</a:t>
            </a:r>
          </a:p>
          <a:p>
            <a:pPr marL="0" indent="0">
              <a:lnSpc>
                <a:spcPct val="100000"/>
              </a:lnSpc>
              <a:buSzTx/>
              <a:buNone/>
            </a:pPr>
            <a:r>
              <a:t>9. I now declare American Legion Riders, _______________, Department of Florida, regularly convened. </a:t>
            </a:r>
          </a:p>
          <a:p>
            <a:pPr marL="0" indent="0">
              <a:lnSpc>
                <a:spcPct val="100000"/>
              </a:lnSpc>
              <a:buSzTx/>
              <a:buNone/>
            </a:pPr>
            <a:r>
              <a:t>10. Secretary - roll call of officers.</a:t>
            </a:r>
          </a:p>
        </p:txBody>
      </p:sp>
      <p:pic>
        <p:nvPicPr>
          <p:cNvPr id="194" name="Picture 3" descr="Picture 3"/>
          <p:cNvPicPr>
            <a:picLocks noChangeAspect="1"/>
          </p:cNvPicPr>
          <p:nvPr/>
        </p:nvPicPr>
        <p:blipFill>
          <a:blip r:embed="rId2">
            <a:extLst/>
          </a:blip>
          <a:stretch>
            <a:fillRect/>
          </a:stretch>
        </p:blipFill>
        <p:spPr>
          <a:xfrm>
            <a:off x="8846163" y="5531485"/>
            <a:ext cx="1259206" cy="1138556"/>
          </a:xfrm>
          <a:prstGeom prst="rect">
            <a:avLst/>
          </a:prstGeom>
          <a:ln w="12700">
            <a:miter lim="400000"/>
          </a:ln>
        </p:spPr>
      </p:pic>
      <p:pic>
        <p:nvPicPr>
          <p:cNvPr id="195" name="Picture 4" descr="Picture 4"/>
          <p:cNvPicPr>
            <a:picLocks noChangeAspect="1"/>
          </p:cNvPicPr>
          <p:nvPr/>
        </p:nvPicPr>
        <p:blipFill>
          <a:blip r:embed="rId3">
            <a:extLst/>
          </a:blip>
          <a:stretch>
            <a:fillRect/>
          </a:stretch>
        </p:blipFill>
        <p:spPr>
          <a:xfrm>
            <a:off x="10501312" y="5531485"/>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93">
                                            <p:txEl>
                                              <p:pRg st="1" end="1"/>
                                            </p:txEl>
                                          </p:spTgt>
                                        </p:tgtEl>
                                        <p:attrNameLst>
                                          <p:attrName>style.visibility</p:attrName>
                                        </p:attrNameLst>
                                      </p:cBhvr>
                                      <p:to>
                                        <p:strVal val="visible"/>
                                      </p:to>
                                    </p:set>
                                    <p:anim calcmode="lin" valueType="num">
                                      <p:cBhvr>
                                        <p:cTn id="7" dur="1000" fill="hold"/>
                                        <p:tgtEl>
                                          <p:spTgt spid="193">
                                            <p:txEl>
                                              <p:pRg st="1" end="1"/>
                                            </p:txEl>
                                          </p:spTgt>
                                        </p:tgtEl>
                                        <p:attrNameLst>
                                          <p:attrName>ppt_x</p:attrName>
                                        </p:attrNameLst>
                                      </p:cBhvr>
                                      <p:tavLst>
                                        <p:tav tm="0">
                                          <p:val>
                                            <p:strVal val="#ppt_x"/>
                                          </p:val>
                                        </p:tav>
                                        <p:tav tm="100000">
                                          <p:val>
                                            <p:strVal val="#ppt_x"/>
                                          </p:val>
                                        </p:tav>
                                      </p:tavLst>
                                    </p:anim>
                                    <p:anim calcmode="lin" valueType="num">
                                      <p:cBhvr>
                                        <p:cTn id="8" dur="1000" fill="hold"/>
                                        <p:tgtEl>
                                          <p:spTgt spid="1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p:tmAbs val="0"/>
                                  </p:iterate>
                                  <p:childTnLst>
                                    <p:set>
                                      <p:cBhvr>
                                        <p:cTn id="12" fill="hold"/>
                                        <p:tgtEl>
                                          <p:spTgt spid="193">
                                            <p:txEl>
                                              <p:pRg st="2" end="2"/>
                                            </p:txEl>
                                          </p:spTgt>
                                        </p:tgtEl>
                                        <p:attrNameLst>
                                          <p:attrName>style.visibility</p:attrName>
                                        </p:attrNameLst>
                                      </p:cBhvr>
                                      <p:to>
                                        <p:strVal val="visible"/>
                                      </p:to>
                                    </p:set>
                                    <p:anim calcmode="lin" valueType="num">
                                      <p:cBhvr>
                                        <p:cTn id="13" dur="1000" fill="hold"/>
                                        <p:tgtEl>
                                          <p:spTgt spid="19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p:tmAbs val="0"/>
                                  </p:iterate>
                                  <p:childTnLst>
                                    <p:set>
                                      <p:cBhvr>
                                        <p:cTn id="18" fill="hold"/>
                                        <p:tgtEl>
                                          <p:spTgt spid="193">
                                            <p:txEl>
                                              <p:pRg st="3" end="3"/>
                                            </p:txEl>
                                          </p:spTgt>
                                        </p:tgtEl>
                                        <p:attrNameLst>
                                          <p:attrName>style.visibility</p:attrName>
                                        </p:attrNameLst>
                                      </p:cBhvr>
                                      <p:to>
                                        <p:strVal val="visible"/>
                                      </p:to>
                                    </p:set>
                                    <p:anim calcmode="lin" valueType="num">
                                      <p:cBhvr>
                                        <p:cTn id="19" dur="1000" fill="hold"/>
                                        <p:tgtEl>
                                          <p:spTgt spid="19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1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p:tmAbs val="0"/>
                                  </p:iterate>
                                  <p:childTnLst>
                                    <p:set>
                                      <p:cBhvr>
                                        <p:cTn id="24" fill="hold"/>
                                        <p:tgtEl>
                                          <p:spTgt spid="193">
                                            <p:txEl>
                                              <p:pRg st="4" end="4"/>
                                            </p:txEl>
                                          </p:spTgt>
                                        </p:tgtEl>
                                        <p:attrNameLst>
                                          <p:attrName>style.visibility</p:attrName>
                                        </p:attrNameLst>
                                      </p:cBhvr>
                                      <p:to>
                                        <p:strVal val="visible"/>
                                      </p:to>
                                    </p:set>
                                    <p:anim calcmode="lin" valueType="num">
                                      <p:cBhvr>
                                        <p:cTn id="25" dur="1000" fill="hold"/>
                                        <p:tgtEl>
                                          <p:spTgt spid="19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9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itle 1"/>
          <p:cNvSpPr txBox="1">
            <a:spLocks noGrp="1"/>
          </p:cNvSpPr>
          <p:nvPr>
            <p:ph type="title"/>
          </p:nvPr>
        </p:nvSpPr>
        <p:spPr>
          <a:xfrm>
            <a:off x="2324100" y="132081"/>
            <a:ext cx="9029700" cy="833120"/>
          </a:xfrm>
          <a:prstGeom prst="rect">
            <a:avLst/>
          </a:prstGeom>
        </p:spPr>
        <p:txBody>
          <a:bodyPr>
            <a:normAutofit/>
          </a:bodyPr>
          <a:lstStyle/>
          <a:p>
            <a:r>
              <a:rPr dirty="0"/>
              <a:t>Procedure for Regular ALR Meetings</a:t>
            </a:r>
          </a:p>
        </p:txBody>
      </p:sp>
      <p:sp>
        <p:nvSpPr>
          <p:cNvPr id="198" name="Content Placeholder 2"/>
          <p:cNvSpPr txBox="1">
            <a:spLocks noGrp="1"/>
          </p:cNvSpPr>
          <p:nvPr>
            <p:ph type="body" idx="1"/>
          </p:nvPr>
        </p:nvSpPr>
        <p:spPr>
          <a:xfrm>
            <a:off x="1651446" y="1391991"/>
            <a:ext cx="9168458" cy="5164428"/>
          </a:xfrm>
          <a:prstGeom prst="rect">
            <a:avLst/>
          </a:prstGeom>
        </p:spPr>
        <p:txBody>
          <a:bodyPr/>
          <a:lstStyle/>
          <a:p>
            <a:pPr marL="0" indent="0">
              <a:lnSpc>
                <a:spcPct val="72000"/>
              </a:lnSpc>
              <a:spcBef>
                <a:spcPts val="700"/>
              </a:spcBef>
              <a:buSzTx/>
              <a:buNone/>
              <a:defRPr sz="2000"/>
            </a:pPr>
            <a:r>
              <a:rPr dirty="0"/>
              <a:t>12. Sergeant-at-Arms are there any guests or new members to be introduced?</a:t>
            </a:r>
            <a:endParaRPr sz="2100" dirty="0"/>
          </a:p>
          <a:p>
            <a:pPr marL="0" indent="0">
              <a:lnSpc>
                <a:spcPct val="72000"/>
              </a:lnSpc>
              <a:spcBef>
                <a:spcPts val="700"/>
              </a:spcBef>
              <a:buSzTx/>
              <a:buNone/>
              <a:defRPr sz="2000"/>
            </a:pPr>
            <a:r>
              <a:rPr dirty="0"/>
              <a:t>13. </a:t>
            </a:r>
            <a:r>
              <a:rPr lang="en-US" dirty="0"/>
              <a:t>O</a:t>
            </a:r>
            <a:r>
              <a:rPr dirty="0"/>
              <a:t>fficers and </a:t>
            </a:r>
            <a:r>
              <a:rPr lang="en-US" dirty="0"/>
              <a:t>C</a:t>
            </a:r>
            <a:r>
              <a:rPr dirty="0"/>
              <a:t>ommittee chairmen reports </a:t>
            </a:r>
            <a:endParaRPr sz="1800" dirty="0"/>
          </a:p>
          <a:p>
            <a:pPr marL="685800" lvl="1" indent="-228600">
              <a:lnSpc>
                <a:spcPct val="72000"/>
              </a:lnSpc>
              <a:spcBef>
                <a:spcPts val="600"/>
              </a:spcBef>
              <a:defRPr sz="1800"/>
            </a:pPr>
            <a:r>
              <a:rPr lang="en-US" dirty="0"/>
              <a:t>Adjutant</a:t>
            </a:r>
            <a:endParaRPr dirty="0"/>
          </a:p>
          <a:p>
            <a:pPr marL="1143000" lvl="2" indent="-228600">
              <a:lnSpc>
                <a:spcPct val="72000"/>
              </a:lnSpc>
              <a:spcBef>
                <a:spcPts val="600"/>
              </a:spcBef>
              <a:defRPr sz="1700"/>
            </a:pPr>
            <a:r>
              <a:rPr lang="en-US" dirty="0"/>
              <a:t>R</a:t>
            </a:r>
            <a:r>
              <a:rPr dirty="0"/>
              <a:t>eading of the previous minutes</a:t>
            </a:r>
          </a:p>
          <a:p>
            <a:pPr marL="1143000" lvl="2" indent="-228600">
              <a:lnSpc>
                <a:spcPct val="72000"/>
              </a:lnSpc>
              <a:spcBef>
                <a:spcPts val="600"/>
              </a:spcBef>
              <a:defRPr sz="1700"/>
            </a:pPr>
            <a:r>
              <a:rPr lang="en-US" dirty="0"/>
              <a:t>M</a:t>
            </a:r>
            <a:r>
              <a:rPr dirty="0"/>
              <a:t>otion to except</a:t>
            </a:r>
            <a:endParaRPr sz="2100" dirty="0"/>
          </a:p>
          <a:p>
            <a:pPr lvl="1">
              <a:lnSpc>
                <a:spcPct val="72000"/>
              </a:lnSpc>
              <a:spcBef>
                <a:spcPts val="600"/>
              </a:spcBef>
              <a:defRPr sz="1800"/>
            </a:pPr>
            <a:r>
              <a:rPr lang="en-US" sz="2100" dirty="0"/>
              <a:t>Finance Officer</a:t>
            </a:r>
            <a:endParaRPr dirty="0"/>
          </a:p>
          <a:p>
            <a:pPr marL="1143000" lvl="2" indent="-228600">
              <a:lnSpc>
                <a:spcPct val="72000"/>
              </a:lnSpc>
              <a:spcBef>
                <a:spcPts val="500"/>
              </a:spcBef>
              <a:defRPr sz="1500"/>
            </a:pPr>
            <a:r>
              <a:rPr lang="en-US" dirty="0"/>
              <a:t>A</a:t>
            </a:r>
            <a:r>
              <a:rPr dirty="0"/>
              <a:t>re there any questions or corrections? </a:t>
            </a:r>
            <a:endParaRPr sz="1200" dirty="0"/>
          </a:p>
          <a:p>
            <a:pPr marL="1143000" lvl="2" indent="-228600">
              <a:lnSpc>
                <a:spcPct val="72000"/>
              </a:lnSpc>
              <a:spcBef>
                <a:spcPts val="500"/>
              </a:spcBef>
              <a:defRPr sz="1500"/>
            </a:pPr>
            <a:r>
              <a:rPr lang="en-US" dirty="0"/>
              <a:t>M</a:t>
            </a:r>
            <a:r>
              <a:rPr dirty="0"/>
              <a:t>otion to accept the reading of the treasurer repor</a:t>
            </a:r>
            <a:r>
              <a:rPr lang="en-US" dirty="0"/>
              <a:t>t</a:t>
            </a:r>
            <a:r>
              <a:rPr dirty="0"/>
              <a:t> subject to audit…  </a:t>
            </a:r>
            <a:endParaRPr sz="2000" dirty="0"/>
          </a:p>
          <a:p>
            <a:pPr marL="685800" lvl="1" indent="-228600">
              <a:lnSpc>
                <a:spcPct val="72000"/>
              </a:lnSpc>
              <a:spcBef>
                <a:spcPts val="600"/>
              </a:spcBef>
              <a:defRPr sz="1800"/>
            </a:pPr>
            <a:r>
              <a:rPr dirty="0"/>
              <a:t>Director</a:t>
            </a:r>
          </a:p>
          <a:p>
            <a:pPr marL="685800" lvl="1" indent="-228600">
              <a:lnSpc>
                <a:spcPct val="72000"/>
              </a:lnSpc>
              <a:spcBef>
                <a:spcPts val="600"/>
              </a:spcBef>
              <a:defRPr sz="1800"/>
            </a:pPr>
            <a:r>
              <a:rPr dirty="0"/>
              <a:t>Assistant Director </a:t>
            </a:r>
          </a:p>
          <a:p>
            <a:pPr marL="685800" lvl="1" indent="-228600">
              <a:lnSpc>
                <a:spcPct val="72000"/>
              </a:lnSpc>
              <a:spcBef>
                <a:spcPts val="600"/>
              </a:spcBef>
              <a:defRPr sz="1800"/>
            </a:pPr>
            <a:r>
              <a:rPr dirty="0"/>
              <a:t>Membership</a:t>
            </a:r>
          </a:p>
          <a:p>
            <a:pPr marL="685800" lvl="1" indent="-228600">
              <a:lnSpc>
                <a:spcPct val="72000"/>
              </a:lnSpc>
              <a:spcBef>
                <a:spcPts val="600"/>
              </a:spcBef>
              <a:defRPr sz="1800"/>
            </a:pPr>
            <a:r>
              <a:rPr dirty="0"/>
              <a:t>Chaplain</a:t>
            </a:r>
          </a:p>
          <a:p>
            <a:pPr marL="685800" lvl="1" indent="-228600">
              <a:lnSpc>
                <a:spcPct val="72000"/>
              </a:lnSpc>
              <a:spcBef>
                <a:spcPts val="600"/>
              </a:spcBef>
              <a:defRPr sz="1800"/>
            </a:pPr>
            <a:r>
              <a:rPr dirty="0"/>
              <a:t>Road Captain</a:t>
            </a:r>
          </a:p>
          <a:p>
            <a:pPr marL="685800" lvl="1" indent="-228600">
              <a:lnSpc>
                <a:spcPct val="72000"/>
              </a:lnSpc>
              <a:spcBef>
                <a:spcPts val="600"/>
              </a:spcBef>
              <a:defRPr sz="1800"/>
            </a:pPr>
            <a:r>
              <a:rPr dirty="0"/>
              <a:t>Safety Officer</a:t>
            </a:r>
          </a:p>
          <a:p>
            <a:pPr marL="685800" lvl="1" indent="-228600">
              <a:lnSpc>
                <a:spcPct val="72000"/>
              </a:lnSpc>
              <a:spcBef>
                <a:spcPts val="600"/>
              </a:spcBef>
              <a:defRPr sz="1800"/>
            </a:pPr>
            <a:r>
              <a:rPr dirty="0"/>
              <a:t>Historian</a:t>
            </a:r>
          </a:p>
          <a:p>
            <a:pPr marL="685800" lvl="1" indent="-228600">
              <a:lnSpc>
                <a:spcPct val="72000"/>
              </a:lnSpc>
              <a:spcBef>
                <a:spcPts val="600"/>
              </a:spcBef>
              <a:defRPr sz="1800"/>
            </a:pPr>
            <a:r>
              <a:rPr dirty="0"/>
              <a:t>Sergeant-at-Arms </a:t>
            </a:r>
          </a:p>
          <a:p>
            <a:pPr marL="685800" lvl="1" indent="-228600">
              <a:lnSpc>
                <a:spcPct val="72000"/>
              </a:lnSpc>
              <a:spcBef>
                <a:spcPts val="600"/>
              </a:spcBef>
              <a:defRPr sz="1800"/>
            </a:pPr>
            <a:r>
              <a:rPr dirty="0"/>
              <a:t>Event Coordinator</a:t>
            </a:r>
          </a:p>
          <a:p>
            <a:pPr marL="685800" lvl="1" indent="-228600">
              <a:lnSpc>
                <a:spcPct val="72000"/>
              </a:lnSpc>
              <a:spcBef>
                <a:spcPts val="600"/>
              </a:spcBef>
              <a:defRPr sz="1800"/>
            </a:pPr>
            <a:r>
              <a:rPr dirty="0"/>
              <a:t>Quartermaster</a:t>
            </a:r>
          </a:p>
        </p:txBody>
      </p:sp>
      <p:pic>
        <p:nvPicPr>
          <p:cNvPr id="199" name="Picture 3" descr="Picture 3"/>
          <p:cNvPicPr>
            <a:picLocks noChangeAspect="1"/>
          </p:cNvPicPr>
          <p:nvPr/>
        </p:nvPicPr>
        <p:blipFill>
          <a:blip r:embed="rId2">
            <a:extLst/>
          </a:blip>
          <a:stretch>
            <a:fillRect/>
          </a:stretch>
        </p:blipFill>
        <p:spPr>
          <a:xfrm>
            <a:off x="9120325" y="5587363"/>
            <a:ext cx="1259206" cy="1138556"/>
          </a:xfrm>
          <a:prstGeom prst="rect">
            <a:avLst/>
          </a:prstGeom>
          <a:ln w="12700">
            <a:miter lim="400000"/>
          </a:ln>
        </p:spPr>
      </p:pic>
      <p:pic>
        <p:nvPicPr>
          <p:cNvPr id="200" name="Picture 4" descr="Picture 4"/>
          <p:cNvPicPr>
            <a:picLocks noChangeAspect="1"/>
          </p:cNvPicPr>
          <p:nvPr/>
        </p:nvPicPr>
        <p:blipFill>
          <a:blip r:embed="rId3">
            <a:extLst/>
          </a:blip>
          <a:stretch>
            <a:fillRect/>
          </a:stretch>
        </p:blipFill>
        <p:spPr>
          <a:xfrm>
            <a:off x="10672954" y="5587363"/>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iterate>
                                    <p:tmAbs val="0"/>
                                  </p:iterate>
                                  <p:childTnLst>
                                    <p:set>
                                      <p:cBhvr>
                                        <p:cTn id="6" fill="hold"/>
                                        <p:tgtEl>
                                          <p:spTgt spid="198">
                                            <p:txEl>
                                              <p:pRg st="1" end="1"/>
                                            </p:txEl>
                                          </p:spTgt>
                                        </p:tgtEl>
                                        <p:attrNameLst>
                                          <p:attrName>style.visibility</p:attrName>
                                        </p:attrNameLst>
                                      </p:cBhvr>
                                      <p:to>
                                        <p:strVal val="visible"/>
                                      </p:to>
                                    </p:set>
                                    <p:animEffect transition="in" filter="wipe(down)">
                                      <p:cBhvr>
                                        <p:cTn id="7" dur="500"/>
                                        <p:tgtEl>
                                          <p:spTgt spid="1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1" nodeType="clickEffect">
                                  <p:stCondLst>
                                    <p:cond delay="0"/>
                                  </p:stCondLst>
                                  <p:iterate>
                                    <p:tmAbs val="0"/>
                                  </p:iterate>
                                  <p:childTnLst>
                                    <p:set>
                                      <p:cBhvr>
                                        <p:cTn id="11" fill="hold"/>
                                        <p:tgtEl>
                                          <p:spTgt spid="198">
                                            <p:txEl>
                                              <p:pRg st="2" end="2"/>
                                            </p:txEl>
                                          </p:spTgt>
                                        </p:tgtEl>
                                        <p:attrNameLst>
                                          <p:attrName>style.visibility</p:attrName>
                                        </p:attrNameLst>
                                      </p:cBhvr>
                                      <p:to>
                                        <p:strVal val="visible"/>
                                      </p:to>
                                    </p:set>
                                    <p:animEffect transition="in" filter="wipe(down)">
                                      <p:cBhvr>
                                        <p:cTn id="12" dur="500"/>
                                        <p:tgtEl>
                                          <p:spTgt spid="198">
                                            <p:txEl>
                                              <p:pRg st="2" end="2"/>
                                            </p:txEl>
                                          </p:spTgt>
                                        </p:tgtEl>
                                      </p:cBhvr>
                                    </p:animEffect>
                                  </p:childTnLst>
                                </p:cTn>
                              </p:par>
                            </p:childTnLst>
                          </p:cTn>
                        </p:par>
                        <p:par>
                          <p:cTn id="13" fill="hold">
                            <p:stCondLst>
                              <p:cond delay="500"/>
                            </p:stCondLst>
                            <p:childTnLst>
                              <p:par>
                                <p:cTn id="14" presetID="22" presetClass="entr" presetSubtype="4" fill="hold" grpId="1" nodeType="afterEffect">
                                  <p:stCondLst>
                                    <p:cond delay="0"/>
                                  </p:stCondLst>
                                  <p:iterate>
                                    <p:tmAbs val="0"/>
                                  </p:iterate>
                                  <p:childTnLst>
                                    <p:set>
                                      <p:cBhvr>
                                        <p:cTn id="15" fill="hold"/>
                                        <p:tgtEl>
                                          <p:spTgt spid="198">
                                            <p:txEl>
                                              <p:pRg st="3" end="3"/>
                                            </p:txEl>
                                          </p:spTgt>
                                        </p:tgtEl>
                                        <p:attrNameLst>
                                          <p:attrName>style.visibility</p:attrName>
                                        </p:attrNameLst>
                                      </p:cBhvr>
                                      <p:to>
                                        <p:strVal val="visible"/>
                                      </p:to>
                                    </p:set>
                                    <p:animEffect transition="in" filter="wipe(down)">
                                      <p:cBhvr>
                                        <p:cTn id="16" dur="500"/>
                                        <p:tgtEl>
                                          <p:spTgt spid="198">
                                            <p:txEl>
                                              <p:pRg st="3" end="3"/>
                                            </p:txEl>
                                          </p:spTgt>
                                        </p:tgtEl>
                                      </p:cBhvr>
                                    </p:animEffect>
                                  </p:childTnLst>
                                </p:cTn>
                              </p:par>
                            </p:childTnLst>
                          </p:cTn>
                        </p:par>
                        <p:par>
                          <p:cTn id="17" fill="hold">
                            <p:stCondLst>
                              <p:cond delay="1000"/>
                            </p:stCondLst>
                            <p:childTnLst>
                              <p:par>
                                <p:cTn id="18" presetID="22" presetClass="entr" presetSubtype="4" fill="hold" grpId="1" nodeType="afterEffect">
                                  <p:stCondLst>
                                    <p:cond delay="0"/>
                                  </p:stCondLst>
                                  <p:iterate>
                                    <p:tmAbs val="0"/>
                                  </p:iterate>
                                  <p:childTnLst>
                                    <p:set>
                                      <p:cBhvr>
                                        <p:cTn id="19" fill="hold"/>
                                        <p:tgtEl>
                                          <p:spTgt spid="198">
                                            <p:txEl>
                                              <p:pRg st="4" end="4"/>
                                            </p:txEl>
                                          </p:spTgt>
                                        </p:tgtEl>
                                        <p:attrNameLst>
                                          <p:attrName>style.visibility</p:attrName>
                                        </p:attrNameLst>
                                      </p:cBhvr>
                                      <p:to>
                                        <p:strVal val="visible"/>
                                      </p:to>
                                    </p:set>
                                    <p:animEffect transition="in" filter="wipe(down)">
                                      <p:cBhvr>
                                        <p:cTn id="20" dur="500"/>
                                        <p:tgtEl>
                                          <p:spTgt spid="198">
                                            <p:txEl>
                                              <p:pRg st="4" end="4"/>
                                            </p:txEl>
                                          </p:spTgt>
                                        </p:tgtEl>
                                      </p:cBhvr>
                                    </p:animEffect>
                                  </p:childTnLst>
                                </p:cTn>
                              </p:par>
                            </p:childTnLst>
                          </p:cTn>
                        </p:par>
                        <p:par>
                          <p:cTn id="21" fill="hold">
                            <p:stCondLst>
                              <p:cond delay="1500"/>
                            </p:stCondLst>
                            <p:childTnLst>
                              <p:par>
                                <p:cTn id="22" presetID="22" presetClass="entr" presetSubtype="4" fill="hold" grpId="1" nodeType="afterEffect">
                                  <p:stCondLst>
                                    <p:cond delay="0"/>
                                  </p:stCondLst>
                                  <p:iterate>
                                    <p:tmAbs val="0"/>
                                  </p:iterate>
                                  <p:childTnLst>
                                    <p:set>
                                      <p:cBhvr>
                                        <p:cTn id="23" fill="hold"/>
                                        <p:tgtEl>
                                          <p:spTgt spid="198">
                                            <p:txEl>
                                              <p:pRg st="5" end="5"/>
                                            </p:txEl>
                                          </p:spTgt>
                                        </p:tgtEl>
                                        <p:attrNameLst>
                                          <p:attrName>style.visibility</p:attrName>
                                        </p:attrNameLst>
                                      </p:cBhvr>
                                      <p:to>
                                        <p:strVal val="visible"/>
                                      </p:to>
                                    </p:set>
                                    <p:animEffect transition="in" filter="wipe(down)">
                                      <p:cBhvr>
                                        <p:cTn id="24" dur="500"/>
                                        <p:tgtEl>
                                          <p:spTgt spid="198">
                                            <p:txEl>
                                              <p:pRg st="5" end="5"/>
                                            </p:txEl>
                                          </p:spTgt>
                                        </p:tgtEl>
                                      </p:cBhvr>
                                    </p:animEffect>
                                  </p:childTnLst>
                                </p:cTn>
                              </p:par>
                            </p:childTnLst>
                          </p:cTn>
                        </p:par>
                        <p:par>
                          <p:cTn id="25" fill="hold">
                            <p:stCondLst>
                              <p:cond delay="2000"/>
                            </p:stCondLst>
                            <p:childTnLst>
                              <p:par>
                                <p:cTn id="26" presetID="22" presetClass="entr" presetSubtype="4" fill="hold" grpId="1" nodeType="afterEffect">
                                  <p:stCondLst>
                                    <p:cond delay="0"/>
                                  </p:stCondLst>
                                  <p:iterate>
                                    <p:tmAbs val="0"/>
                                  </p:iterate>
                                  <p:childTnLst>
                                    <p:set>
                                      <p:cBhvr>
                                        <p:cTn id="27" fill="hold"/>
                                        <p:tgtEl>
                                          <p:spTgt spid="198">
                                            <p:txEl>
                                              <p:pRg st="6" end="6"/>
                                            </p:txEl>
                                          </p:spTgt>
                                        </p:tgtEl>
                                        <p:attrNameLst>
                                          <p:attrName>style.visibility</p:attrName>
                                        </p:attrNameLst>
                                      </p:cBhvr>
                                      <p:to>
                                        <p:strVal val="visible"/>
                                      </p:to>
                                    </p:set>
                                    <p:animEffect transition="in" filter="wipe(down)">
                                      <p:cBhvr>
                                        <p:cTn id="28" dur="500"/>
                                        <p:tgtEl>
                                          <p:spTgt spid="198">
                                            <p:txEl>
                                              <p:pRg st="6" end="6"/>
                                            </p:txEl>
                                          </p:spTgt>
                                        </p:tgtEl>
                                      </p:cBhvr>
                                    </p:animEffect>
                                  </p:childTnLst>
                                </p:cTn>
                              </p:par>
                            </p:childTnLst>
                          </p:cTn>
                        </p:par>
                        <p:par>
                          <p:cTn id="29" fill="hold">
                            <p:stCondLst>
                              <p:cond delay="2500"/>
                            </p:stCondLst>
                            <p:childTnLst>
                              <p:par>
                                <p:cTn id="30" presetID="22" presetClass="entr" presetSubtype="4" fill="hold" grpId="1" nodeType="afterEffect">
                                  <p:stCondLst>
                                    <p:cond delay="0"/>
                                  </p:stCondLst>
                                  <p:iterate>
                                    <p:tmAbs val="0"/>
                                  </p:iterate>
                                  <p:childTnLst>
                                    <p:set>
                                      <p:cBhvr>
                                        <p:cTn id="31" fill="hold"/>
                                        <p:tgtEl>
                                          <p:spTgt spid="198">
                                            <p:txEl>
                                              <p:pRg st="7" end="7"/>
                                            </p:txEl>
                                          </p:spTgt>
                                        </p:tgtEl>
                                        <p:attrNameLst>
                                          <p:attrName>style.visibility</p:attrName>
                                        </p:attrNameLst>
                                      </p:cBhvr>
                                      <p:to>
                                        <p:strVal val="visible"/>
                                      </p:to>
                                    </p:set>
                                    <p:animEffect transition="in" filter="wipe(down)">
                                      <p:cBhvr>
                                        <p:cTn id="32" dur="500"/>
                                        <p:tgtEl>
                                          <p:spTgt spid="198">
                                            <p:txEl>
                                              <p:pRg st="7" end="7"/>
                                            </p:txEl>
                                          </p:spTgt>
                                        </p:tgtEl>
                                      </p:cBhvr>
                                    </p:animEffect>
                                  </p:childTnLst>
                                </p:cTn>
                              </p:par>
                            </p:childTnLst>
                          </p:cTn>
                        </p:par>
                        <p:par>
                          <p:cTn id="33" fill="hold">
                            <p:stCondLst>
                              <p:cond delay="3000"/>
                            </p:stCondLst>
                            <p:childTnLst>
                              <p:par>
                                <p:cTn id="34" presetID="22" presetClass="entr" presetSubtype="4" fill="hold" grpId="1" nodeType="afterEffect">
                                  <p:stCondLst>
                                    <p:cond delay="0"/>
                                  </p:stCondLst>
                                  <p:iterate>
                                    <p:tmAbs val="0"/>
                                  </p:iterate>
                                  <p:childTnLst>
                                    <p:set>
                                      <p:cBhvr>
                                        <p:cTn id="35" fill="hold"/>
                                        <p:tgtEl>
                                          <p:spTgt spid="198">
                                            <p:txEl>
                                              <p:pRg st="8" end="8"/>
                                            </p:txEl>
                                          </p:spTgt>
                                        </p:tgtEl>
                                        <p:attrNameLst>
                                          <p:attrName>style.visibility</p:attrName>
                                        </p:attrNameLst>
                                      </p:cBhvr>
                                      <p:to>
                                        <p:strVal val="visible"/>
                                      </p:to>
                                    </p:set>
                                    <p:animEffect transition="in" filter="wipe(down)">
                                      <p:cBhvr>
                                        <p:cTn id="36" dur="500"/>
                                        <p:tgtEl>
                                          <p:spTgt spid="198">
                                            <p:txEl>
                                              <p:pRg st="8" end="8"/>
                                            </p:txEl>
                                          </p:spTgt>
                                        </p:tgtEl>
                                      </p:cBhvr>
                                    </p:animEffect>
                                  </p:childTnLst>
                                </p:cTn>
                              </p:par>
                            </p:childTnLst>
                          </p:cTn>
                        </p:par>
                        <p:par>
                          <p:cTn id="37" fill="hold">
                            <p:stCondLst>
                              <p:cond delay="3500"/>
                            </p:stCondLst>
                            <p:childTnLst>
                              <p:par>
                                <p:cTn id="38" presetID="22" presetClass="entr" presetSubtype="4" fill="hold" grpId="1" nodeType="afterEffect">
                                  <p:stCondLst>
                                    <p:cond delay="0"/>
                                  </p:stCondLst>
                                  <p:iterate>
                                    <p:tmAbs val="0"/>
                                  </p:iterate>
                                  <p:childTnLst>
                                    <p:set>
                                      <p:cBhvr>
                                        <p:cTn id="39" fill="hold"/>
                                        <p:tgtEl>
                                          <p:spTgt spid="198">
                                            <p:txEl>
                                              <p:pRg st="9" end="9"/>
                                            </p:txEl>
                                          </p:spTgt>
                                        </p:tgtEl>
                                        <p:attrNameLst>
                                          <p:attrName>style.visibility</p:attrName>
                                        </p:attrNameLst>
                                      </p:cBhvr>
                                      <p:to>
                                        <p:strVal val="visible"/>
                                      </p:to>
                                    </p:set>
                                    <p:animEffect transition="in" filter="wipe(down)">
                                      <p:cBhvr>
                                        <p:cTn id="40" dur="500"/>
                                        <p:tgtEl>
                                          <p:spTgt spid="198">
                                            <p:txEl>
                                              <p:pRg st="9" end="9"/>
                                            </p:txEl>
                                          </p:spTgt>
                                        </p:tgtEl>
                                      </p:cBhvr>
                                    </p:animEffect>
                                  </p:childTnLst>
                                </p:cTn>
                              </p:par>
                            </p:childTnLst>
                          </p:cTn>
                        </p:par>
                        <p:par>
                          <p:cTn id="41" fill="hold">
                            <p:stCondLst>
                              <p:cond delay="4000"/>
                            </p:stCondLst>
                            <p:childTnLst>
                              <p:par>
                                <p:cTn id="42" presetID="22" presetClass="entr" presetSubtype="4" fill="hold" grpId="1" nodeType="afterEffect">
                                  <p:stCondLst>
                                    <p:cond delay="0"/>
                                  </p:stCondLst>
                                  <p:iterate>
                                    <p:tmAbs val="0"/>
                                  </p:iterate>
                                  <p:childTnLst>
                                    <p:set>
                                      <p:cBhvr>
                                        <p:cTn id="43" fill="hold"/>
                                        <p:tgtEl>
                                          <p:spTgt spid="198">
                                            <p:txEl>
                                              <p:pRg st="10" end="10"/>
                                            </p:txEl>
                                          </p:spTgt>
                                        </p:tgtEl>
                                        <p:attrNameLst>
                                          <p:attrName>style.visibility</p:attrName>
                                        </p:attrNameLst>
                                      </p:cBhvr>
                                      <p:to>
                                        <p:strVal val="visible"/>
                                      </p:to>
                                    </p:set>
                                    <p:animEffect transition="in" filter="wipe(down)">
                                      <p:cBhvr>
                                        <p:cTn id="44" dur="500"/>
                                        <p:tgtEl>
                                          <p:spTgt spid="198">
                                            <p:txEl>
                                              <p:pRg st="10" end="10"/>
                                            </p:txEl>
                                          </p:spTgt>
                                        </p:tgtEl>
                                      </p:cBhvr>
                                    </p:animEffect>
                                  </p:childTnLst>
                                </p:cTn>
                              </p:par>
                            </p:childTnLst>
                          </p:cTn>
                        </p:par>
                        <p:par>
                          <p:cTn id="45" fill="hold">
                            <p:stCondLst>
                              <p:cond delay="4500"/>
                            </p:stCondLst>
                            <p:childTnLst>
                              <p:par>
                                <p:cTn id="46" presetID="22" presetClass="entr" presetSubtype="4" fill="hold" grpId="1" nodeType="afterEffect">
                                  <p:stCondLst>
                                    <p:cond delay="0"/>
                                  </p:stCondLst>
                                  <p:iterate>
                                    <p:tmAbs val="0"/>
                                  </p:iterate>
                                  <p:childTnLst>
                                    <p:set>
                                      <p:cBhvr>
                                        <p:cTn id="47" fill="hold"/>
                                        <p:tgtEl>
                                          <p:spTgt spid="198">
                                            <p:txEl>
                                              <p:pRg st="11" end="11"/>
                                            </p:txEl>
                                          </p:spTgt>
                                        </p:tgtEl>
                                        <p:attrNameLst>
                                          <p:attrName>style.visibility</p:attrName>
                                        </p:attrNameLst>
                                      </p:cBhvr>
                                      <p:to>
                                        <p:strVal val="visible"/>
                                      </p:to>
                                    </p:set>
                                    <p:animEffect transition="in" filter="wipe(down)">
                                      <p:cBhvr>
                                        <p:cTn id="48" dur="500"/>
                                        <p:tgtEl>
                                          <p:spTgt spid="198">
                                            <p:txEl>
                                              <p:pRg st="11" end="11"/>
                                            </p:txEl>
                                          </p:spTgt>
                                        </p:tgtEl>
                                      </p:cBhvr>
                                    </p:animEffect>
                                  </p:childTnLst>
                                </p:cTn>
                              </p:par>
                            </p:childTnLst>
                          </p:cTn>
                        </p:par>
                        <p:par>
                          <p:cTn id="49" fill="hold">
                            <p:stCondLst>
                              <p:cond delay="5000"/>
                            </p:stCondLst>
                            <p:childTnLst>
                              <p:par>
                                <p:cTn id="50" presetID="22" presetClass="entr" presetSubtype="4" fill="hold" grpId="1" nodeType="afterEffect">
                                  <p:stCondLst>
                                    <p:cond delay="0"/>
                                  </p:stCondLst>
                                  <p:iterate>
                                    <p:tmAbs val="0"/>
                                  </p:iterate>
                                  <p:childTnLst>
                                    <p:set>
                                      <p:cBhvr>
                                        <p:cTn id="51" fill="hold"/>
                                        <p:tgtEl>
                                          <p:spTgt spid="198">
                                            <p:txEl>
                                              <p:pRg st="12" end="12"/>
                                            </p:txEl>
                                          </p:spTgt>
                                        </p:tgtEl>
                                        <p:attrNameLst>
                                          <p:attrName>style.visibility</p:attrName>
                                        </p:attrNameLst>
                                      </p:cBhvr>
                                      <p:to>
                                        <p:strVal val="visible"/>
                                      </p:to>
                                    </p:set>
                                    <p:animEffect transition="in" filter="wipe(down)">
                                      <p:cBhvr>
                                        <p:cTn id="52" dur="500"/>
                                        <p:tgtEl>
                                          <p:spTgt spid="198">
                                            <p:txEl>
                                              <p:pRg st="12" end="12"/>
                                            </p:txEl>
                                          </p:spTgt>
                                        </p:tgtEl>
                                      </p:cBhvr>
                                    </p:animEffect>
                                  </p:childTnLst>
                                </p:cTn>
                              </p:par>
                            </p:childTnLst>
                          </p:cTn>
                        </p:par>
                        <p:par>
                          <p:cTn id="53" fill="hold">
                            <p:stCondLst>
                              <p:cond delay="5500"/>
                            </p:stCondLst>
                            <p:childTnLst>
                              <p:par>
                                <p:cTn id="54" presetID="22" presetClass="entr" presetSubtype="4" fill="hold" grpId="1" nodeType="afterEffect">
                                  <p:stCondLst>
                                    <p:cond delay="0"/>
                                  </p:stCondLst>
                                  <p:iterate>
                                    <p:tmAbs val="0"/>
                                  </p:iterate>
                                  <p:childTnLst>
                                    <p:set>
                                      <p:cBhvr>
                                        <p:cTn id="55" fill="hold"/>
                                        <p:tgtEl>
                                          <p:spTgt spid="198">
                                            <p:txEl>
                                              <p:pRg st="13" end="13"/>
                                            </p:txEl>
                                          </p:spTgt>
                                        </p:tgtEl>
                                        <p:attrNameLst>
                                          <p:attrName>style.visibility</p:attrName>
                                        </p:attrNameLst>
                                      </p:cBhvr>
                                      <p:to>
                                        <p:strVal val="visible"/>
                                      </p:to>
                                    </p:set>
                                    <p:animEffect transition="in" filter="wipe(down)">
                                      <p:cBhvr>
                                        <p:cTn id="56" dur="500"/>
                                        <p:tgtEl>
                                          <p:spTgt spid="198">
                                            <p:txEl>
                                              <p:pRg st="13" end="13"/>
                                            </p:txEl>
                                          </p:spTgt>
                                        </p:tgtEl>
                                      </p:cBhvr>
                                    </p:animEffect>
                                  </p:childTnLst>
                                </p:cTn>
                              </p:par>
                            </p:childTnLst>
                          </p:cTn>
                        </p:par>
                        <p:par>
                          <p:cTn id="57" fill="hold">
                            <p:stCondLst>
                              <p:cond delay="6000"/>
                            </p:stCondLst>
                            <p:childTnLst>
                              <p:par>
                                <p:cTn id="58" presetID="22" presetClass="entr" presetSubtype="4" fill="hold" grpId="1" nodeType="afterEffect">
                                  <p:stCondLst>
                                    <p:cond delay="0"/>
                                  </p:stCondLst>
                                  <p:iterate>
                                    <p:tmAbs val="0"/>
                                  </p:iterate>
                                  <p:childTnLst>
                                    <p:set>
                                      <p:cBhvr>
                                        <p:cTn id="59" fill="hold"/>
                                        <p:tgtEl>
                                          <p:spTgt spid="198">
                                            <p:txEl>
                                              <p:pRg st="14" end="14"/>
                                            </p:txEl>
                                          </p:spTgt>
                                        </p:tgtEl>
                                        <p:attrNameLst>
                                          <p:attrName>style.visibility</p:attrName>
                                        </p:attrNameLst>
                                      </p:cBhvr>
                                      <p:to>
                                        <p:strVal val="visible"/>
                                      </p:to>
                                    </p:set>
                                    <p:animEffect transition="in" filter="wipe(down)">
                                      <p:cBhvr>
                                        <p:cTn id="60" dur="500"/>
                                        <p:tgtEl>
                                          <p:spTgt spid="198">
                                            <p:txEl>
                                              <p:pRg st="14" end="14"/>
                                            </p:txEl>
                                          </p:spTgt>
                                        </p:tgtEl>
                                      </p:cBhvr>
                                    </p:animEffect>
                                  </p:childTnLst>
                                </p:cTn>
                              </p:par>
                            </p:childTnLst>
                          </p:cTn>
                        </p:par>
                        <p:par>
                          <p:cTn id="61" fill="hold">
                            <p:stCondLst>
                              <p:cond delay="6500"/>
                            </p:stCondLst>
                            <p:childTnLst>
                              <p:par>
                                <p:cTn id="62" presetID="22" presetClass="entr" presetSubtype="4" fill="hold" grpId="1" nodeType="afterEffect">
                                  <p:stCondLst>
                                    <p:cond delay="0"/>
                                  </p:stCondLst>
                                  <p:iterate>
                                    <p:tmAbs val="0"/>
                                  </p:iterate>
                                  <p:childTnLst>
                                    <p:set>
                                      <p:cBhvr>
                                        <p:cTn id="63" fill="hold"/>
                                        <p:tgtEl>
                                          <p:spTgt spid="198">
                                            <p:txEl>
                                              <p:pRg st="15" end="15"/>
                                            </p:txEl>
                                          </p:spTgt>
                                        </p:tgtEl>
                                        <p:attrNameLst>
                                          <p:attrName>style.visibility</p:attrName>
                                        </p:attrNameLst>
                                      </p:cBhvr>
                                      <p:to>
                                        <p:strVal val="visible"/>
                                      </p:to>
                                    </p:set>
                                    <p:animEffect transition="in" filter="wipe(down)">
                                      <p:cBhvr>
                                        <p:cTn id="64" dur="500"/>
                                        <p:tgtEl>
                                          <p:spTgt spid="198">
                                            <p:txEl>
                                              <p:pRg st="15" end="15"/>
                                            </p:txEl>
                                          </p:spTgt>
                                        </p:tgtEl>
                                      </p:cBhvr>
                                    </p:animEffect>
                                  </p:childTnLst>
                                </p:cTn>
                              </p:par>
                            </p:childTnLst>
                          </p:cTn>
                        </p:par>
                        <p:par>
                          <p:cTn id="65" fill="hold">
                            <p:stCondLst>
                              <p:cond delay="7000"/>
                            </p:stCondLst>
                            <p:childTnLst>
                              <p:par>
                                <p:cTn id="66" presetID="22" presetClass="entr" presetSubtype="4" fill="hold" grpId="1" nodeType="afterEffect">
                                  <p:stCondLst>
                                    <p:cond delay="0"/>
                                  </p:stCondLst>
                                  <p:iterate>
                                    <p:tmAbs val="0"/>
                                  </p:iterate>
                                  <p:childTnLst>
                                    <p:set>
                                      <p:cBhvr>
                                        <p:cTn id="67" fill="hold"/>
                                        <p:tgtEl>
                                          <p:spTgt spid="198">
                                            <p:txEl>
                                              <p:pRg st="16" end="16"/>
                                            </p:txEl>
                                          </p:spTgt>
                                        </p:tgtEl>
                                        <p:attrNameLst>
                                          <p:attrName>style.visibility</p:attrName>
                                        </p:attrNameLst>
                                      </p:cBhvr>
                                      <p:to>
                                        <p:strVal val="visible"/>
                                      </p:to>
                                    </p:set>
                                    <p:animEffect transition="in" filter="wipe(down)">
                                      <p:cBhvr>
                                        <p:cTn id="68" dur="500"/>
                                        <p:tgtEl>
                                          <p:spTgt spid="198">
                                            <p:txEl>
                                              <p:pRg st="16" end="16"/>
                                            </p:txEl>
                                          </p:spTgt>
                                        </p:tgtEl>
                                      </p:cBhvr>
                                    </p:animEffect>
                                  </p:childTnLst>
                                </p:cTn>
                              </p:par>
                            </p:childTnLst>
                          </p:cTn>
                        </p:par>
                        <p:par>
                          <p:cTn id="69" fill="hold">
                            <p:stCondLst>
                              <p:cond delay="7500"/>
                            </p:stCondLst>
                            <p:childTnLst>
                              <p:par>
                                <p:cTn id="70" presetID="22" presetClass="entr" presetSubtype="4" fill="hold" grpId="1" nodeType="afterEffect">
                                  <p:stCondLst>
                                    <p:cond delay="0"/>
                                  </p:stCondLst>
                                  <p:iterate>
                                    <p:tmAbs val="0"/>
                                  </p:iterate>
                                  <p:childTnLst>
                                    <p:set>
                                      <p:cBhvr>
                                        <p:cTn id="71" fill="hold"/>
                                        <p:tgtEl>
                                          <p:spTgt spid="198">
                                            <p:txEl>
                                              <p:pRg st="17" end="17"/>
                                            </p:txEl>
                                          </p:spTgt>
                                        </p:tgtEl>
                                        <p:attrNameLst>
                                          <p:attrName>style.visibility</p:attrName>
                                        </p:attrNameLst>
                                      </p:cBhvr>
                                      <p:to>
                                        <p:strVal val="visible"/>
                                      </p:to>
                                    </p:set>
                                    <p:animEffect transition="in" filter="wipe(down)">
                                      <p:cBhvr>
                                        <p:cTn id="72" dur="500"/>
                                        <p:tgtEl>
                                          <p:spTgt spid="198">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lstStyle/>
          <a:p>
            <a:r>
              <a:t>Procedure for Regular ALR Meetings</a:t>
            </a:r>
          </a:p>
        </p:txBody>
      </p:sp>
      <p:sp>
        <p:nvSpPr>
          <p:cNvPr id="203" name="Content Placeholder 2"/>
          <p:cNvSpPr txBox="1">
            <a:spLocks noGrp="1"/>
          </p:cNvSpPr>
          <p:nvPr>
            <p:ph type="body" idx="1"/>
          </p:nvPr>
        </p:nvSpPr>
        <p:spPr>
          <a:xfrm>
            <a:off x="1397357" y="1404512"/>
            <a:ext cx="10387886" cy="4765185"/>
          </a:xfrm>
          <a:prstGeom prst="rect">
            <a:avLst/>
          </a:prstGeom>
        </p:spPr>
        <p:txBody>
          <a:bodyPr/>
          <a:lstStyle/>
          <a:p>
            <a:pPr marL="0" indent="0">
              <a:lnSpc>
                <a:spcPct val="100000"/>
              </a:lnSpc>
              <a:buSzTx/>
              <a:buNone/>
            </a:pPr>
            <a:r>
              <a:rPr dirty="0"/>
              <a:t>14. Nominations for vacant officers positions</a:t>
            </a:r>
          </a:p>
          <a:p>
            <a:pPr marL="0" indent="0">
              <a:lnSpc>
                <a:spcPct val="100000"/>
              </a:lnSpc>
              <a:buSzTx/>
              <a:buNone/>
            </a:pPr>
            <a:r>
              <a:rPr dirty="0"/>
              <a:t>15. Old or unfinished business?</a:t>
            </a:r>
          </a:p>
          <a:p>
            <a:pPr marL="0" indent="0">
              <a:lnSpc>
                <a:spcPct val="100000"/>
              </a:lnSpc>
              <a:buSzTx/>
              <a:buNone/>
            </a:pPr>
            <a:r>
              <a:rPr dirty="0"/>
              <a:t>16. New business and correspondence? </a:t>
            </a:r>
          </a:p>
          <a:p>
            <a:pPr marL="0" indent="0">
              <a:lnSpc>
                <a:spcPct val="100000"/>
              </a:lnSpc>
              <a:buSzTx/>
              <a:buNone/>
            </a:pPr>
            <a:r>
              <a:rPr dirty="0"/>
              <a:t>17. For the good of the American Legion Riders?</a:t>
            </a:r>
          </a:p>
          <a:p>
            <a:pPr marL="0" indent="0">
              <a:lnSpc>
                <a:spcPct val="100000"/>
              </a:lnSpc>
              <a:buSzTx/>
              <a:buNone/>
            </a:pPr>
            <a:r>
              <a:rPr dirty="0"/>
              <a:t>18. Is there any further business to come before this assembly? if not, I will accept a motion from the floor to adjourn. </a:t>
            </a:r>
          </a:p>
          <a:p>
            <a:pPr marL="0" indent="0">
              <a:lnSpc>
                <a:spcPct val="100000"/>
              </a:lnSpc>
              <a:buSzTx/>
              <a:buNone/>
            </a:pPr>
            <a:r>
              <a:rPr dirty="0"/>
              <a:t>19. Three taps of the gavel - Uncover</a:t>
            </a:r>
          </a:p>
          <a:p>
            <a:pPr marL="0" indent="0">
              <a:lnSpc>
                <a:spcPct val="100000"/>
              </a:lnSpc>
              <a:buSzTx/>
              <a:buNone/>
            </a:pPr>
            <a:r>
              <a:rPr dirty="0"/>
              <a:t>20. </a:t>
            </a:r>
            <a:r>
              <a:rPr lang="en-US" dirty="0"/>
              <a:t>T</a:t>
            </a:r>
            <a:r>
              <a:rPr dirty="0"/>
              <a:t>he Sergeant-at-Arms will retrieve the POW/MIA cover from the empty chair</a:t>
            </a:r>
          </a:p>
        </p:txBody>
      </p:sp>
      <p:pic>
        <p:nvPicPr>
          <p:cNvPr id="204" name="Picture 3" descr="Picture 3"/>
          <p:cNvPicPr>
            <a:picLocks noChangeAspect="1"/>
          </p:cNvPicPr>
          <p:nvPr/>
        </p:nvPicPr>
        <p:blipFill>
          <a:blip r:embed="rId2">
            <a:extLst/>
          </a:blip>
          <a:stretch>
            <a:fillRect/>
          </a:stretch>
        </p:blipFill>
        <p:spPr>
          <a:xfrm>
            <a:off x="8857195" y="5651217"/>
            <a:ext cx="1259206" cy="1138556"/>
          </a:xfrm>
          <a:prstGeom prst="rect">
            <a:avLst/>
          </a:prstGeom>
          <a:ln w="12700">
            <a:miter lim="400000"/>
          </a:ln>
        </p:spPr>
      </p:pic>
      <p:pic>
        <p:nvPicPr>
          <p:cNvPr id="205" name="Picture 4" descr="Picture 4"/>
          <p:cNvPicPr>
            <a:picLocks noChangeAspect="1"/>
          </p:cNvPicPr>
          <p:nvPr/>
        </p:nvPicPr>
        <p:blipFill>
          <a:blip r:embed="rId3">
            <a:extLst/>
          </a:blip>
          <a:stretch>
            <a:fillRect/>
          </a:stretch>
        </p:blipFill>
        <p:spPr>
          <a:xfrm>
            <a:off x="10367536" y="5651217"/>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203">
                                            <p:txEl>
                                              <p:pRg st="1" end="1"/>
                                            </p:txEl>
                                          </p:spTgt>
                                        </p:tgtEl>
                                        <p:attrNameLst>
                                          <p:attrName>style.visibility</p:attrName>
                                        </p:attrNameLst>
                                      </p:cBhvr>
                                      <p:to>
                                        <p:strVal val="visible"/>
                                      </p:to>
                                    </p:set>
                                    <p:anim calcmode="lin" valueType="num">
                                      <p:cBhvr>
                                        <p:cTn id="7" dur="1139" fill="hold"/>
                                        <p:tgtEl>
                                          <p:spTgt spid="203">
                                            <p:txEl>
                                              <p:pRg st="1" end="1"/>
                                            </p:txEl>
                                          </p:spTgt>
                                        </p:tgtEl>
                                        <p:attrNameLst>
                                          <p:attrName>ppt_x</p:attrName>
                                        </p:attrNameLst>
                                      </p:cBhvr>
                                      <p:tavLst>
                                        <p:tav tm="0">
                                          <p:val>
                                            <p:strVal val="#ppt_x"/>
                                          </p:val>
                                        </p:tav>
                                        <p:tav tm="100000">
                                          <p:val>
                                            <p:strVal val="#ppt_x"/>
                                          </p:val>
                                        </p:tav>
                                      </p:tavLst>
                                    </p:anim>
                                    <p:anim calcmode="lin" valueType="num">
                                      <p:cBhvr>
                                        <p:cTn id="8" dur="1139" fill="hold"/>
                                        <p:tgtEl>
                                          <p:spTgt spid="20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1" nodeType="clickEffect">
                                  <p:stCondLst>
                                    <p:cond delay="0"/>
                                  </p:stCondLst>
                                  <p:iterate>
                                    <p:tmAbs val="0"/>
                                  </p:iterate>
                                  <p:childTnLst>
                                    <p:set>
                                      <p:cBhvr>
                                        <p:cTn id="12" fill="hold"/>
                                        <p:tgtEl>
                                          <p:spTgt spid="203">
                                            <p:txEl>
                                              <p:pRg st="2" end="2"/>
                                            </p:txEl>
                                          </p:spTgt>
                                        </p:tgtEl>
                                        <p:attrNameLst>
                                          <p:attrName>style.visibility</p:attrName>
                                        </p:attrNameLst>
                                      </p:cBhvr>
                                      <p:to>
                                        <p:strVal val="visible"/>
                                      </p:to>
                                    </p:set>
                                    <p:anim calcmode="lin" valueType="num">
                                      <p:cBhvr>
                                        <p:cTn id="13" dur="1139" fill="hold"/>
                                        <p:tgtEl>
                                          <p:spTgt spid="203">
                                            <p:txEl>
                                              <p:pRg st="2" end="2"/>
                                            </p:txEl>
                                          </p:spTgt>
                                        </p:tgtEl>
                                        <p:attrNameLst>
                                          <p:attrName>ppt_x</p:attrName>
                                        </p:attrNameLst>
                                      </p:cBhvr>
                                      <p:tavLst>
                                        <p:tav tm="0">
                                          <p:val>
                                            <p:strVal val="#ppt_x"/>
                                          </p:val>
                                        </p:tav>
                                        <p:tav tm="100000">
                                          <p:val>
                                            <p:strVal val="#ppt_x"/>
                                          </p:val>
                                        </p:tav>
                                      </p:tavLst>
                                    </p:anim>
                                    <p:anim calcmode="lin" valueType="num">
                                      <p:cBhvr>
                                        <p:cTn id="14" dur="1139" fill="hold"/>
                                        <p:tgtEl>
                                          <p:spTgt spid="20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1" nodeType="clickEffect">
                                  <p:stCondLst>
                                    <p:cond delay="0"/>
                                  </p:stCondLst>
                                  <p:iterate>
                                    <p:tmAbs val="0"/>
                                  </p:iterate>
                                  <p:childTnLst>
                                    <p:set>
                                      <p:cBhvr>
                                        <p:cTn id="18" fill="hold"/>
                                        <p:tgtEl>
                                          <p:spTgt spid="203">
                                            <p:txEl>
                                              <p:pRg st="3" end="3"/>
                                            </p:txEl>
                                          </p:spTgt>
                                        </p:tgtEl>
                                        <p:attrNameLst>
                                          <p:attrName>style.visibility</p:attrName>
                                        </p:attrNameLst>
                                      </p:cBhvr>
                                      <p:to>
                                        <p:strVal val="visible"/>
                                      </p:to>
                                    </p:set>
                                    <p:anim calcmode="lin" valueType="num">
                                      <p:cBhvr>
                                        <p:cTn id="19" dur="1139" fill="hold"/>
                                        <p:tgtEl>
                                          <p:spTgt spid="203">
                                            <p:txEl>
                                              <p:pRg st="3" end="3"/>
                                            </p:txEl>
                                          </p:spTgt>
                                        </p:tgtEl>
                                        <p:attrNameLst>
                                          <p:attrName>ppt_x</p:attrName>
                                        </p:attrNameLst>
                                      </p:cBhvr>
                                      <p:tavLst>
                                        <p:tav tm="0">
                                          <p:val>
                                            <p:strVal val="#ppt_x"/>
                                          </p:val>
                                        </p:tav>
                                        <p:tav tm="100000">
                                          <p:val>
                                            <p:strVal val="#ppt_x"/>
                                          </p:val>
                                        </p:tav>
                                      </p:tavLst>
                                    </p:anim>
                                    <p:anim calcmode="lin" valueType="num">
                                      <p:cBhvr>
                                        <p:cTn id="20" dur="1139" fill="hold"/>
                                        <p:tgtEl>
                                          <p:spTgt spid="20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1" nodeType="clickEffect">
                                  <p:stCondLst>
                                    <p:cond delay="0"/>
                                  </p:stCondLst>
                                  <p:iterate>
                                    <p:tmAbs val="0"/>
                                  </p:iterate>
                                  <p:childTnLst>
                                    <p:set>
                                      <p:cBhvr>
                                        <p:cTn id="24" fill="hold"/>
                                        <p:tgtEl>
                                          <p:spTgt spid="203">
                                            <p:txEl>
                                              <p:pRg st="4" end="4"/>
                                            </p:txEl>
                                          </p:spTgt>
                                        </p:tgtEl>
                                        <p:attrNameLst>
                                          <p:attrName>style.visibility</p:attrName>
                                        </p:attrNameLst>
                                      </p:cBhvr>
                                      <p:to>
                                        <p:strVal val="visible"/>
                                      </p:to>
                                    </p:set>
                                    <p:anim calcmode="lin" valueType="num">
                                      <p:cBhvr>
                                        <p:cTn id="25" dur="1139" fill="hold"/>
                                        <p:tgtEl>
                                          <p:spTgt spid="203">
                                            <p:txEl>
                                              <p:pRg st="4" end="4"/>
                                            </p:txEl>
                                          </p:spTgt>
                                        </p:tgtEl>
                                        <p:attrNameLst>
                                          <p:attrName>ppt_x</p:attrName>
                                        </p:attrNameLst>
                                      </p:cBhvr>
                                      <p:tavLst>
                                        <p:tav tm="0">
                                          <p:val>
                                            <p:strVal val="#ppt_x"/>
                                          </p:val>
                                        </p:tav>
                                        <p:tav tm="100000">
                                          <p:val>
                                            <p:strVal val="#ppt_x"/>
                                          </p:val>
                                        </p:tav>
                                      </p:tavLst>
                                    </p:anim>
                                    <p:anim calcmode="lin" valueType="num">
                                      <p:cBhvr>
                                        <p:cTn id="26" dur="1139" fill="hold"/>
                                        <p:tgtEl>
                                          <p:spTgt spid="20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1" nodeType="clickEffect">
                                  <p:stCondLst>
                                    <p:cond delay="0"/>
                                  </p:stCondLst>
                                  <p:iterate>
                                    <p:tmAbs val="0"/>
                                  </p:iterate>
                                  <p:childTnLst>
                                    <p:set>
                                      <p:cBhvr>
                                        <p:cTn id="30" fill="hold"/>
                                        <p:tgtEl>
                                          <p:spTgt spid="203">
                                            <p:txEl>
                                              <p:pRg st="5" end="5"/>
                                            </p:txEl>
                                          </p:spTgt>
                                        </p:tgtEl>
                                        <p:attrNameLst>
                                          <p:attrName>style.visibility</p:attrName>
                                        </p:attrNameLst>
                                      </p:cBhvr>
                                      <p:to>
                                        <p:strVal val="visible"/>
                                      </p:to>
                                    </p:set>
                                    <p:anim calcmode="lin" valueType="num">
                                      <p:cBhvr>
                                        <p:cTn id="31" dur="1139" fill="hold"/>
                                        <p:tgtEl>
                                          <p:spTgt spid="203">
                                            <p:txEl>
                                              <p:pRg st="5" end="5"/>
                                            </p:txEl>
                                          </p:spTgt>
                                        </p:tgtEl>
                                        <p:attrNameLst>
                                          <p:attrName>ppt_x</p:attrName>
                                        </p:attrNameLst>
                                      </p:cBhvr>
                                      <p:tavLst>
                                        <p:tav tm="0">
                                          <p:val>
                                            <p:strVal val="#ppt_x"/>
                                          </p:val>
                                        </p:tav>
                                        <p:tav tm="100000">
                                          <p:val>
                                            <p:strVal val="#ppt_x"/>
                                          </p:val>
                                        </p:tav>
                                      </p:tavLst>
                                    </p:anim>
                                    <p:anim calcmode="lin" valueType="num">
                                      <p:cBhvr>
                                        <p:cTn id="32" dur="1139" fill="hold"/>
                                        <p:tgtEl>
                                          <p:spTgt spid="20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1" nodeType="clickEffect">
                                  <p:stCondLst>
                                    <p:cond delay="0"/>
                                  </p:stCondLst>
                                  <p:iterate>
                                    <p:tmAbs val="0"/>
                                  </p:iterate>
                                  <p:childTnLst>
                                    <p:set>
                                      <p:cBhvr>
                                        <p:cTn id="36" fill="hold"/>
                                        <p:tgtEl>
                                          <p:spTgt spid="203">
                                            <p:txEl>
                                              <p:pRg st="6" end="6"/>
                                            </p:txEl>
                                          </p:spTgt>
                                        </p:tgtEl>
                                        <p:attrNameLst>
                                          <p:attrName>style.visibility</p:attrName>
                                        </p:attrNameLst>
                                      </p:cBhvr>
                                      <p:to>
                                        <p:strVal val="visible"/>
                                      </p:to>
                                    </p:set>
                                    <p:anim calcmode="lin" valueType="num">
                                      <p:cBhvr>
                                        <p:cTn id="37" dur="1139" fill="hold"/>
                                        <p:tgtEl>
                                          <p:spTgt spid="203">
                                            <p:txEl>
                                              <p:pRg st="6" end="6"/>
                                            </p:txEl>
                                          </p:spTgt>
                                        </p:tgtEl>
                                        <p:attrNameLst>
                                          <p:attrName>ppt_x</p:attrName>
                                        </p:attrNameLst>
                                      </p:cBhvr>
                                      <p:tavLst>
                                        <p:tav tm="0">
                                          <p:val>
                                            <p:strVal val="#ppt_x"/>
                                          </p:val>
                                        </p:tav>
                                        <p:tav tm="100000">
                                          <p:val>
                                            <p:strVal val="#ppt_x"/>
                                          </p:val>
                                        </p:tav>
                                      </p:tavLst>
                                    </p:anim>
                                    <p:anim calcmode="lin" valueType="num">
                                      <p:cBhvr>
                                        <p:cTn id="38" dur="1139" fill="hold"/>
                                        <p:tgtEl>
                                          <p:spTgt spid="20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itle 1"/>
          <p:cNvSpPr txBox="1">
            <a:spLocks noGrp="1"/>
          </p:cNvSpPr>
          <p:nvPr>
            <p:ph type="title"/>
          </p:nvPr>
        </p:nvSpPr>
        <p:spPr>
          <a:prstGeom prst="rect">
            <a:avLst/>
          </a:prstGeom>
        </p:spPr>
        <p:txBody>
          <a:bodyPr/>
          <a:lstStyle/>
          <a:p>
            <a:r>
              <a:t>Procedure for Regular ALR Meetings</a:t>
            </a:r>
          </a:p>
        </p:txBody>
      </p:sp>
      <p:sp>
        <p:nvSpPr>
          <p:cNvPr id="208" name="Content Placeholder 2"/>
          <p:cNvSpPr txBox="1">
            <a:spLocks noGrp="1"/>
          </p:cNvSpPr>
          <p:nvPr>
            <p:ph type="body" idx="1"/>
          </p:nvPr>
        </p:nvSpPr>
        <p:spPr>
          <a:xfrm>
            <a:off x="477520" y="1690688"/>
            <a:ext cx="12092941" cy="4575176"/>
          </a:xfrm>
          <a:prstGeom prst="rect">
            <a:avLst/>
          </a:prstGeom>
        </p:spPr>
        <p:txBody>
          <a:bodyPr/>
          <a:lstStyle/>
          <a:p>
            <a:pPr marL="0" indent="0">
              <a:lnSpc>
                <a:spcPct val="81000"/>
              </a:lnSpc>
              <a:buSzTx/>
              <a:buNone/>
            </a:pPr>
            <a:endParaRPr lang="en-US" dirty="0"/>
          </a:p>
          <a:p>
            <a:pPr marL="0" indent="0">
              <a:lnSpc>
                <a:spcPct val="81000"/>
              </a:lnSpc>
              <a:buSzTx/>
              <a:buNone/>
            </a:pPr>
            <a:r>
              <a:rPr dirty="0"/>
              <a:t>21. Chaplain, will you lead us in prayer?</a:t>
            </a:r>
          </a:p>
          <a:p>
            <a:pPr marL="0" indent="0">
              <a:lnSpc>
                <a:spcPct val="81000"/>
              </a:lnSpc>
              <a:buSzTx/>
              <a:buNone/>
              <a:defRPr b="1"/>
            </a:pPr>
            <a:r>
              <a:rPr dirty="0"/>
              <a:t>	</a:t>
            </a:r>
          </a:p>
          <a:p>
            <a:pPr marL="0" indent="0">
              <a:lnSpc>
                <a:spcPct val="81000"/>
              </a:lnSpc>
              <a:buSzTx/>
              <a:buNone/>
            </a:pPr>
            <a:r>
              <a:rPr dirty="0"/>
              <a:t>22. Cover - with our nations colors in place, hand salute - two</a:t>
            </a:r>
          </a:p>
          <a:p>
            <a:pPr marL="0" indent="0">
              <a:lnSpc>
                <a:spcPct val="81000"/>
              </a:lnSpc>
              <a:buSzTx/>
              <a:buNone/>
            </a:pPr>
            <a:endParaRPr dirty="0"/>
          </a:p>
          <a:p>
            <a:pPr marL="0" indent="0">
              <a:lnSpc>
                <a:spcPct val="81000"/>
              </a:lnSpc>
              <a:buSzTx/>
              <a:buNone/>
            </a:pPr>
            <a:r>
              <a:rPr dirty="0"/>
              <a:t>23. I now declare this meeting of the American Legion Riders Chapter ______________ adjourned</a:t>
            </a:r>
          </a:p>
          <a:p>
            <a:pPr marL="0" indent="0">
              <a:lnSpc>
                <a:spcPct val="81000"/>
              </a:lnSpc>
              <a:buSzTx/>
              <a:buNone/>
            </a:pPr>
            <a:endParaRPr dirty="0"/>
          </a:p>
          <a:p>
            <a:pPr marL="0" indent="0">
              <a:lnSpc>
                <a:spcPct val="81000"/>
              </a:lnSpc>
              <a:buSzTx/>
              <a:buNone/>
            </a:pPr>
            <a:r>
              <a:rPr dirty="0"/>
              <a:t>24. </a:t>
            </a:r>
            <a:r>
              <a:rPr lang="en-US" dirty="0"/>
              <a:t>O</a:t>
            </a:r>
            <a:r>
              <a:rPr dirty="0"/>
              <a:t>ne rap of the gavel</a:t>
            </a:r>
          </a:p>
        </p:txBody>
      </p:sp>
      <p:pic>
        <p:nvPicPr>
          <p:cNvPr id="209" name="Picture 3" descr="Picture 3"/>
          <p:cNvPicPr>
            <a:picLocks noChangeAspect="1"/>
          </p:cNvPicPr>
          <p:nvPr/>
        </p:nvPicPr>
        <p:blipFill>
          <a:blip r:embed="rId2">
            <a:extLst/>
          </a:blip>
          <a:stretch>
            <a:fillRect/>
          </a:stretch>
        </p:blipFill>
        <p:spPr>
          <a:xfrm>
            <a:off x="9074796" y="5534123"/>
            <a:ext cx="1259206" cy="1138556"/>
          </a:xfrm>
          <a:prstGeom prst="rect">
            <a:avLst/>
          </a:prstGeom>
          <a:ln w="12700">
            <a:miter lim="400000"/>
          </a:ln>
        </p:spPr>
      </p:pic>
      <p:pic>
        <p:nvPicPr>
          <p:cNvPr id="210" name="Picture 4" descr="Picture 4"/>
          <p:cNvPicPr>
            <a:picLocks noChangeAspect="1"/>
          </p:cNvPicPr>
          <p:nvPr/>
        </p:nvPicPr>
        <p:blipFill>
          <a:blip r:embed="rId3">
            <a:extLst/>
          </a:blip>
          <a:stretch>
            <a:fillRect/>
          </a:stretch>
        </p:blipFill>
        <p:spPr>
          <a:xfrm>
            <a:off x="10563290" y="5534123"/>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08">
                                            <p:txEl>
                                              <p:pRg st="5" end="5"/>
                                            </p:txEl>
                                          </p:spTgt>
                                        </p:tgtEl>
                                        <p:attrNameLst>
                                          <p:attrName>style.visibility</p:attrName>
                                        </p:attrNameLst>
                                      </p:cBhvr>
                                      <p:to>
                                        <p:strVal val="visible"/>
                                      </p:to>
                                    </p:set>
                                    <p:animEffect transition="in" filter="dissolve">
                                      <p:cBhvr>
                                        <p:cTn id="7" dur="500"/>
                                        <p:tgtEl>
                                          <p:spTgt spid="208">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1" nodeType="clickEffect">
                                  <p:stCondLst>
                                    <p:cond delay="0"/>
                                  </p:stCondLst>
                                  <p:iterate>
                                    <p:tmAbs val="0"/>
                                  </p:iterate>
                                  <p:childTnLst>
                                    <p:set>
                                      <p:cBhvr>
                                        <p:cTn id="11" fill="hold"/>
                                        <p:tgtEl>
                                          <p:spTgt spid="208">
                                            <p:txEl>
                                              <p:pRg st="7" end="7"/>
                                            </p:txEl>
                                          </p:spTgt>
                                        </p:tgtEl>
                                        <p:attrNameLst>
                                          <p:attrName>style.visibility</p:attrName>
                                        </p:attrNameLst>
                                      </p:cBhvr>
                                      <p:to>
                                        <p:strVal val="visible"/>
                                      </p:to>
                                    </p:set>
                                    <p:animEffect transition="in" filter="dissolve">
                                      <p:cBhvr>
                                        <p:cTn id="12" dur="500"/>
                                        <p:tgtEl>
                                          <p:spTgt spid="20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2"/>
          <p:cNvSpPr txBox="1">
            <a:spLocks noGrp="1"/>
          </p:cNvSpPr>
          <p:nvPr>
            <p:ph type="title"/>
          </p:nvPr>
        </p:nvSpPr>
        <p:spPr>
          <a:prstGeom prst="rect">
            <a:avLst/>
          </a:prstGeom>
        </p:spPr>
        <p:txBody>
          <a:bodyPr/>
          <a:lstStyle/>
          <a:p>
            <a:r>
              <a:t>American Legion Rider Chapter</a:t>
            </a:r>
          </a:p>
        </p:txBody>
      </p:sp>
      <p:sp>
        <p:nvSpPr>
          <p:cNvPr id="128" name="Content Placeholder 13"/>
          <p:cNvSpPr txBox="1">
            <a:spLocks noGrp="1"/>
          </p:cNvSpPr>
          <p:nvPr>
            <p:ph type="body" idx="1"/>
          </p:nvPr>
        </p:nvSpPr>
        <p:spPr>
          <a:prstGeom prst="rect">
            <a:avLst/>
          </a:prstGeom>
        </p:spPr>
        <p:txBody>
          <a:bodyPr/>
          <a:lstStyle/>
          <a:p>
            <a:r>
              <a:t>Purpose</a:t>
            </a:r>
          </a:p>
          <a:p>
            <a:pPr marL="685800" lvl="1" indent="-228600">
              <a:spcBef>
                <a:spcPts val="800"/>
              </a:spcBef>
              <a:defRPr sz="2400"/>
            </a:pPr>
            <a:r>
              <a:t>To promote motorcycle safety programs and provide a social atmosphere for members of the American Legion, American Legion Auxiliary, and the Sons of the American Legion.</a:t>
            </a:r>
          </a:p>
          <a:p>
            <a:pPr marL="685800" lvl="1" indent="-228600">
              <a:spcBef>
                <a:spcPts val="800"/>
              </a:spcBef>
              <a:defRPr sz="2400"/>
            </a:pPr>
            <a:r>
              <a:t>To participate in parades and other ceremonies which are in keeping with the aims and purposes of the American Legion.</a:t>
            </a:r>
          </a:p>
          <a:p>
            <a:pPr marL="685800" lvl="1" indent="-228600">
              <a:spcBef>
                <a:spcPts val="800"/>
              </a:spcBef>
              <a:defRPr sz="2400"/>
            </a:pPr>
            <a:r>
              <a:t>To organize and participate in charitable events such as helping veterans and their families, and the local community.</a:t>
            </a:r>
          </a:p>
          <a:p>
            <a:pPr marL="685800" lvl="1" indent="-228600">
              <a:spcBef>
                <a:spcPts val="800"/>
              </a:spcBef>
              <a:defRPr sz="2400"/>
            </a:pPr>
            <a:r>
              <a:t>To use our association to promote and support the programs of the American Legion Family.</a:t>
            </a:r>
          </a:p>
        </p:txBody>
      </p:sp>
      <p:pic>
        <p:nvPicPr>
          <p:cNvPr id="129" name="Picture 3" descr="Picture 3"/>
          <p:cNvPicPr>
            <a:picLocks noChangeAspect="1"/>
          </p:cNvPicPr>
          <p:nvPr/>
        </p:nvPicPr>
        <p:blipFill>
          <a:blip r:embed="rId2">
            <a:extLst/>
          </a:blip>
          <a:stretch>
            <a:fillRect/>
          </a:stretch>
        </p:blipFill>
        <p:spPr>
          <a:xfrm>
            <a:off x="9024618" y="5607684"/>
            <a:ext cx="1259206" cy="1138556"/>
          </a:xfrm>
          <a:prstGeom prst="rect">
            <a:avLst/>
          </a:prstGeom>
          <a:ln w="12700">
            <a:miter lim="400000"/>
          </a:ln>
        </p:spPr>
      </p:pic>
      <p:pic>
        <p:nvPicPr>
          <p:cNvPr id="130" name="Picture 4" descr="Picture 4"/>
          <p:cNvPicPr>
            <a:picLocks noChangeAspect="1"/>
          </p:cNvPicPr>
          <p:nvPr/>
        </p:nvPicPr>
        <p:blipFill>
          <a:blip r:embed="rId3">
            <a:extLst/>
          </a:blip>
          <a:stretch>
            <a:fillRect/>
          </a:stretch>
        </p:blipFill>
        <p:spPr>
          <a:xfrm>
            <a:off x="10620541" y="5607684"/>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iterate>
                                    <p:tmAbs val="0"/>
                                  </p:iterate>
                                  <p:childTnLst>
                                    <p:set>
                                      <p:cBhvr>
                                        <p:cTn id="6" fill="hold"/>
                                        <p:tgtEl>
                                          <p:spTgt spid="128">
                                            <p:txEl>
                                              <p:pRg st="2" end="2"/>
                                            </p:txEl>
                                          </p:spTgt>
                                        </p:tgtEl>
                                        <p:attrNameLst>
                                          <p:attrName>style.visibility</p:attrName>
                                        </p:attrNameLst>
                                      </p:cBhvr>
                                      <p:to>
                                        <p:strVal val="visible"/>
                                      </p:to>
                                    </p:set>
                                    <p:animEffect transition="in" filter="wipe(left)">
                                      <p:cBhvr>
                                        <p:cTn id="7" dur="500"/>
                                        <p:tgtEl>
                                          <p:spTgt spid="12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iterate>
                                    <p:tmAbs val="0"/>
                                  </p:iterate>
                                  <p:childTnLst>
                                    <p:set>
                                      <p:cBhvr>
                                        <p:cTn id="11" fill="hold"/>
                                        <p:tgtEl>
                                          <p:spTgt spid="128">
                                            <p:txEl>
                                              <p:pRg st="3" end="3"/>
                                            </p:txEl>
                                          </p:spTgt>
                                        </p:tgtEl>
                                        <p:attrNameLst>
                                          <p:attrName>style.visibility</p:attrName>
                                        </p:attrNameLst>
                                      </p:cBhvr>
                                      <p:to>
                                        <p:strVal val="visible"/>
                                      </p:to>
                                    </p:set>
                                    <p:animEffect transition="in" filter="wipe(left)">
                                      <p:cBhvr>
                                        <p:cTn id="12" dur="500"/>
                                        <p:tgtEl>
                                          <p:spTgt spid="12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iterate>
                                    <p:tmAbs val="0"/>
                                  </p:iterate>
                                  <p:childTnLst>
                                    <p:set>
                                      <p:cBhvr>
                                        <p:cTn id="16" fill="hold"/>
                                        <p:tgtEl>
                                          <p:spTgt spid="128">
                                            <p:txEl>
                                              <p:pRg st="4" end="4"/>
                                            </p:txEl>
                                          </p:spTgt>
                                        </p:tgtEl>
                                        <p:attrNameLst>
                                          <p:attrName>style.visibility</p:attrName>
                                        </p:attrNameLst>
                                      </p:cBhvr>
                                      <p:to>
                                        <p:strVal val="visible"/>
                                      </p:to>
                                    </p:set>
                                    <p:animEffect transition="in" filter="wipe(left)">
                                      <p:cBhvr>
                                        <p:cTn id="17" dur="500"/>
                                        <p:tgtEl>
                                          <p:spTgt spid="1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Dos &amp; Don’ts"/>
          <p:cNvSpPr txBox="1">
            <a:spLocks noGrp="1"/>
          </p:cNvSpPr>
          <p:nvPr>
            <p:ph type="title"/>
          </p:nvPr>
        </p:nvSpPr>
        <p:spPr>
          <a:prstGeom prst="rect">
            <a:avLst/>
          </a:prstGeom>
        </p:spPr>
        <p:txBody>
          <a:bodyPr/>
          <a:lstStyle/>
          <a:p>
            <a:pPr algn="ctr"/>
            <a:r>
              <a:rPr dirty="0"/>
              <a:t>Dos &amp; Don’ts</a:t>
            </a:r>
          </a:p>
        </p:txBody>
      </p:sp>
      <p:sp>
        <p:nvSpPr>
          <p:cNvPr id="213" name="Do…"/>
          <p:cNvSpPr txBox="1">
            <a:spLocks noGrp="1"/>
          </p:cNvSpPr>
          <p:nvPr>
            <p:ph type="body" idx="1"/>
          </p:nvPr>
        </p:nvSpPr>
        <p:spPr>
          <a:xfrm>
            <a:off x="1714500" y="1597025"/>
            <a:ext cx="9791700" cy="4351338"/>
          </a:xfrm>
          <a:prstGeom prst="rect">
            <a:avLst/>
          </a:prstGeom>
        </p:spPr>
        <p:txBody>
          <a:bodyPr/>
          <a:lstStyle/>
          <a:p>
            <a:r>
              <a:rPr sz="3600" b="1" dirty="0"/>
              <a:t>Do</a:t>
            </a:r>
          </a:p>
          <a:p>
            <a:pPr marL="685800" lvl="1" indent="-228600"/>
            <a:r>
              <a:rPr dirty="0"/>
              <a:t>Maintain control</a:t>
            </a:r>
          </a:p>
          <a:p>
            <a:pPr marL="685800" lvl="1" indent="-228600"/>
            <a:r>
              <a:rPr dirty="0"/>
              <a:t>Allow only one to speak at a time</a:t>
            </a:r>
          </a:p>
          <a:p>
            <a:pPr marL="685800" lvl="1" indent="-228600"/>
            <a:r>
              <a:rPr dirty="0"/>
              <a:t>Respect whoever has the floor</a:t>
            </a:r>
          </a:p>
          <a:p>
            <a:pPr marL="685800" lvl="1" indent="-228600"/>
            <a:r>
              <a:rPr dirty="0"/>
              <a:t>Limit lengthy non-productive discussions or comments (members may call to vote)</a:t>
            </a:r>
          </a:p>
          <a:p>
            <a:pPr marL="685800" lvl="1" indent="-228600"/>
            <a:r>
              <a:rPr dirty="0"/>
              <a:t>Use “moving on” when needed</a:t>
            </a:r>
          </a:p>
        </p:txBody>
      </p:sp>
      <p:pic>
        <p:nvPicPr>
          <p:cNvPr id="214" name="Picture 3" descr="Picture 3"/>
          <p:cNvPicPr>
            <a:picLocks noChangeAspect="1"/>
          </p:cNvPicPr>
          <p:nvPr/>
        </p:nvPicPr>
        <p:blipFill>
          <a:blip r:embed="rId2">
            <a:extLst/>
          </a:blip>
          <a:stretch>
            <a:fillRect/>
          </a:stretch>
        </p:blipFill>
        <p:spPr>
          <a:xfrm>
            <a:off x="8820796" y="5452843"/>
            <a:ext cx="1259206" cy="1138556"/>
          </a:xfrm>
          <a:prstGeom prst="rect">
            <a:avLst/>
          </a:prstGeom>
          <a:ln w="12700">
            <a:miter lim="400000"/>
          </a:ln>
        </p:spPr>
      </p:pic>
      <p:pic>
        <p:nvPicPr>
          <p:cNvPr id="215" name="Picture 4" descr="Picture 4"/>
          <p:cNvPicPr>
            <a:picLocks noChangeAspect="1"/>
          </p:cNvPicPr>
          <p:nvPr/>
        </p:nvPicPr>
        <p:blipFill>
          <a:blip r:embed="rId3">
            <a:extLst/>
          </a:blip>
          <a:stretch>
            <a:fillRect/>
          </a:stretch>
        </p:blipFill>
        <p:spPr>
          <a:xfrm>
            <a:off x="10477500" y="5452843"/>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Dos &amp; Don’ts"/>
          <p:cNvSpPr txBox="1">
            <a:spLocks noGrp="1"/>
          </p:cNvSpPr>
          <p:nvPr>
            <p:ph type="title"/>
          </p:nvPr>
        </p:nvSpPr>
        <p:spPr>
          <a:prstGeom prst="rect">
            <a:avLst/>
          </a:prstGeom>
        </p:spPr>
        <p:txBody>
          <a:bodyPr/>
          <a:lstStyle/>
          <a:p>
            <a:pPr algn="ctr"/>
            <a:r>
              <a:rPr dirty="0"/>
              <a:t>Dos &amp; Don’ts</a:t>
            </a:r>
          </a:p>
        </p:txBody>
      </p:sp>
      <p:sp>
        <p:nvSpPr>
          <p:cNvPr id="218" name="Don’t…"/>
          <p:cNvSpPr txBox="1">
            <a:spLocks noGrp="1"/>
          </p:cNvSpPr>
          <p:nvPr>
            <p:ph type="body" idx="1"/>
          </p:nvPr>
        </p:nvSpPr>
        <p:spPr>
          <a:prstGeom prst="rect">
            <a:avLst/>
          </a:prstGeom>
        </p:spPr>
        <p:txBody>
          <a:bodyPr/>
          <a:lstStyle/>
          <a:p>
            <a:r>
              <a:rPr sz="3200" b="1" dirty="0"/>
              <a:t>Don’t</a:t>
            </a:r>
          </a:p>
          <a:p>
            <a:pPr marL="685800" lvl="1" indent="-228600"/>
            <a:r>
              <a:rPr dirty="0"/>
              <a:t>Go about other business when someone else has the floor</a:t>
            </a:r>
          </a:p>
          <a:p>
            <a:pPr marL="685800" lvl="1" indent="-228600"/>
            <a:r>
              <a:rPr dirty="0"/>
              <a:t>Drag out the meeting (member’s time is valuable)</a:t>
            </a:r>
          </a:p>
          <a:p>
            <a:pPr marL="1143000" lvl="2" indent="-228600"/>
            <a:r>
              <a:rPr dirty="0"/>
              <a:t>With cute stories</a:t>
            </a:r>
          </a:p>
          <a:p>
            <a:pPr marL="1143000" lvl="2" indent="-228600"/>
            <a:r>
              <a:rPr dirty="0"/>
              <a:t>“Is there anything else”?</a:t>
            </a:r>
          </a:p>
          <a:p>
            <a:pPr marL="1143000" lvl="2" indent="-228600"/>
            <a:r>
              <a:rPr dirty="0"/>
              <a:t>Letting people ramble</a:t>
            </a:r>
          </a:p>
          <a:p>
            <a:pPr marL="1143000" lvl="2" indent="-228600"/>
            <a:r>
              <a:rPr dirty="0"/>
              <a:t>Ramble yourself</a:t>
            </a:r>
          </a:p>
        </p:txBody>
      </p:sp>
      <p:pic>
        <p:nvPicPr>
          <p:cNvPr id="219" name="Picture 3" descr="Picture 3"/>
          <p:cNvPicPr>
            <a:picLocks noChangeAspect="1"/>
          </p:cNvPicPr>
          <p:nvPr/>
        </p:nvPicPr>
        <p:blipFill>
          <a:blip r:embed="rId2">
            <a:extLst/>
          </a:blip>
          <a:stretch>
            <a:fillRect/>
          </a:stretch>
        </p:blipFill>
        <p:spPr>
          <a:xfrm>
            <a:off x="8902076" y="5452843"/>
            <a:ext cx="1259206" cy="1138556"/>
          </a:xfrm>
          <a:prstGeom prst="rect">
            <a:avLst/>
          </a:prstGeom>
          <a:ln w="12700">
            <a:miter lim="400000"/>
          </a:ln>
        </p:spPr>
      </p:pic>
      <p:pic>
        <p:nvPicPr>
          <p:cNvPr id="220" name="Picture 4" descr="Picture 4"/>
          <p:cNvPicPr>
            <a:picLocks noChangeAspect="1"/>
          </p:cNvPicPr>
          <p:nvPr/>
        </p:nvPicPr>
        <p:blipFill>
          <a:blip r:embed="rId3">
            <a:extLst/>
          </a:blip>
          <a:stretch>
            <a:fillRect/>
          </a:stretch>
        </p:blipFill>
        <p:spPr>
          <a:xfrm>
            <a:off x="10283824" y="5452843"/>
            <a:ext cx="1069976" cy="1138556"/>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ontent Placeholder 2"/>
          <p:cNvSpPr txBox="1">
            <a:spLocks noGrp="1"/>
          </p:cNvSpPr>
          <p:nvPr>
            <p:ph type="body" idx="1"/>
          </p:nvPr>
        </p:nvSpPr>
        <p:spPr>
          <a:prstGeom prst="rect">
            <a:avLst/>
          </a:prstGeom>
        </p:spPr>
        <p:txBody>
          <a:bodyPr/>
          <a:lstStyle/>
          <a:p>
            <a:pPr marL="0" indent="0">
              <a:buSzTx/>
              <a:buNone/>
            </a:pPr>
            <a:endParaRPr dirty="0"/>
          </a:p>
          <a:p>
            <a:pPr marL="0" indent="0" algn="ctr">
              <a:spcBef>
                <a:spcPts val="1700"/>
              </a:spcBef>
              <a:buSzTx/>
              <a:buNone/>
              <a:defRPr sz="4800" b="1"/>
            </a:pPr>
            <a:r>
              <a:rPr sz="6000" dirty="0"/>
              <a:t>Your </a:t>
            </a:r>
            <a:r>
              <a:rPr lang="en-US" sz="6000" dirty="0"/>
              <a:t>E</a:t>
            </a:r>
            <a:r>
              <a:rPr sz="6000" dirty="0"/>
              <a:t>xperience?</a:t>
            </a:r>
          </a:p>
          <a:p>
            <a:pPr marL="0" indent="0" algn="ctr">
              <a:spcBef>
                <a:spcPts val="1700"/>
              </a:spcBef>
              <a:buSzTx/>
              <a:buNone/>
              <a:defRPr sz="4800" b="1"/>
            </a:pPr>
            <a:r>
              <a:rPr sz="6000" dirty="0"/>
              <a:t>Questions?</a:t>
            </a:r>
          </a:p>
        </p:txBody>
      </p:sp>
      <p:pic>
        <p:nvPicPr>
          <p:cNvPr id="223" name="Picture 3" descr="Picture 3"/>
          <p:cNvPicPr>
            <a:picLocks noChangeAspect="1"/>
          </p:cNvPicPr>
          <p:nvPr/>
        </p:nvPicPr>
        <p:blipFill>
          <a:blip r:embed="rId2">
            <a:extLst/>
          </a:blip>
          <a:stretch>
            <a:fillRect/>
          </a:stretch>
        </p:blipFill>
        <p:spPr>
          <a:xfrm>
            <a:off x="9125596" y="5499187"/>
            <a:ext cx="1259206" cy="1138556"/>
          </a:xfrm>
          <a:prstGeom prst="rect">
            <a:avLst/>
          </a:prstGeom>
          <a:ln w="12700">
            <a:miter lim="400000"/>
          </a:ln>
        </p:spPr>
      </p:pic>
      <p:pic>
        <p:nvPicPr>
          <p:cNvPr id="224" name="Picture 4" descr="Picture 4"/>
          <p:cNvPicPr>
            <a:picLocks noChangeAspect="1"/>
          </p:cNvPicPr>
          <p:nvPr/>
        </p:nvPicPr>
        <p:blipFill>
          <a:blip r:embed="rId3">
            <a:extLst/>
          </a:blip>
          <a:stretch>
            <a:fillRect/>
          </a:stretch>
        </p:blipFill>
        <p:spPr>
          <a:xfrm>
            <a:off x="10629900" y="5499187"/>
            <a:ext cx="1069976" cy="1138556"/>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22"/>
                                        </p:tgtEl>
                                        <p:attrNameLst>
                                          <p:attrName>style.visibility</p:attrName>
                                        </p:attrNameLst>
                                      </p:cBhvr>
                                      <p:to>
                                        <p:strVal val="visible"/>
                                      </p:to>
                                    </p:set>
                                    <p:animEffect transition="in" filter="dissolve">
                                      <p:cBhvr>
                                        <p:cTn id="7" dur="20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ontent Placeholder 2"/>
          <p:cNvSpPr txBox="1">
            <a:spLocks noGrp="1"/>
          </p:cNvSpPr>
          <p:nvPr>
            <p:ph type="body" idx="1"/>
          </p:nvPr>
        </p:nvSpPr>
        <p:spPr>
          <a:xfrm>
            <a:off x="810260" y="767238"/>
            <a:ext cx="10571480" cy="5323523"/>
          </a:xfrm>
          <a:prstGeom prst="rect">
            <a:avLst/>
          </a:prstGeom>
        </p:spPr>
        <p:txBody>
          <a:bodyPr/>
          <a:lstStyle/>
          <a:p>
            <a:pPr marL="0" indent="0" algn="ctr">
              <a:buSzTx/>
              <a:buNone/>
              <a:defRPr b="1"/>
            </a:pPr>
            <a:r>
              <a:rPr sz="4400" dirty="0"/>
              <a:t>What are your duties as a Chapter Director or Assistant Director?</a:t>
            </a:r>
          </a:p>
          <a:p>
            <a:pPr marL="0" indent="0">
              <a:buSzTx/>
              <a:buNone/>
            </a:pPr>
            <a:r>
              <a:rPr dirty="0"/>
              <a:t> </a:t>
            </a:r>
          </a:p>
          <a:p>
            <a:pPr marL="685800" lvl="1" indent="-228600">
              <a:spcBef>
                <a:spcPts val="800"/>
              </a:spcBef>
              <a:defRPr sz="2400"/>
            </a:pPr>
            <a:r>
              <a:rPr sz="3200" dirty="0" err="1"/>
              <a:t>He/She</a:t>
            </a:r>
            <a:r>
              <a:rPr sz="3200" dirty="0"/>
              <a:t> serves as the chief administrative officer of the chapter, presides over all meetings, liaises to the American Legion Executive Committee of the sponsoring post, and supervises all ALR chapter affairs.</a:t>
            </a:r>
          </a:p>
        </p:txBody>
      </p:sp>
      <p:pic>
        <p:nvPicPr>
          <p:cNvPr id="133" name="Picture 3" descr="Picture 3"/>
          <p:cNvPicPr>
            <a:picLocks noChangeAspect="1"/>
          </p:cNvPicPr>
          <p:nvPr/>
        </p:nvPicPr>
        <p:blipFill>
          <a:blip r:embed="rId2">
            <a:extLst/>
          </a:blip>
          <a:stretch>
            <a:fillRect/>
          </a:stretch>
        </p:blipFill>
        <p:spPr>
          <a:xfrm>
            <a:off x="9370694" y="5607684"/>
            <a:ext cx="1259206" cy="1138557"/>
          </a:xfrm>
          <a:prstGeom prst="rect">
            <a:avLst/>
          </a:prstGeom>
          <a:ln w="12700">
            <a:miter lim="400000"/>
          </a:ln>
        </p:spPr>
      </p:pic>
      <p:pic>
        <p:nvPicPr>
          <p:cNvPr id="134" name="Picture 4" descr="Picture 4"/>
          <p:cNvPicPr>
            <a:picLocks noChangeAspect="1"/>
          </p:cNvPicPr>
          <p:nvPr/>
        </p:nvPicPr>
        <p:blipFill>
          <a:blip r:embed="rId3">
            <a:extLst/>
          </a:blip>
          <a:stretch>
            <a:fillRect/>
          </a:stretch>
        </p:blipFill>
        <p:spPr>
          <a:xfrm>
            <a:off x="10818812" y="5607685"/>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ontent Placeholder 2"/>
          <p:cNvSpPr txBox="1">
            <a:spLocks noGrp="1"/>
          </p:cNvSpPr>
          <p:nvPr>
            <p:ph type="body" idx="1"/>
          </p:nvPr>
        </p:nvSpPr>
        <p:spPr>
          <a:xfrm>
            <a:off x="1178560" y="741680"/>
            <a:ext cx="10175240" cy="5435283"/>
          </a:xfrm>
          <a:prstGeom prst="rect">
            <a:avLst/>
          </a:prstGeom>
        </p:spPr>
        <p:txBody>
          <a:bodyPr>
            <a:normAutofit/>
          </a:bodyPr>
          <a:lstStyle/>
          <a:p>
            <a:pPr marL="0" indent="0" algn="ctr">
              <a:buSzTx/>
              <a:buNone/>
              <a:defRPr b="1"/>
            </a:pPr>
            <a:r>
              <a:rPr sz="4400" dirty="0"/>
              <a:t>As the </a:t>
            </a:r>
            <a:r>
              <a:rPr lang="en-US" sz="4400" dirty="0"/>
              <a:t>C</a:t>
            </a:r>
            <a:r>
              <a:rPr sz="4400" dirty="0"/>
              <a:t>hief </a:t>
            </a:r>
            <a:r>
              <a:rPr lang="en-US" sz="4400" dirty="0"/>
              <a:t>A</a:t>
            </a:r>
            <a:r>
              <a:rPr sz="4400" dirty="0"/>
              <a:t>dministrator, what should you do before a scheduled meeting?</a:t>
            </a:r>
          </a:p>
          <a:p>
            <a:pPr marL="0" indent="0">
              <a:buSzTx/>
              <a:buNone/>
            </a:pPr>
            <a:r>
              <a:rPr dirty="0"/>
              <a:t> </a:t>
            </a:r>
          </a:p>
          <a:p>
            <a:pPr marL="685800" lvl="1" indent="-228600">
              <a:spcBef>
                <a:spcPts val="800"/>
              </a:spcBef>
              <a:defRPr sz="2400"/>
            </a:pPr>
            <a:r>
              <a:rPr sz="3200" dirty="0"/>
              <a:t>Put together an agenda to cover the purpose of the meeting. </a:t>
            </a:r>
          </a:p>
          <a:p>
            <a:pPr marL="1143000" lvl="2" indent="-228600">
              <a:spcBef>
                <a:spcPts val="700"/>
              </a:spcBef>
              <a:defRPr sz="2000"/>
            </a:pPr>
            <a:r>
              <a:rPr sz="2400" dirty="0"/>
              <a:t>The agenda should be straightforward and to the point. </a:t>
            </a:r>
          </a:p>
          <a:p>
            <a:pPr marL="1143000" lvl="2" indent="-228600">
              <a:spcBef>
                <a:spcPts val="700"/>
              </a:spcBef>
              <a:defRPr sz="2000"/>
            </a:pPr>
            <a:r>
              <a:rPr sz="2400" dirty="0"/>
              <a:t>The agenda should develop the desired outcome of the meeting.</a:t>
            </a:r>
          </a:p>
        </p:txBody>
      </p:sp>
      <p:pic>
        <p:nvPicPr>
          <p:cNvPr id="137" name="Picture 3" descr="Picture 3"/>
          <p:cNvPicPr>
            <a:picLocks noChangeAspect="1"/>
          </p:cNvPicPr>
          <p:nvPr/>
        </p:nvPicPr>
        <p:blipFill>
          <a:blip r:embed="rId2">
            <a:extLst/>
          </a:blip>
          <a:stretch>
            <a:fillRect/>
          </a:stretch>
        </p:blipFill>
        <p:spPr>
          <a:xfrm>
            <a:off x="9680604" y="5607685"/>
            <a:ext cx="1259206" cy="1138556"/>
          </a:xfrm>
          <a:prstGeom prst="rect">
            <a:avLst/>
          </a:prstGeom>
          <a:ln w="12700">
            <a:miter lim="400000"/>
          </a:ln>
        </p:spPr>
      </p:pic>
      <p:pic>
        <p:nvPicPr>
          <p:cNvPr id="138" name="Picture 4" descr="Picture 4"/>
          <p:cNvPicPr>
            <a:picLocks noChangeAspect="1"/>
          </p:cNvPicPr>
          <p:nvPr/>
        </p:nvPicPr>
        <p:blipFill>
          <a:blip r:embed="rId3">
            <a:extLst/>
          </a:blip>
          <a:stretch>
            <a:fillRect/>
          </a:stretch>
        </p:blipFill>
        <p:spPr>
          <a:xfrm>
            <a:off x="11025807" y="5523175"/>
            <a:ext cx="1069976" cy="113855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36"/>
                                        </p:tgtEl>
                                        <p:attrNameLst>
                                          <p:attrName>style.visibility</p:attrName>
                                        </p:attrNameLst>
                                      </p:cBhvr>
                                      <p:to>
                                        <p:strVal val="visible"/>
                                      </p:to>
                                    </p:set>
                                    <p:anim calcmode="lin" valueType="num">
                                      <p:cBhvr>
                                        <p:cTn id="7" dur="500" fill="hold"/>
                                        <p:tgtEl>
                                          <p:spTgt spid="136"/>
                                        </p:tgtEl>
                                        <p:attrNameLst>
                                          <p:attrName>ppt_x</p:attrName>
                                        </p:attrNameLst>
                                      </p:cBhvr>
                                      <p:tavLst>
                                        <p:tav tm="0">
                                          <p:val>
                                            <p:strVal val="#ppt_x"/>
                                          </p:val>
                                        </p:tav>
                                        <p:tav tm="100000">
                                          <p:val>
                                            <p:strVal val="#ppt_x"/>
                                          </p:val>
                                        </p:tav>
                                      </p:tavLst>
                                    </p:anim>
                                    <p:anim calcmode="lin" valueType="num">
                                      <p:cBhvr>
                                        <p:cTn id="8" dur="500" fill="hold"/>
                                        <p:tgtEl>
                                          <p:spTgt spid="1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itle 1"/>
          <p:cNvSpPr txBox="1">
            <a:spLocks noGrp="1"/>
          </p:cNvSpPr>
          <p:nvPr>
            <p:ph type="title"/>
          </p:nvPr>
        </p:nvSpPr>
        <p:spPr>
          <a:prstGeom prst="rect">
            <a:avLst/>
          </a:prstGeom>
        </p:spPr>
        <p:txBody>
          <a:bodyPr/>
          <a:lstStyle/>
          <a:p>
            <a:pPr>
              <a:defRPr sz="3900"/>
            </a:pPr>
            <a:r>
              <a:rPr lang="en-US" dirty="0"/>
              <a:t>           </a:t>
            </a:r>
            <a:r>
              <a:rPr dirty="0"/>
              <a:t>Sample Agenda </a:t>
            </a:r>
            <a:br>
              <a:rPr dirty="0"/>
            </a:br>
            <a:endParaRPr dirty="0"/>
          </a:p>
        </p:txBody>
      </p:sp>
      <p:pic>
        <p:nvPicPr>
          <p:cNvPr id="141" name="Content Placeholder 3" descr="Content Placeholder 3"/>
          <p:cNvPicPr>
            <a:picLocks noChangeAspect="1"/>
          </p:cNvPicPr>
          <p:nvPr/>
        </p:nvPicPr>
        <p:blipFill>
          <a:blip r:embed="rId2">
            <a:extLst/>
          </a:blip>
          <a:stretch>
            <a:fillRect/>
          </a:stretch>
        </p:blipFill>
        <p:spPr>
          <a:xfrm>
            <a:off x="1113183" y="1232452"/>
            <a:ext cx="10240617" cy="5387010"/>
          </a:xfrm>
          <a:prstGeom prst="rect">
            <a:avLst/>
          </a:prstGeom>
          <a:ln w="12700">
            <a:miter lim="400000"/>
          </a:ln>
        </p:spPr>
      </p:pic>
      <p:pic>
        <p:nvPicPr>
          <p:cNvPr id="142" name="Picture 4" descr="Picture 4"/>
          <p:cNvPicPr>
            <a:picLocks noChangeAspect="1"/>
          </p:cNvPicPr>
          <p:nvPr/>
        </p:nvPicPr>
        <p:blipFill>
          <a:blip r:embed="rId3">
            <a:extLst/>
          </a:blip>
          <a:stretch>
            <a:fillRect/>
          </a:stretch>
        </p:blipFill>
        <p:spPr>
          <a:xfrm>
            <a:off x="9654222" y="5719444"/>
            <a:ext cx="1259206" cy="1138556"/>
          </a:xfrm>
          <a:prstGeom prst="rect">
            <a:avLst/>
          </a:prstGeom>
          <a:ln w="12700">
            <a:miter lim="400000"/>
          </a:ln>
        </p:spPr>
      </p:pic>
      <p:pic>
        <p:nvPicPr>
          <p:cNvPr id="143" name="Picture 5" descr="Picture 5"/>
          <p:cNvPicPr>
            <a:picLocks noChangeAspect="1"/>
          </p:cNvPicPr>
          <p:nvPr/>
        </p:nvPicPr>
        <p:blipFill>
          <a:blip r:embed="rId4">
            <a:extLst/>
          </a:blip>
          <a:stretch>
            <a:fillRect/>
          </a:stretch>
        </p:blipFill>
        <p:spPr>
          <a:xfrm>
            <a:off x="11038999" y="5719444"/>
            <a:ext cx="1069975"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tent Placeholder 2"/>
          <p:cNvSpPr txBox="1">
            <a:spLocks noGrp="1"/>
          </p:cNvSpPr>
          <p:nvPr>
            <p:ph type="body" idx="1"/>
          </p:nvPr>
        </p:nvSpPr>
        <p:spPr>
          <a:xfrm>
            <a:off x="1265873" y="721360"/>
            <a:ext cx="10100627" cy="5328603"/>
          </a:xfrm>
          <a:prstGeom prst="rect">
            <a:avLst/>
          </a:prstGeom>
        </p:spPr>
        <p:txBody>
          <a:bodyPr>
            <a:normAutofit/>
          </a:bodyPr>
          <a:lstStyle/>
          <a:p>
            <a:pPr marL="0" indent="0" algn="ctr" defTabSz="868680">
              <a:lnSpc>
                <a:spcPct val="81000"/>
              </a:lnSpc>
              <a:spcBef>
                <a:spcPts val="900"/>
              </a:spcBef>
              <a:buSzTx/>
              <a:buNone/>
              <a:defRPr sz="2660" b="1"/>
            </a:pPr>
            <a:r>
              <a:rPr sz="3200" dirty="0"/>
              <a:t>Once the agenda is assembled who do you send it to? </a:t>
            </a:r>
          </a:p>
          <a:p>
            <a:pPr marL="0" indent="0" algn="ctr" defTabSz="868680">
              <a:lnSpc>
                <a:spcPct val="81000"/>
              </a:lnSpc>
              <a:spcBef>
                <a:spcPts val="900"/>
              </a:spcBef>
              <a:buSzTx/>
              <a:buNone/>
              <a:defRPr sz="2660"/>
            </a:pPr>
            <a:r>
              <a:rPr dirty="0"/>
              <a:t> </a:t>
            </a:r>
          </a:p>
          <a:p>
            <a:pPr marL="651509" lvl="1" indent="-217170" defTabSz="868680">
              <a:lnSpc>
                <a:spcPct val="81000"/>
              </a:lnSpc>
              <a:spcBef>
                <a:spcPts val="800"/>
              </a:spcBef>
              <a:defRPr sz="2280"/>
            </a:pPr>
            <a:r>
              <a:rPr dirty="0"/>
              <a:t>All of the Riders in your chapter.</a:t>
            </a:r>
          </a:p>
          <a:p>
            <a:pPr marL="651509" lvl="1" indent="-217170" defTabSz="868680">
              <a:lnSpc>
                <a:spcPct val="81000"/>
              </a:lnSpc>
              <a:spcBef>
                <a:spcPts val="800"/>
              </a:spcBef>
              <a:defRPr sz="2280"/>
            </a:pPr>
            <a:r>
              <a:rPr dirty="0"/>
              <a:t>Copy your Executive Board and Commander.</a:t>
            </a:r>
            <a:endParaRPr lang="en-US" dirty="0"/>
          </a:p>
          <a:p>
            <a:pPr marL="0" indent="0" defTabSz="868680">
              <a:lnSpc>
                <a:spcPct val="81000"/>
              </a:lnSpc>
              <a:spcBef>
                <a:spcPts val="900"/>
              </a:spcBef>
              <a:buSzTx/>
              <a:buNone/>
              <a:defRPr sz="2660"/>
            </a:pPr>
            <a:r>
              <a:rPr dirty="0"/>
              <a:t> </a:t>
            </a:r>
          </a:p>
          <a:p>
            <a:pPr marL="0" indent="0" algn="ctr" defTabSz="868680">
              <a:lnSpc>
                <a:spcPct val="81000"/>
              </a:lnSpc>
              <a:spcBef>
                <a:spcPts val="900"/>
              </a:spcBef>
              <a:buSzTx/>
              <a:buNone/>
              <a:defRPr sz="2660" b="1"/>
            </a:pPr>
            <a:r>
              <a:rPr sz="3200" dirty="0"/>
              <a:t>Why should you copy your Executive Board and Commander? </a:t>
            </a:r>
          </a:p>
          <a:p>
            <a:pPr marL="0" indent="0" algn="ctr" defTabSz="868680">
              <a:lnSpc>
                <a:spcPct val="81000"/>
              </a:lnSpc>
              <a:spcBef>
                <a:spcPts val="900"/>
              </a:spcBef>
              <a:buSzTx/>
              <a:buNone/>
              <a:defRPr sz="2660"/>
            </a:pPr>
            <a:endParaRPr sz="3200" dirty="0"/>
          </a:p>
          <a:p>
            <a:pPr marL="651509" lvl="1" indent="-217170" defTabSz="868680">
              <a:lnSpc>
                <a:spcPct val="81000"/>
              </a:lnSpc>
              <a:spcBef>
                <a:spcPts val="800"/>
              </a:spcBef>
              <a:defRPr sz="2280"/>
            </a:pPr>
            <a:r>
              <a:rPr dirty="0"/>
              <a:t>ALR is a post level program of the American Legion. </a:t>
            </a:r>
          </a:p>
          <a:p>
            <a:pPr marL="651509" lvl="1" indent="-217170" defTabSz="868680">
              <a:lnSpc>
                <a:spcPct val="81000"/>
              </a:lnSpc>
              <a:spcBef>
                <a:spcPts val="800"/>
              </a:spcBef>
              <a:defRPr sz="2280"/>
            </a:pPr>
            <a:r>
              <a:rPr dirty="0"/>
              <a:t>Communication is the key to a good relationship between the ALR chapter and post officers. </a:t>
            </a:r>
          </a:p>
        </p:txBody>
      </p:sp>
      <p:pic>
        <p:nvPicPr>
          <p:cNvPr id="146" name="Picture 3" descr="Picture 3"/>
          <p:cNvPicPr>
            <a:picLocks noChangeAspect="1"/>
          </p:cNvPicPr>
          <p:nvPr/>
        </p:nvPicPr>
        <p:blipFill>
          <a:blip r:embed="rId2">
            <a:extLst/>
          </a:blip>
          <a:stretch>
            <a:fillRect/>
          </a:stretch>
        </p:blipFill>
        <p:spPr>
          <a:xfrm>
            <a:off x="9666921" y="5683567"/>
            <a:ext cx="1259206" cy="1138556"/>
          </a:xfrm>
          <a:prstGeom prst="rect">
            <a:avLst/>
          </a:prstGeom>
          <a:ln w="12700">
            <a:miter lim="400000"/>
          </a:ln>
        </p:spPr>
      </p:pic>
      <p:pic>
        <p:nvPicPr>
          <p:cNvPr id="147" name="Picture 4" descr="Picture 4"/>
          <p:cNvPicPr>
            <a:picLocks noChangeAspect="1"/>
          </p:cNvPicPr>
          <p:nvPr/>
        </p:nvPicPr>
        <p:blipFill>
          <a:blip r:embed="rId3">
            <a:extLst/>
          </a:blip>
          <a:stretch>
            <a:fillRect/>
          </a:stretch>
        </p:blipFill>
        <p:spPr>
          <a:xfrm>
            <a:off x="11051699" y="5683567"/>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5">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45">
                                            <p:txEl>
                                              <p:pRg st="3" end="3"/>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145">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1" nodeType="afterEffect">
                                  <p:stCondLst>
                                    <p:cond delay="0"/>
                                  </p:stCondLst>
                                  <p:iterate>
                                    <p:tmAbs val="0"/>
                                  </p:iterate>
                                  <p:childTnLst>
                                    <p:set>
                                      <p:cBhvr>
                                        <p:cTn id="16" fill="hold"/>
                                        <p:tgtEl>
                                          <p:spTgt spid="14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4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4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ontent Placeholder 2"/>
          <p:cNvSpPr txBox="1">
            <a:spLocks noGrp="1"/>
          </p:cNvSpPr>
          <p:nvPr>
            <p:ph type="body" idx="1"/>
          </p:nvPr>
        </p:nvSpPr>
        <p:spPr>
          <a:xfrm>
            <a:off x="386081" y="579120"/>
            <a:ext cx="11153390" cy="6130773"/>
          </a:xfrm>
          <a:prstGeom prst="rect">
            <a:avLst/>
          </a:prstGeom>
        </p:spPr>
        <p:txBody>
          <a:bodyPr/>
          <a:lstStyle/>
          <a:p>
            <a:pPr marL="0" indent="0" algn="ctr">
              <a:lnSpc>
                <a:spcPct val="72000"/>
              </a:lnSpc>
              <a:spcBef>
                <a:spcPts val="900"/>
              </a:spcBef>
              <a:buSzTx/>
              <a:buNone/>
              <a:defRPr sz="2500"/>
            </a:pPr>
            <a:r>
              <a:rPr sz="3200" b="1" dirty="0"/>
              <a:t>Once your meeting has an agenda the next step is making sure you have a strategy for recording the minutes, here are some tips on the content of meeting minutes.</a:t>
            </a:r>
          </a:p>
          <a:p>
            <a:pPr marL="0" indent="0">
              <a:lnSpc>
                <a:spcPct val="72000"/>
              </a:lnSpc>
              <a:spcBef>
                <a:spcPts val="900"/>
              </a:spcBef>
              <a:buSzTx/>
              <a:buNone/>
              <a:defRPr sz="2500"/>
            </a:pPr>
            <a:endParaRPr dirty="0"/>
          </a:p>
          <a:p>
            <a:pPr marL="685800" lvl="1" indent="-228600">
              <a:lnSpc>
                <a:spcPct val="72000"/>
              </a:lnSpc>
              <a:spcBef>
                <a:spcPts val="700"/>
              </a:spcBef>
              <a:defRPr sz="2100"/>
            </a:pPr>
            <a:r>
              <a:rPr dirty="0"/>
              <a:t>Particular information to gather can include: </a:t>
            </a:r>
            <a:endParaRPr sz="2200" dirty="0"/>
          </a:p>
          <a:p>
            <a:pPr marL="1143000" lvl="2" indent="-228600">
              <a:lnSpc>
                <a:spcPct val="72000"/>
              </a:lnSpc>
              <a:spcBef>
                <a:spcPts val="700"/>
              </a:spcBef>
              <a:defRPr sz="2100"/>
            </a:pPr>
            <a:r>
              <a:rPr dirty="0"/>
              <a:t>Date, place, and starting time of the meeting.</a:t>
            </a:r>
            <a:endParaRPr sz="1800" dirty="0"/>
          </a:p>
          <a:p>
            <a:pPr marL="1143000" lvl="2" indent="-228600">
              <a:lnSpc>
                <a:spcPct val="72000"/>
              </a:lnSpc>
              <a:spcBef>
                <a:spcPts val="700"/>
              </a:spcBef>
              <a:defRPr sz="2100"/>
            </a:pPr>
            <a:r>
              <a:rPr dirty="0"/>
              <a:t>Purpose of the meeting, general or committee.</a:t>
            </a:r>
            <a:endParaRPr sz="1800" dirty="0"/>
          </a:p>
          <a:p>
            <a:pPr marL="1143000" lvl="2" indent="-228600">
              <a:lnSpc>
                <a:spcPct val="72000"/>
              </a:lnSpc>
              <a:spcBef>
                <a:spcPts val="700"/>
              </a:spcBef>
              <a:defRPr sz="2100"/>
            </a:pPr>
            <a:r>
              <a:rPr dirty="0"/>
              <a:t>Name of the Director or Assistant.</a:t>
            </a:r>
            <a:endParaRPr sz="1800" dirty="0"/>
          </a:p>
          <a:p>
            <a:pPr marL="1143000" lvl="2" indent="-228600">
              <a:lnSpc>
                <a:spcPct val="72000"/>
              </a:lnSpc>
              <a:spcBef>
                <a:spcPts val="700"/>
              </a:spcBef>
              <a:defRPr sz="2100"/>
            </a:pPr>
            <a:r>
              <a:rPr dirty="0"/>
              <a:t>List of attendees, sign in sheet.</a:t>
            </a:r>
            <a:endParaRPr sz="1800" dirty="0"/>
          </a:p>
          <a:p>
            <a:pPr marL="1143000" lvl="2" indent="-228600">
              <a:lnSpc>
                <a:spcPct val="72000"/>
              </a:lnSpc>
              <a:spcBef>
                <a:spcPts val="700"/>
              </a:spcBef>
              <a:defRPr sz="2100"/>
            </a:pPr>
            <a:r>
              <a:rPr dirty="0"/>
              <a:t>Any guests or participants, again sign in sheet.</a:t>
            </a:r>
            <a:endParaRPr sz="1800" dirty="0"/>
          </a:p>
          <a:p>
            <a:pPr marL="1143000" lvl="2" indent="-228600">
              <a:lnSpc>
                <a:spcPct val="72000"/>
              </a:lnSpc>
              <a:spcBef>
                <a:spcPts val="700"/>
              </a:spcBef>
              <a:defRPr sz="2100"/>
            </a:pPr>
            <a:r>
              <a:rPr dirty="0"/>
              <a:t>List absent officers. </a:t>
            </a:r>
            <a:endParaRPr sz="1800" dirty="0"/>
          </a:p>
          <a:p>
            <a:pPr marL="1143000" lvl="2" indent="-228600">
              <a:lnSpc>
                <a:spcPct val="72000"/>
              </a:lnSpc>
              <a:spcBef>
                <a:spcPts val="700"/>
              </a:spcBef>
              <a:defRPr sz="2100"/>
            </a:pPr>
            <a:r>
              <a:rPr dirty="0"/>
              <a:t>Approval of previous meetings and resolutions.</a:t>
            </a:r>
            <a:endParaRPr sz="1800" dirty="0"/>
          </a:p>
          <a:p>
            <a:pPr marL="1143000" lvl="2" indent="-228600">
              <a:lnSpc>
                <a:spcPct val="72000"/>
              </a:lnSpc>
              <a:spcBef>
                <a:spcPts val="700"/>
              </a:spcBef>
              <a:defRPr sz="2100"/>
            </a:pPr>
            <a:r>
              <a:rPr dirty="0"/>
              <a:t>Record principle points discussed, actions taken, and decisions made.</a:t>
            </a:r>
            <a:endParaRPr sz="1800" dirty="0"/>
          </a:p>
          <a:p>
            <a:pPr marL="1143000" lvl="2" indent="-228600">
              <a:lnSpc>
                <a:spcPct val="72000"/>
              </a:lnSpc>
              <a:spcBef>
                <a:spcPts val="700"/>
              </a:spcBef>
              <a:defRPr sz="2100"/>
            </a:pPr>
            <a:r>
              <a:rPr dirty="0"/>
              <a:t>Time of adjournment.</a:t>
            </a:r>
            <a:endParaRPr sz="1800" dirty="0"/>
          </a:p>
          <a:p>
            <a:pPr marL="1143000" lvl="2" indent="-228600">
              <a:lnSpc>
                <a:spcPct val="72000"/>
              </a:lnSpc>
              <a:spcBef>
                <a:spcPts val="700"/>
              </a:spcBef>
              <a:defRPr sz="2100"/>
            </a:pPr>
            <a:r>
              <a:rPr dirty="0"/>
              <a:t>Date, place, and time of next meeting if not scheduled.  </a:t>
            </a:r>
          </a:p>
        </p:txBody>
      </p:sp>
      <p:pic>
        <p:nvPicPr>
          <p:cNvPr id="150" name="Picture 3" descr="Picture 3"/>
          <p:cNvPicPr>
            <a:picLocks noChangeAspect="1"/>
          </p:cNvPicPr>
          <p:nvPr/>
        </p:nvPicPr>
        <p:blipFill>
          <a:blip r:embed="rId2">
            <a:extLst/>
          </a:blip>
          <a:stretch>
            <a:fillRect/>
          </a:stretch>
        </p:blipFill>
        <p:spPr>
          <a:xfrm>
            <a:off x="9293020" y="5575312"/>
            <a:ext cx="1259207" cy="1138556"/>
          </a:xfrm>
          <a:prstGeom prst="rect">
            <a:avLst/>
          </a:prstGeom>
          <a:ln w="12700">
            <a:miter lim="400000"/>
          </a:ln>
        </p:spPr>
      </p:pic>
      <p:pic>
        <p:nvPicPr>
          <p:cNvPr id="151" name="Picture 4" descr="Picture 4"/>
          <p:cNvPicPr>
            <a:picLocks noChangeAspect="1"/>
          </p:cNvPicPr>
          <p:nvPr/>
        </p:nvPicPr>
        <p:blipFill>
          <a:blip r:embed="rId3">
            <a:extLst/>
          </a:blip>
          <a:stretch>
            <a:fillRect/>
          </a:stretch>
        </p:blipFill>
        <p:spPr>
          <a:xfrm>
            <a:off x="10842625" y="5571337"/>
            <a:ext cx="1069975"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prstGeom prst="rect">
            <a:avLst/>
          </a:prstGeom>
        </p:spPr>
        <p:txBody>
          <a:bodyPr/>
          <a:lstStyle>
            <a:lvl1pPr>
              <a:defRPr sz="3900"/>
            </a:lvl1pPr>
          </a:lstStyle>
          <a:p>
            <a:r>
              <a:t>Meeting Protocol and the Motion Process</a:t>
            </a:r>
          </a:p>
        </p:txBody>
      </p:sp>
      <p:sp>
        <p:nvSpPr>
          <p:cNvPr id="154" name="Content Placeholder 2"/>
          <p:cNvSpPr txBox="1">
            <a:spLocks noGrp="1"/>
          </p:cNvSpPr>
          <p:nvPr>
            <p:ph type="body" idx="1"/>
          </p:nvPr>
        </p:nvSpPr>
        <p:spPr>
          <a:prstGeom prst="rect">
            <a:avLst/>
          </a:prstGeom>
        </p:spPr>
        <p:txBody>
          <a:bodyPr/>
          <a:lstStyle/>
          <a:p>
            <a:pPr marL="0" indent="0" defTabSz="886968">
              <a:lnSpc>
                <a:spcPct val="72000"/>
              </a:lnSpc>
              <a:spcBef>
                <a:spcPts val="800"/>
              </a:spcBef>
              <a:buSzTx/>
              <a:buNone/>
              <a:defRPr sz="2425" b="1"/>
            </a:pPr>
            <a:r>
              <a:t>There are eight steps in making a motion:</a:t>
            </a:r>
          </a:p>
          <a:p>
            <a:pPr marL="0" indent="0" defTabSz="886968">
              <a:lnSpc>
                <a:spcPct val="72000"/>
              </a:lnSpc>
              <a:spcBef>
                <a:spcPts val="800"/>
              </a:spcBef>
              <a:buSzTx/>
              <a:buNone/>
              <a:defRPr sz="2425" b="1"/>
            </a:pPr>
            <a:r>
              <a:t> </a:t>
            </a:r>
          </a:p>
          <a:p>
            <a:pPr marL="665226" lvl="1" indent="-221742" defTabSz="886968">
              <a:lnSpc>
                <a:spcPct val="72000"/>
              </a:lnSpc>
              <a:spcBef>
                <a:spcPts val="700"/>
              </a:spcBef>
              <a:defRPr sz="2134" b="1"/>
            </a:pPr>
            <a:r>
              <a:t>The member rises and addresses the chair.</a:t>
            </a:r>
          </a:p>
          <a:p>
            <a:pPr marL="665226" lvl="1" indent="-221742" defTabSz="886968">
              <a:lnSpc>
                <a:spcPct val="72000"/>
              </a:lnSpc>
              <a:spcBef>
                <a:spcPts val="700"/>
              </a:spcBef>
              <a:defRPr sz="2134" b="1"/>
            </a:pPr>
            <a:r>
              <a:t>The chair recognizes the member.</a:t>
            </a:r>
          </a:p>
          <a:p>
            <a:pPr marL="665226" lvl="1" indent="-221742" defTabSz="886968">
              <a:lnSpc>
                <a:spcPct val="72000"/>
              </a:lnSpc>
              <a:spcBef>
                <a:spcPts val="700"/>
              </a:spcBef>
              <a:defRPr sz="2134" b="1"/>
            </a:pPr>
            <a:r>
              <a:t>The member states the motion.</a:t>
            </a:r>
          </a:p>
          <a:p>
            <a:pPr marL="665226" lvl="1" indent="-221742" defTabSz="886968">
              <a:lnSpc>
                <a:spcPct val="72000"/>
              </a:lnSpc>
              <a:spcBef>
                <a:spcPts val="700"/>
              </a:spcBef>
              <a:defRPr sz="2134" b="1"/>
            </a:pPr>
            <a:r>
              <a:t>Another member seconds the motion.</a:t>
            </a:r>
          </a:p>
          <a:p>
            <a:pPr marL="665226" lvl="1" indent="-221742" defTabSz="886968">
              <a:lnSpc>
                <a:spcPct val="72000"/>
              </a:lnSpc>
              <a:spcBef>
                <a:spcPts val="700"/>
              </a:spcBef>
              <a:defRPr sz="2134" b="1"/>
            </a:pPr>
            <a:r>
              <a:t>The chair states the motion.</a:t>
            </a:r>
          </a:p>
          <a:p>
            <a:pPr marL="665226" lvl="1" indent="-221742" defTabSz="886968">
              <a:lnSpc>
                <a:spcPct val="72000"/>
              </a:lnSpc>
              <a:spcBef>
                <a:spcPts val="700"/>
              </a:spcBef>
              <a:defRPr sz="2134" b="1"/>
            </a:pPr>
            <a:r>
              <a:t>The members debate the motion.</a:t>
            </a:r>
          </a:p>
          <a:p>
            <a:pPr marL="665226" lvl="1" indent="-221742" defTabSz="886968">
              <a:lnSpc>
                <a:spcPct val="72000"/>
              </a:lnSpc>
              <a:spcBef>
                <a:spcPts val="700"/>
              </a:spcBef>
              <a:defRPr sz="2134" b="1"/>
            </a:pPr>
            <a:r>
              <a:t>The chair asks who is for or against the motion and the members vote.</a:t>
            </a:r>
          </a:p>
          <a:p>
            <a:pPr marL="665226" lvl="1" indent="-221742" defTabSz="886968">
              <a:lnSpc>
                <a:spcPct val="72000"/>
              </a:lnSpc>
              <a:spcBef>
                <a:spcPts val="700"/>
              </a:spcBef>
              <a:defRPr sz="2134" b="1"/>
            </a:pPr>
            <a:r>
              <a:t>The chair announces the results of the vote.</a:t>
            </a:r>
          </a:p>
          <a:p>
            <a:pPr marL="0" indent="0" defTabSz="886968">
              <a:lnSpc>
                <a:spcPct val="72000"/>
              </a:lnSpc>
              <a:spcBef>
                <a:spcPts val="800"/>
              </a:spcBef>
              <a:buSzTx/>
              <a:buNone/>
              <a:defRPr sz="2425" b="1"/>
            </a:pPr>
            <a:r>
              <a:t> </a:t>
            </a:r>
          </a:p>
          <a:p>
            <a:pPr marL="0" indent="0" defTabSz="886968">
              <a:lnSpc>
                <a:spcPct val="72000"/>
              </a:lnSpc>
              <a:spcBef>
                <a:spcPts val="800"/>
              </a:spcBef>
              <a:buSzTx/>
              <a:buNone/>
              <a:defRPr sz="2425" b="1"/>
            </a:pPr>
            <a:r>
              <a:t>Sounds simple, let’s take it one step at a time.</a:t>
            </a:r>
          </a:p>
        </p:txBody>
      </p:sp>
      <p:pic>
        <p:nvPicPr>
          <p:cNvPr id="155" name="Picture 3" descr="Picture 3"/>
          <p:cNvPicPr>
            <a:picLocks noChangeAspect="1"/>
          </p:cNvPicPr>
          <p:nvPr/>
        </p:nvPicPr>
        <p:blipFill>
          <a:blip r:embed="rId2">
            <a:extLst/>
          </a:blip>
          <a:stretch>
            <a:fillRect/>
          </a:stretch>
        </p:blipFill>
        <p:spPr>
          <a:xfrm>
            <a:off x="9178684" y="5607685"/>
            <a:ext cx="1259206" cy="1138556"/>
          </a:xfrm>
          <a:prstGeom prst="rect">
            <a:avLst/>
          </a:prstGeom>
          <a:ln w="12700">
            <a:miter lim="400000"/>
          </a:ln>
        </p:spPr>
      </p:pic>
      <p:pic>
        <p:nvPicPr>
          <p:cNvPr id="156" name="Picture 4" descr="Picture 4"/>
          <p:cNvPicPr>
            <a:picLocks noChangeAspect="1"/>
          </p:cNvPicPr>
          <p:nvPr/>
        </p:nvPicPr>
        <p:blipFill>
          <a:blip r:embed="rId3">
            <a:extLst/>
          </a:blip>
          <a:stretch>
            <a:fillRect/>
          </a:stretch>
        </p:blipFill>
        <p:spPr>
          <a:xfrm>
            <a:off x="10629900" y="5607685"/>
            <a:ext cx="1069975"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154">
                                            <p:txEl>
                                              <p:pRg st="2" end="2"/>
                                            </p:txEl>
                                          </p:spTgt>
                                        </p:tgtEl>
                                        <p:attrNameLst>
                                          <p:attrName>style.visibility</p:attrName>
                                        </p:attrNameLst>
                                      </p:cBhvr>
                                      <p:to>
                                        <p:strVal val="visible"/>
                                      </p:to>
                                    </p:set>
                                    <p:anim calcmode="lin" valueType="num">
                                      <p:cBhvr>
                                        <p:cTn id="7" dur="500" fill="hold"/>
                                        <p:tgtEl>
                                          <p:spTgt spid="154">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1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p:tmAbs val="0"/>
                                  </p:iterate>
                                  <p:childTnLst>
                                    <p:set>
                                      <p:cBhvr>
                                        <p:cTn id="12" fill="hold"/>
                                        <p:tgtEl>
                                          <p:spTgt spid="154">
                                            <p:txEl>
                                              <p:pRg st="3" end="3"/>
                                            </p:txEl>
                                          </p:spTgt>
                                        </p:tgtEl>
                                        <p:attrNameLst>
                                          <p:attrName>style.visibility</p:attrName>
                                        </p:attrNameLst>
                                      </p:cBhvr>
                                      <p:to>
                                        <p:strVal val="visible"/>
                                      </p:to>
                                    </p:set>
                                    <p:anim calcmode="lin" valueType="num">
                                      <p:cBhvr>
                                        <p:cTn id="13" dur="500" fill="hold"/>
                                        <p:tgtEl>
                                          <p:spTgt spid="154">
                                            <p:txEl>
                                              <p:pRg st="3" end="3"/>
                                            </p:txEl>
                                          </p:spTgt>
                                        </p:tgtEl>
                                        <p:attrNameLst>
                                          <p:attrName>ppt_x</p:attrName>
                                        </p:attrNameLst>
                                      </p:cBhvr>
                                      <p:tavLst>
                                        <p:tav tm="0">
                                          <p:val>
                                            <p:strVal val="#ppt_x"/>
                                          </p:val>
                                        </p:tav>
                                        <p:tav tm="100000">
                                          <p:val>
                                            <p:strVal val="#ppt_x"/>
                                          </p:val>
                                        </p:tav>
                                      </p:tavLst>
                                    </p:anim>
                                    <p:anim calcmode="lin" valueType="num">
                                      <p:cBhvr>
                                        <p:cTn id="14" dur="500" fill="hold"/>
                                        <p:tgtEl>
                                          <p:spTgt spid="1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p:tmAbs val="0"/>
                                  </p:iterate>
                                  <p:childTnLst>
                                    <p:set>
                                      <p:cBhvr>
                                        <p:cTn id="18" fill="hold"/>
                                        <p:tgtEl>
                                          <p:spTgt spid="154">
                                            <p:txEl>
                                              <p:pRg st="4" end="4"/>
                                            </p:txEl>
                                          </p:spTgt>
                                        </p:tgtEl>
                                        <p:attrNameLst>
                                          <p:attrName>style.visibility</p:attrName>
                                        </p:attrNameLst>
                                      </p:cBhvr>
                                      <p:to>
                                        <p:strVal val="visible"/>
                                      </p:to>
                                    </p:set>
                                    <p:anim calcmode="lin" valueType="num">
                                      <p:cBhvr>
                                        <p:cTn id="19" dur="500" fill="hold"/>
                                        <p:tgtEl>
                                          <p:spTgt spid="154">
                                            <p:txEl>
                                              <p:pRg st="4" end="4"/>
                                            </p:txEl>
                                          </p:spTgt>
                                        </p:tgtEl>
                                        <p:attrNameLst>
                                          <p:attrName>ppt_x</p:attrName>
                                        </p:attrNameLst>
                                      </p:cBhvr>
                                      <p:tavLst>
                                        <p:tav tm="0">
                                          <p:val>
                                            <p:strVal val="#ppt_x"/>
                                          </p:val>
                                        </p:tav>
                                        <p:tav tm="100000">
                                          <p:val>
                                            <p:strVal val="#ppt_x"/>
                                          </p:val>
                                        </p:tav>
                                      </p:tavLst>
                                    </p:anim>
                                    <p:anim calcmode="lin" valueType="num">
                                      <p:cBhvr>
                                        <p:cTn id="20" dur="500" fill="hold"/>
                                        <p:tgtEl>
                                          <p:spTgt spid="1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p:tmAbs val="0"/>
                                  </p:iterate>
                                  <p:childTnLst>
                                    <p:set>
                                      <p:cBhvr>
                                        <p:cTn id="24" fill="hold"/>
                                        <p:tgtEl>
                                          <p:spTgt spid="154">
                                            <p:txEl>
                                              <p:pRg st="5" end="5"/>
                                            </p:txEl>
                                          </p:spTgt>
                                        </p:tgtEl>
                                        <p:attrNameLst>
                                          <p:attrName>style.visibility</p:attrName>
                                        </p:attrNameLst>
                                      </p:cBhvr>
                                      <p:to>
                                        <p:strVal val="visible"/>
                                      </p:to>
                                    </p:set>
                                    <p:anim calcmode="lin" valueType="num">
                                      <p:cBhvr>
                                        <p:cTn id="25" dur="500" fill="hold"/>
                                        <p:tgtEl>
                                          <p:spTgt spid="154">
                                            <p:txEl>
                                              <p:pRg st="5" end="5"/>
                                            </p:txEl>
                                          </p:spTgt>
                                        </p:tgtEl>
                                        <p:attrNameLst>
                                          <p:attrName>ppt_x</p:attrName>
                                        </p:attrNameLst>
                                      </p:cBhvr>
                                      <p:tavLst>
                                        <p:tav tm="0">
                                          <p:val>
                                            <p:strVal val="#ppt_x"/>
                                          </p:val>
                                        </p:tav>
                                        <p:tav tm="100000">
                                          <p:val>
                                            <p:strVal val="#ppt_x"/>
                                          </p:val>
                                        </p:tav>
                                      </p:tavLst>
                                    </p:anim>
                                    <p:anim calcmode="lin" valueType="num">
                                      <p:cBhvr>
                                        <p:cTn id="26" dur="500" fill="hold"/>
                                        <p:tgtEl>
                                          <p:spTgt spid="1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p:tmAbs val="0"/>
                                  </p:iterate>
                                  <p:childTnLst>
                                    <p:set>
                                      <p:cBhvr>
                                        <p:cTn id="30" fill="hold"/>
                                        <p:tgtEl>
                                          <p:spTgt spid="154">
                                            <p:txEl>
                                              <p:pRg st="6" end="6"/>
                                            </p:txEl>
                                          </p:spTgt>
                                        </p:tgtEl>
                                        <p:attrNameLst>
                                          <p:attrName>style.visibility</p:attrName>
                                        </p:attrNameLst>
                                      </p:cBhvr>
                                      <p:to>
                                        <p:strVal val="visible"/>
                                      </p:to>
                                    </p:set>
                                    <p:anim calcmode="lin" valueType="num">
                                      <p:cBhvr>
                                        <p:cTn id="31" dur="500" fill="hold"/>
                                        <p:tgtEl>
                                          <p:spTgt spid="154">
                                            <p:txEl>
                                              <p:pRg st="6" end="6"/>
                                            </p:txEl>
                                          </p:spTgt>
                                        </p:tgtEl>
                                        <p:attrNameLst>
                                          <p:attrName>ppt_x</p:attrName>
                                        </p:attrNameLst>
                                      </p:cBhvr>
                                      <p:tavLst>
                                        <p:tav tm="0">
                                          <p:val>
                                            <p:strVal val="#ppt_x"/>
                                          </p:val>
                                        </p:tav>
                                        <p:tav tm="100000">
                                          <p:val>
                                            <p:strVal val="#ppt_x"/>
                                          </p:val>
                                        </p:tav>
                                      </p:tavLst>
                                    </p:anim>
                                    <p:anim calcmode="lin" valueType="num">
                                      <p:cBhvr>
                                        <p:cTn id="32" dur="500" fill="hold"/>
                                        <p:tgtEl>
                                          <p:spTgt spid="1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iterate>
                                    <p:tmAbs val="0"/>
                                  </p:iterate>
                                  <p:childTnLst>
                                    <p:set>
                                      <p:cBhvr>
                                        <p:cTn id="36" fill="hold"/>
                                        <p:tgtEl>
                                          <p:spTgt spid="154">
                                            <p:txEl>
                                              <p:pRg st="7" end="7"/>
                                            </p:txEl>
                                          </p:spTgt>
                                        </p:tgtEl>
                                        <p:attrNameLst>
                                          <p:attrName>style.visibility</p:attrName>
                                        </p:attrNameLst>
                                      </p:cBhvr>
                                      <p:to>
                                        <p:strVal val="visible"/>
                                      </p:to>
                                    </p:set>
                                    <p:anim calcmode="lin" valueType="num">
                                      <p:cBhvr>
                                        <p:cTn id="37" dur="500" fill="hold"/>
                                        <p:tgtEl>
                                          <p:spTgt spid="154">
                                            <p:txEl>
                                              <p:pRg st="7" end="7"/>
                                            </p:txEl>
                                          </p:spTgt>
                                        </p:tgtEl>
                                        <p:attrNameLst>
                                          <p:attrName>ppt_x</p:attrName>
                                        </p:attrNameLst>
                                      </p:cBhvr>
                                      <p:tavLst>
                                        <p:tav tm="0">
                                          <p:val>
                                            <p:strVal val="#ppt_x"/>
                                          </p:val>
                                        </p:tav>
                                        <p:tav tm="100000">
                                          <p:val>
                                            <p:strVal val="#ppt_x"/>
                                          </p:val>
                                        </p:tav>
                                      </p:tavLst>
                                    </p:anim>
                                    <p:anim calcmode="lin" valueType="num">
                                      <p:cBhvr>
                                        <p:cTn id="38" dur="500" fill="hold"/>
                                        <p:tgtEl>
                                          <p:spTgt spid="1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iterate>
                                    <p:tmAbs val="0"/>
                                  </p:iterate>
                                  <p:childTnLst>
                                    <p:set>
                                      <p:cBhvr>
                                        <p:cTn id="42" fill="hold"/>
                                        <p:tgtEl>
                                          <p:spTgt spid="154">
                                            <p:txEl>
                                              <p:pRg st="8" end="8"/>
                                            </p:txEl>
                                          </p:spTgt>
                                        </p:tgtEl>
                                        <p:attrNameLst>
                                          <p:attrName>style.visibility</p:attrName>
                                        </p:attrNameLst>
                                      </p:cBhvr>
                                      <p:to>
                                        <p:strVal val="visible"/>
                                      </p:to>
                                    </p:set>
                                    <p:anim calcmode="lin" valueType="num">
                                      <p:cBhvr>
                                        <p:cTn id="43" dur="500" fill="hold"/>
                                        <p:tgtEl>
                                          <p:spTgt spid="154">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1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1" nodeType="clickEffect">
                                  <p:stCondLst>
                                    <p:cond delay="0"/>
                                  </p:stCondLst>
                                  <p:iterate>
                                    <p:tmAbs val="0"/>
                                  </p:iterate>
                                  <p:childTnLst>
                                    <p:set>
                                      <p:cBhvr>
                                        <p:cTn id="48" fill="hold"/>
                                        <p:tgtEl>
                                          <p:spTgt spid="154">
                                            <p:txEl>
                                              <p:pRg st="9" end="9"/>
                                            </p:txEl>
                                          </p:spTgt>
                                        </p:tgtEl>
                                        <p:attrNameLst>
                                          <p:attrName>style.visibility</p:attrName>
                                        </p:attrNameLst>
                                      </p:cBhvr>
                                      <p:to>
                                        <p:strVal val="visible"/>
                                      </p:to>
                                    </p:set>
                                    <p:anim calcmode="lin" valueType="num">
                                      <p:cBhvr>
                                        <p:cTn id="49" dur="500" fill="hold"/>
                                        <p:tgtEl>
                                          <p:spTgt spid="154">
                                            <p:txEl>
                                              <p:pRg st="9" end="9"/>
                                            </p:txEl>
                                          </p:spTgt>
                                        </p:tgtEl>
                                        <p:attrNameLst>
                                          <p:attrName>ppt_x</p:attrName>
                                        </p:attrNameLst>
                                      </p:cBhvr>
                                      <p:tavLst>
                                        <p:tav tm="0">
                                          <p:val>
                                            <p:strVal val="#ppt_x"/>
                                          </p:val>
                                        </p:tav>
                                        <p:tav tm="100000">
                                          <p:val>
                                            <p:strVal val="#ppt_x"/>
                                          </p:val>
                                        </p:tav>
                                      </p:tavLst>
                                    </p:anim>
                                    <p:anim calcmode="lin" valueType="num">
                                      <p:cBhvr>
                                        <p:cTn id="50" dur="500" fill="hold"/>
                                        <p:tgtEl>
                                          <p:spTgt spid="154">
                                            <p:txEl>
                                              <p:pRg st="9" end="9"/>
                                            </p:txEl>
                                          </p:spTgt>
                                        </p:tgtEl>
                                        <p:attrNameLst>
                                          <p:attrName>ppt_y</p:attrName>
                                        </p:attrNameLst>
                                      </p:cBhvr>
                                      <p:tavLst>
                                        <p:tav tm="0">
                                          <p:val>
                                            <p:strVal val="1+#ppt_h/2"/>
                                          </p:val>
                                        </p:tav>
                                        <p:tav tm="100000">
                                          <p:val>
                                            <p:strVal val="#ppt_y"/>
                                          </p:val>
                                        </p:tav>
                                      </p:tavLst>
                                    </p:anim>
                                  </p:childTnLst>
                                </p:cTn>
                              </p:par>
                            </p:childTnLst>
                          </p:cTn>
                        </p:par>
                        <p:par>
                          <p:cTn id="51" fill="hold">
                            <p:stCondLst>
                              <p:cond delay="500"/>
                            </p:stCondLst>
                            <p:childTnLst>
                              <p:par>
                                <p:cTn id="52" presetID="2" presetClass="entr" presetSubtype="4" fill="hold" grpId="1" nodeType="afterEffect">
                                  <p:stCondLst>
                                    <p:cond delay="0"/>
                                  </p:stCondLst>
                                  <p:iterate>
                                    <p:tmAbs val="0"/>
                                  </p:iterate>
                                  <p:childTnLst>
                                    <p:set>
                                      <p:cBhvr>
                                        <p:cTn id="53" fill="hold"/>
                                        <p:tgtEl>
                                          <p:spTgt spid="154">
                                            <p:txEl>
                                              <p:pRg st="10" end="10"/>
                                            </p:txEl>
                                          </p:spTgt>
                                        </p:tgtEl>
                                        <p:attrNameLst>
                                          <p:attrName>style.visibility</p:attrName>
                                        </p:attrNameLst>
                                      </p:cBhvr>
                                      <p:to>
                                        <p:strVal val="visible"/>
                                      </p:to>
                                    </p:set>
                                    <p:anim calcmode="lin" valueType="num">
                                      <p:cBhvr>
                                        <p:cTn id="54" dur="500" fill="hold"/>
                                        <p:tgtEl>
                                          <p:spTgt spid="154">
                                            <p:txEl>
                                              <p:pRg st="10" end="10"/>
                                            </p:txEl>
                                          </p:spTgt>
                                        </p:tgtEl>
                                        <p:attrNameLst>
                                          <p:attrName>ppt_x</p:attrName>
                                        </p:attrNameLst>
                                      </p:cBhvr>
                                      <p:tavLst>
                                        <p:tav tm="0">
                                          <p:val>
                                            <p:strVal val="#ppt_x"/>
                                          </p:val>
                                        </p:tav>
                                        <p:tav tm="100000">
                                          <p:val>
                                            <p:strVal val="#ppt_x"/>
                                          </p:val>
                                        </p:tav>
                                      </p:tavLst>
                                    </p:anim>
                                    <p:anim calcmode="lin" valueType="num">
                                      <p:cBhvr>
                                        <p:cTn id="55" dur="500" fill="hold"/>
                                        <p:tgtEl>
                                          <p:spTgt spid="1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1" nodeType="clickEffect">
                                  <p:stCondLst>
                                    <p:cond delay="0"/>
                                  </p:stCondLst>
                                  <p:iterate>
                                    <p:tmAbs val="0"/>
                                  </p:iterate>
                                  <p:childTnLst>
                                    <p:set>
                                      <p:cBhvr>
                                        <p:cTn id="59" fill="hold"/>
                                        <p:tgtEl>
                                          <p:spTgt spid="154">
                                            <p:txEl>
                                              <p:pRg st="11" end="11"/>
                                            </p:txEl>
                                          </p:spTgt>
                                        </p:tgtEl>
                                        <p:attrNameLst>
                                          <p:attrName>style.visibility</p:attrName>
                                        </p:attrNameLst>
                                      </p:cBhvr>
                                      <p:to>
                                        <p:strVal val="visible"/>
                                      </p:to>
                                    </p:set>
                                    <p:anim calcmode="lin" valueType="num">
                                      <p:cBhvr>
                                        <p:cTn id="60" dur="500" fill="hold"/>
                                        <p:tgtEl>
                                          <p:spTgt spid="154">
                                            <p:txEl>
                                              <p:pRg st="11" end="11"/>
                                            </p:txEl>
                                          </p:spTgt>
                                        </p:tgtEl>
                                        <p:attrNameLst>
                                          <p:attrName>ppt_x</p:attrName>
                                        </p:attrNameLst>
                                      </p:cBhvr>
                                      <p:tavLst>
                                        <p:tav tm="0">
                                          <p:val>
                                            <p:strVal val="#ppt_x"/>
                                          </p:val>
                                        </p:tav>
                                        <p:tav tm="100000">
                                          <p:val>
                                            <p:strVal val="#ppt_x"/>
                                          </p:val>
                                        </p:tav>
                                      </p:tavLst>
                                    </p:anim>
                                    <p:anim calcmode="lin" valueType="num">
                                      <p:cBhvr>
                                        <p:cTn id="61" dur="500" fill="hold"/>
                                        <p:tgtEl>
                                          <p:spTgt spid="1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prstGeom prst="rect">
            <a:avLst/>
          </a:prstGeom>
        </p:spPr>
        <p:txBody>
          <a:bodyPr/>
          <a:lstStyle>
            <a:lvl1pPr>
              <a:defRPr sz="3900"/>
            </a:lvl1pPr>
          </a:lstStyle>
          <a:p>
            <a:r>
              <a:t>Meeting Protocol and the Motion Process</a:t>
            </a:r>
          </a:p>
        </p:txBody>
      </p:sp>
      <p:sp>
        <p:nvSpPr>
          <p:cNvPr id="159" name="Content Placeholder 2"/>
          <p:cNvSpPr txBox="1">
            <a:spLocks noGrp="1"/>
          </p:cNvSpPr>
          <p:nvPr>
            <p:ph type="body" idx="1"/>
          </p:nvPr>
        </p:nvSpPr>
        <p:spPr>
          <a:xfrm>
            <a:off x="1473200" y="1520825"/>
            <a:ext cx="9791700" cy="4351338"/>
          </a:xfrm>
          <a:prstGeom prst="rect">
            <a:avLst/>
          </a:prstGeom>
        </p:spPr>
        <p:txBody>
          <a:bodyPr/>
          <a:lstStyle/>
          <a:p>
            <a:pPr marL="214884" indent="-214884" defTabSz="859536">
              <a:spcBef>
                <a:spcPts val="800"/>
              </a:spcBef>
              <a:defRPr sz="2256" b="1"/>
            </a:pPr>
            <a:r>
              <a:t>The member rises and addresses the chair: Members have the right to make a motion during a meeting almost anytime no other business is pending. The chair’s responsibility is to know whether it is in order to entertain a particular main motion. When ready to make a motion, be sure no one else has the floor and then stand up and request the floor.</a:t>
            </a:r>
          </a:p>
          <a:p>
            <a:pPr marL="0" indent="0" defTabSz="859536">
              <a:spcBef>
                <a:spcPts val="900"/>
              </a:spcBef>
              <a:buSzTx/>
              <a:buNone/>
              <a:defRPr sz="2256"/>
            </a:pPr>
            <a:endParaRPr/>
          </a:p>
          <a:p>
            <a:pPr marL="214884" indent="-214884" defTabSz="859536">
              <a:spcBef>
                <a:spcPts val="800"/>
              </a:spcBef>
              <a:defRPr sz="2256" b="1"/>
            </a:pPr>
            <a:r>
              <a:t> The chair recognizes the member: The chair responds and in a level tone and impartial manner by saying something along the lines of “the chair recognizes ________” The member raises to offer a motion.</a:t>
            </a:r>
          </a:p>
          <a:p>
            <a:pPr marL="0" indent="0" defTabSz="859536">
              <a:spcBef>
                <a:spcPts val="900"/>
              </a:spcBef>
              <a:buSzTx/>
              <a:buNone/>
              <a:defRPr sz="2256"/>
            </a:pPr>
            <a:endParaRPr/>
          </a:p>
          <a:p>
            <a:pPr marL="214884" indent="-214884" defTabSz="859536">
              <a:spcBef>
                <a:spcPts val="800"/>
              </a:spcBef>
              <a:defRPr sz="2256" b="1"/>
            </a:pPr>
            <a:r>
              <a:t> The member states the motion: I move that…</a:t>
            </a:r>
          </a:p>
        </p:txBody>
      </p:sp>
      <p:pic>
        <p:nvPicPr>
          <p:cNvPr id="160" name="Picture 3" descr="Picture 3"/>
          <p:cNvPicPr>
            <a:picLocks noChangeAspect="1"/>
          </p:cNvPicPr>
          <p:nvPr/>
        </p:nvPicPr>
        <p:blipFill>
          <a:blip r:embed="rId2">
            <a:extLst/>
          </a:blip>
          <a:stretch>
            <a:fillRect/>
          </a:stretch>
        </p:blipFill>
        <p:spPr>
          <a:xfrm>
            <a:off x="8581963" y="5667183"/>
            <a:ext cx="1259206" cy="1138556"/>
          </a:xfrm>
          <a:prstGeom prst="rect">
            <a:avLst/>
          </a:prstGeom>
          <a:ln w="12700">
            <a:miter lim="400000"/>
          </a:ln>
        </p:spPr>
      </p:pic>
      <p:pic>
        <p:nvPicPr>
          <p:cNvPr id="161" name="Picture 4" descr="Picture 4"/>
          <p:cNvPicPr>
            <a:picLocks noChangeAspect="1"/>
          </p:cNvPicPr>
          <p:nvPr/>
        </p:nvPicPr>
        <p:blipFill>
          <a:blip r:embed="rId3">
            <a:extLst/>
          </a:blip>
          <a:stretch>
            <a:fillRect/>
          </a:stretch>
        </p:blipFill>
        <p:spPr>
          <a:xfrm>
            <a:off x="10410748" y="5607684"/>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xmlns:m="http://schemas.openxmlformats.org/officeDocument/2006/math" xmlns:a14="http://schemas.microsoft.com/office/drawing/2010/main">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9">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59">
                                            <p:txEl>
                                              <p:pRg st="3" end="3"/>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1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1" build="p" bldLvl="5" animBg="1" advAuto="0"/>
    </p:bldLst>
  </p:timing>
</p:sld>
</file>

<file path=ppt/theme/theme1.xml><?xml version="1.0" encoding="utf-8"?>
<a:theme xmlns:a="http://schemas.openxmlformats.org/drawingml/2006/main" name="Cloud skipper design template">
  <a:themeElements>
    <a:clrScheme name="Cloud skipper design templat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Cloud skipper design template">
      <a:majorFont>
        <a:latin typeface="Calibri"/>
        <a:ea typeface="Calibri"/>
        <a:cs typeface="Calibri"/>
      </a:majorFont>
      <a:minorFont>
        <a:latin typeface="Helvetica"/>
        <a:ea typeface="Helvetica"/>
        <a:cs typeface="Helvetica"/>
      </a:minorFont>
    </a:fontScheme>
    <a:fmtScheme name="Cloud skipper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loud skipper design template">
  <a:themeElements>
    <a:clrScheme name="Cloud skipper design templat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Cloud skipper design template">
      <a:majorFont>
        <a:latin typeface="Calibri"/>
        <a:ea typeface="Calibri"/>
        <a:cs typeface="Calibri"/>
      </a:majorFont>
      <a:minorFont>
        <a:latin typeface="Helvetica"/>
        <a:ea typeface="Helvetica"/>
        <a:cs typeface="Helvetica"/>
      </a:minorFont>
    </a:fontScheme>
    <a:fmtScheme name="Cloud skipper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TotalTime>
  <Words>1157</Words>
  <Application>Microsoft Office PowerPoint</Application>
  <PresentationFormat>Widescreen</PresentationFormat>
  <Paragraphs>151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Cloud skipper design template</vt:lpstr>
      <vt:lpstr>American Legion Riders  Meeting Agenda &amp; Protocol  Developed by Jim Wineland </vt:lpstr>
      <vt:lpstr>American Legion Rider Chapter</vt:lpstr>
      <vt:lpstr>PowerPoint Presentation</vt:lpstr>
      <vt:lpstr>PowerPoint Presentation</vt:lpstr>
      <vt:lpstr>           Sample Agenda  </vt:lpstr>
      <vt:lpstr>PowerPoint Presentation</vt:lpstr>
      <vt:lpstr>PowerPoint Presentation</vt:lpstr>
      <vt:lpstr>Meeting Protocol and the Motion Process</vt:lpstr>
      <vt:lpstr>Meeting Protocol and the Motion Process</vt:lpstr>
      <vt:lpstr>Meeting Protocol and the Motion Process</vt:lpstr>
      <vt:lpstr>Meeting Protocol and the Motion Process</vt:lpstr>
      <vt:lpstr>            Tabling a Motion</vt:lpstr>
      <vt:lpstr>PowerPoint Presentation</vt:lpstr>
      <vt:lpstr>Procedure for Regular ALR Meetings</vt:lpstr>
      <vt:lpstr>Procedure for Regular ALR Meetings</vt:lpstr>
      <vt:lpstr>Procedure for Regular ALR Meetings</vt:lpstr>
      <vt:lpstr>Procedure for Regular ALR Meetings</vt:lpstr>
      <vt:lpstr>Procedure for Regular ALR Meetings</vt:lpstr>
      <vt:lpstr>Procedure for Regular ALR Meetings</vt:lpstr>
      <vt:lpstr>Dos &amp; Don’ts</vt:lpstr>
      <vt:lpstr>Dos &amp; Don’ts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Meeting Protocol  Developed by Jim Wineland </dc:title>
  <dc:creator>Beverly Wooten</dc:creator>
  <cp:lastModifiedBy>Beverly Wooten</cp:lastModifiedBy>
  <cp:revision>5</cp:revision>
  <dcterms:modified xsi:type="dcterms:W3CDTF">2020-01-24T00:52:34Z</dcterms:modified>
</cp:coreProperties>
</file>