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7"/>
  </p:notesMasterIdLst>
  <p:handoutMasterIdLst>
    <p:handoutMasterId r:id="rId28"/>
  </p:handoutMasterIdLst>
  <p:sldIdLst>
    <p:sldId id="265" r:id="rId5"/>
    <p:sldId id="294" r:id="rId6"/>
    <p:sldId id="266" r:id="rId7"/>
    <p:sldId id="272" r:id="rId8"/>
    <p:sldId id="293" r:id="rId9"/>
    <p:sldId id="280" r:id="rId10"/>
    <p:sldId id="295" r:id="rId11"/>
    <p:sldId id="298" r:id="rId12"/>
    <p:sldId id="296" r:id="rId13"/>
    <p:sldId id="297" r:id="rId14"/>
    <p:sldId id="281" r:id="rId15"/>
    <p:sldId id="286" r:id="rId16"/>
    <p:sldId id="290" r:id="rId17"/>
    <p:sldId id="283" r:id="rId18"/>
    <p:sldId id="292" r:id="rId19"/>
    <p:sldId id="287" r:id="rId20"/>
    <p:sldId id="288" r:id="rId21"/>
    <p:sldId id="289" r:id="rId22"/>
    <p:sldId id="285" r:id="rId23"/>
    <p:sldId id="282" r:id="rId24"/>
    <p:sldId id="291"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autoAdjust="0"/>
  </p:normalViewPr>
  <p:slideViewPr>
    <p:cSldViewPr snapToGrid="0" showGuides="1">
      <p:cViewPr varScale="1">
        <p:scale>
          <a:sx n="63" d="100"/>
          <a:sy n="63" d="100"/>
        </p:scale>
        <p:origin x="800" y="48"/>
      </p:cViewPr>
      <p:guideLst>
        <p:guide orient="horz" pos="2160"/>
        <p:guide pos="3840"/>
      </p:guideLst>
    </p:cSldViewPr>
  </p:slideViewPr>
  <p:outlineViewPr>
    <p:cViewPr>
      <p:scale>
        <a:sx n="33" d="100"/>
        <a:sy n="33" d="100"/>
      </p:scale>
      <p:origin x="48" y="23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pPr/>
              <a:t>1/21/2020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pPr/>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pPr/>
              <a:t>1/21/2020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pPr/>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1/21/2020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1/21/2020</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loridalegion.org/programs-services/legion-riders/special-events/merry-go-round/repor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loridalegion.org/programs-services/legion-riders/special-events/merry-go-round/group-registration/" TargetMode="External"/><Relationship Id="rId4" Type="http://schemas.openxmlformats.org/officeDocument/2006/relationships/hyperlink" Target="https://www.floridalegion.org/programs-services/legion-riders/special-events/merry-go-round/regis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6880" y="1706880"/>
            <a:ext cx="8930640" cy="41148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  </a:t>
            </a:r>
            <a:br>
              <a:rPr lang="en-US" sz="4700" b="1" dirty="0"/>
            </a:br>
            <a:r>
              <a:rPr lang="en-US" sz="5300" b="1" dirty="0">
                <a:latin typeface="Baskerville Old Face" panose="02020602080505020303" pitchFamily="18" charset="0"/>
              </a:rPr>
              <a:t>American Legion Riders 4</a:t>
            </a:r>
            <a:r>
              <a:rPr lang="en-US" sz="5300" b="1" baseline="30000" dirty="0">
                <a:latin typeface="Baskerville Old Face" panose="02020602080505020303" pitchFamily="18" charset="0"/>
              </a:rPr>
              <a:t>th</a:t>
            </a:r>
            <a:r>
              <a:rPr lang="en-US" sz="5300" b="1" dirty="0">
                <a:latin typeface="Baskerville Old Face" panose="02020602080505020303" pitchFamily="18" charset="0"/>
              </a:rPr>
              <a:t> Annual Summit </a:t>
            </a:r>
            <a:br>
              <a:rPr lang="en-US" sz="5300" b="1" dirty="0">
                <a:latin typeface="Baskerville Old Face" panose="02020602080505020303" pitchFamily="18" charset="0"/>
              </a:rPr>
            </a:br>
            <a:br>
              <a:rPr lang="en-US" sz="4700" dirty="0"/>
            </a:br>
            <a:r>
              <a:rPr lang="en-US" sz="4700" dirty="0"/>
              <a:t> </a:t>
            </a:r>
            <a:r>
              <a:rPr lang="en-US" sz="4700" b="1" dirty="0">
                <a:solidFill>
                  <a:srgbClr val="FF0000"/>
                </a:solidFill>
              </a:rPr>
              <a:t>Merry-Go-Round</a:t>
            </a:r>
            <a:br>
              <a:rPr lang="en-US" sz="4700" b="1" dirty="0">
                <a:solidFill>
                  <a:srgbClr val="FF0000"/>
                </a:solidFill>
              </a:rPr>
            </a:br>
            <a:r>
              <a:rPr lang="en-US" sz="4700" b="1" dirty="0">
                <a:solidFill>
                  <a:srgbClr val="FF0000"/>
                </a:solidFill>
              </a:rPr>
              <a:t>Round Robin</a:t>
            </a:r>
            <a:br>
              <a:rPr lang="en-US" sz="4700" b="1" dirty="0">
                <a:solidFill>
                  <a:srgbClr val="FF0000"/>
                </a:solidFill>
              </a:rPr>
            </a:br>
            <a:r>
              <a:rPr lang="en-US" sz="4700" b="1" dirty="0">
                <a:solidFill>
                  <a:srgbClr val="FF0000"/>
                </a:solidFill>
              </a:rPr>
              <a:t>Unity Ride</a:t>
            </a:r>
            <a:br>
              <a:rPr lang="en-US" sz="4700" b="1" dirty="0">
                <a:solidFill>
                  <a:srgbClr val="FF0000"/>
                </a:solidFill>
              </a:rPr>
            </a:br>
            <a:r>
              <a:rPr lang="en-US" sz="4700" b="1" dirty="0">
                <a:solidFill>
                  <a:srgbClr val="FF0000"/>
                </a:solidFill>
              </a:rPr>
              <a:t>District Patch</a:t>
            </a:r>
            <a:br>
              <a:rPr lang="en-US" sz="4700" b="1" dirty="0">
                <a:solidFill>
                  <a:srgbClr val="FF0000"/>
                </a:solidFill>
              </a:rPr>
            </a:br>
            <a:endParaRPr lang="en-US" sz="4700" b="1" dirty="0">
              <a:solidFill>
                <a:srgbClr val="FF0000"/>
              </a:solidFill>
            </a:endParaRPr>
          </a:p>
        </p:txBody>
      </p:sp>
      <p:pic>
        <p:nvPicPr>
          <p:cNvPr id="4" name="Picture 3"/>
          <p:cNvPicPr/>
          <p:nvPr/>
        </p:nvPicPr>
        <p:blipFill>
          <a:blip r:embed="rId2" cstate="print"/>
          <a:srcRect/>
          <a:stretch>
            <a:fillRect/>
          </a:stretch>
        </p:blipFill>
        <p:spPr bwMode="auto">
          <a:xfrm>
            <a:off x="54441" y="564660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38781" y="5571189"/>
            <a:ext cx="1069975" cy="1138555"/>
          </a:xfrm>
          <a:prstGeom prst="rect">
            <a:avLst/>
          </a:prstGeom>
          <a:noFill/>
          <a:ln w="9525">
            <a:noFill/>
            <a:miter lim="800000"/>
            <a:headEnd/>
            <a:tailEnd/>
          </a:ln>
        </p:spPr>
      </p:pic>
      <p:sp>
        <p:nvSpPr>
          <p:cNvPr id="3" name="TextBox 2"/>
          <p:cNvSpPr txBox="1"/>
          <p:nvPr/>
        </p:nvSpPr>
        <p:spPr>
          <a:xfrm>
            <a:off x="2650490" y="5646604"/>
            <a:ext cx="6134099" cy="523220"/>
          </a:xfrm>
          <a:prstGeom prst="rect">
            <a:avLst/>
          </a:prstGeom>
          <a:noFill/>
          <a:ln>
            <a:solidFill>
              <a:schemeClr val="bg2"/>
            </a:solidFill>
          </a:ln>
        </p:spPr>
        <p:txBody>
          <a:bodyPr wrap="square" rtlCol="0" anchor="ctr" anchorCtr="1">
            <a:spAutoFit/>
          </a:bodyPr>
          <a:lstStyle/>
          <a:p>
            <a:r>
              <a:rPr lang="en-US" sz="2800" dirty="0">
                <a:latin typeface="Baskerville Old Face" panose="02020602080505020303" pitchFamily="18" charset="0"/>
              </a:rPr>
              <a:t>          Sonny Decker &amp; Jeff Hawk</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94DE-ED64-4D3A-8205-D3D6062700EB}"/>
              </a:ext>
            </a:extLst>
          </p:cNvPr>
          <p:cNvSpPr>
            <a:spLocks noGrp="1"/>
          </p:cNvSpPr>
          <p:nvPr>
            <p:ph type="title"/>
          </p:nvPr>
        </p:nvSpPr>
        <p:spPr>
          <a:xfrm>
            <a:off x="2324100" y="52263"/>
            <a:ext cx="9029700" cy="843087"/>
          </a:xfrm>
        </p:spPr>
        <p:txBody>
          <a:bodyPr>
            <a:normAutofit/>
          </a:bodyPr>
          <a:lstStyle/>
          <a:p>
            <a:pPr algn="ctr"/>
            <a:r>
              <a:rPr lang="en-US" sz="4800" b="1" dirty="0"/>
              <a:t>Point Calculations</a:t>
            </a:r>
          </a:p>
        </p:txBody>
      </p:sp>
      <p:sp>
        <p:nvSpPr>
          <p:cNvPr id="3" name="Content Placeholder 2">
            <a:extLst>
              <a:ext uri="{FF2B5EF4-FFF2-40B4-BE49-F238E27FC236}">
                <a16:creationId xmlns:a16="http://schemas.microsoft.com/office/drawing/2014/main" id="{BDF09F4F-ACB8-461A-AD65-9B13CDC24927}"/>
              </a:ext>
            </a:extLst>
          </p:cNvPr>
          <p:cNvSpPr>
            <a:spLocks noGrp="1"/>
          </p:cNvSpPr>
          <p:nvPr>
            <p:ph idx="1"/>
          </p:nvPr>
        </p:nvSpPr>
        <p:spPr>
          <a:xfrm>
            <a:off x="1562100" y="1371600"/>
            <a:ext cx="9791700" cy="5248275"/>
          </a:xfrm>
        </p:spPr>
        <p:txBody>
          <a:bodyPr>
            <a:normAutofit fontScale="85000" lnSpcReduction="20000"/>
          </a:bodyPr>
          <a:lstStyle/>
          <a:p>
            <a:r>
              <a:rPr lang="en-US" dirty="0"/>
              <a:t>1 point for each ride mile per ALR Member (Rider or Supporter)</a:t>
            </a:r>
          </a:p>
          <a:p>
            <a:r>
              <a:rPr lang="en-US" dirty="0"/>
              <a:t>1 point for each hour per ALR Member (Rider or Supporter)</a:t>
            </a:r>
          </a:p>
          <a:p>
            <a:r>
              <a:rPr lang="en-US" dirty="0"/>
              <a:t>1 point for each dollar collected (registration fee, donations, monies raised)</a:t>
            </a:r>
          </a:p>
          <a:p>
            <a:pPr marL="0" indent="0">
              <a:buNone/>
            </a:pPr>
            <a:endParaRPr lang="en-US" dirty="0"/>
          </a:p>
          <a:p>
            <a:pPr marL="0" indent="0" algn="ctr">
              <a:buNone/>
            </a:pPr>
            <a:r>
              <a:rPr lang="en-US" sz="5600" b="1" dirty="0"/>
              <a:t>Want to Earn Extra Points?</a:t>
            </a:r>
          </a:p>
          <a:p>
            <a:r>
              <a:rPr lang="en-US" dirty="0"/>
              <a:t>Ride to any American Legion Post outside of your District to earn 100pts per person per Post visited</a:t>
            </a:r>
          </a:p>
          <a:p>
            <a:r>
              <a:rPr lang="en-US" dirty="0"/>
              <a:t>Plan a Unity Ride (150pts Per Person Per Post Visited)</a:t>
            </a:r>
          </a:p>
          <a:p>
            <a:pPr lvl="1"/>
            <a:r>
              <a:rPr lang="en-US" dirty="0"/>
              <a:t>Must be at least 3 Chapters within your District Participating – Each Chapter must have at least 3 Participants on the Unity Ride</a:t>
            </a:r>
          </a:p>
          <a:p>
            <a:pPr lvl="1"/>
            <a:r>
              <a:rPr lang="en-US" dirty="0"/>
              <a:t>Must visit a minimum of 3 American Legion Posts or another Veteran’s related group (VFW, AMVETS, etc)</a:t>
            </a:r>
          </a:p>
          <a:p>
            <a:pPr lvl="1"/>
            <a:r>
              <a:rPr lang="en-US" dirty="0"/>
              <a:t>The ALR Area/District Chairman must have knowledge of the Unity Ride</a:t>
            </a:r>
          </a:p>
          <a:p>
            <a:pPr lvl="1"/>
            <a:r>
              <a:rPr lang="en-US" b="1" dirty="0">
                <a:hlinkClick r:id="rId2"/>
              </a:rPr>
              <a:t>Report the ride information online and submit</a:t>
            </a:r>
            <a:endParaRPr lang="en-US" dirty="0"/>
          </a:p>
          <a:p>
            <a:endParaRPr lang="en-US" dirty="0"/>
          </a:p>
        </p:txBody>
      </p:sp>
      <p:pic>
        <p:nvPicPr>
          <p:cNvPr id="4" name="Picture 3">
            <a:extLst>
              <a:ext uri="{FF2B5EF4-FFF2-40B4-BE49-F238E27FC236}">
                <a16:creationId xmlns:a16="http://schemas.microsoft.com/office/drawing/2014/main" id="{B2E70506-A5A3-4A0F-8CEF-13BD33EA19B4}"/>
              </a:ext>
            </a:extLst>
          </p:cNvPr>
          <p:cNvPicPr/>
          <p:nvPr/>
        </p:nvPicPr>
        <p:blipFill>
          <a:blip r:embed="rId3" cstate="print"/>
          <a:srcRect/>
          <a:stretch>
            <a:fillRect/>
          </a:stretch>
        </p:blipFill>
        <p:spPr bwMode="auto">
          <a:xfrm>
            <a:off x="81674" y="566718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BDAF84B4-55BC-4338-AC82-5FB473715E91}"/>
              </a:ext>
            </a:extLst>
          </p:cNvPr>
          <p:cNvPicPr/>
          <p:nvPr/>
        </p:nvPicPr>
        <p:blipFill>
          <a:blip r:embed="rId4" cstate="print"/>
          <a:srcRect/>
          <a:stretch>
            <a:fillRect/>
          </a:stretch>
        </p:blipFill>
        <p:spPr bwMode="auto">
          <a:xfrm>
            <a:off x="11040033" y="5667182"/>
            <a:ext cx="1069975" cy="1138555"/>
          </a:xfrm>
          <a:prstGeom prst="rect">
            <a:avLst/>
          </a:prstGeom>
          <a:noFill/>
          <a:ln w="9525">
            <a:noFill/>
            <a:miter lim="800000"/>
            <a:headEnd/>
            <a:tailEnd/>
          </a:ln>
        </p:spPr>
      </p:pic>
    </p:spTree>
    <p:extLst>
      <p:ext uri="{BB962C8B-B14F-4D97-AF65-F5344CB8AC3E}">
        <p14:creationId xmlns:p14="http://schemas.microsoft.com/office/powerpoint/2010/main" val="14426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EBA1-3114-4844-8E61-AFFFF6299979}"/>
              </a:ext>
            </a:extLst>
          </p:cNvPr>
          <p:cNvSpPr>
            <a:spLocks noGrp="1"/>
          </p:cNvSpPr>
          <p:nvPr>
            <p:ph type="title"/>
          </p:nvPr>
        </p:nvSpPr>
        <p:spPr>
          <a:xfrm>
            <a:off x="1761392" y="245097"/>
            <a:ext cx="9029700" cy="6325385"/>
          </a:xfrm>
        </p:spPr>
        <p:txBody>
          <a:bodyPr>
            <a:normAutofit/>
          </a:bodyPr>
          <a:lstStyle/>
          <a:p>
            <a:pPr algn="ctr"/>
            <a:br>
              <a:rPr lang="en-US" sz="5300" dirty="0"/>
            </a:br>
            <a:br>
              <a:rPr lang="en-US" sz="3100" dirty="0"/>
            </a:br>
            <a:endParaRPr lang="en-US" sz="3100" dirty="0">
              <a:latin typeface="Baskerville Old Face" panose="02020602080505020303" pitchFamily="18" charset="0"/>
            </a:endParaRPr>
          </a:p>
        </p:txBody>
      </p:sp>
      <p:pic>
        <p:nvPicPr>
          <p:cNvPr id="4" name="Picture 3">
            <a:extLst>
              <a:ext uri="{FF2B5EF4-FFF2-40B4-BE49-F238E27FC236}">
                <a16:creationId xmlns:a16="http://schemas.microsoft.com/office/drawing/2014/main" id="{CB375110-C47E-4C6D-AC49-AC099E86A12F}"/>
              </a:ext>
            </a:extLst>
          </p:cNvPr>
          <p:cNvPicPr/>
          <p:nvPr/>
        </p:nvPicPr>
        <p:blipFill>
          <a:blip r:embed="rId2" cstate="print"/>
          <a:srcRect/>
          <a:stretch>
            <a:fillRect/>
          </a:stretch>
        </p:blipFill>
        <p:spPr bwMode="auto">
          <a:xfrm>
            <a:off x="81674" y="566718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8B7E2740-DA3C-4D5A-8175-B7499895B978}"/>
              </a:ext>
            </a:extLst>
          </p:cNvPr>
          <p:cNvPicPr/>
          <p:nvPr/>
        </p:nvPicPr>
        <p:blipFill>
          <a:blip r:embed="rId3" cstate="print"/>
          <a:srcRect/>
          <a:stretch>
            <a:fillRect/>
          </a:stretch>
        </p:blipFill>
        <p:spPr bwMode="auto">
          <a:xfrm>
            <a:off x="10938649" y="5579405"/>
            <a:ext cx="1069975" cy="1138555"/>
          </a:xfrm>
          <a:prstGeom prst="rect">
            <a:avLst/>
          </a:prstGeom>
          <a:noFill/>
          <a:ln w="9525">
            <a:noFill/>
            <a:miter lim="800000"/>
            <a:headEnd/>
            <a:tailEnd/>
          </a:ln>
        </p:spPr>
      </p:pic>
      <p:pic>
        <p:nvPicPr>
          <p:cNvPr id="3" name="Picture 2">
            <a:extLst>
              <a:ext uri="{FF2B5EF4-FFF2-40B4-BE49-F238E27FC236}">
                <a16:creationId xmlns:a16="http://schemas.microsoft.com/office/drawing/2014/main" id="{52C69E31-936D-40AB-ADC9-65BC2AA4D029}"/>
              </a:ext>
            </a:extLst>
          </p:cNvPr>
          <p:cNvPicPr>
            <a:picLocks noChangeAspect="1"/>
          </p:cNvPicPr>
          <p:nvPr/>
        </p:nvPicPr>
        <p:blipFill>
          <a:blip r:embed="rId4"/>
          <a:stretch>
            <a:fillRect/>
          </a:stretch>
        </p:blipFill>
        <p:spPr>
          <a:xfrm>
            <a:off x="1613835" y="142205"/>
            <a:ext cx="5241477" cy="6390177"/>
          </a:xfrm>
          <a:prstGeom prst="rect">
            <a:avLst/>
          </a:prstGeom>
        </p:spPr>
      </p:pic>
      <p:sp>
        <p:nvSpPr>
          <p:cNvPr id="6" name="TextBox 5">
            <a:extLst>
              <a:ext uri="{FF2B5EF4-FFF2-40B4-BE49-F238E27FC236}">
                <a16:creationId xmlns:a16="http://schemas.microsoft.com/office/drawing/2014/main" id="{D72DECAA-D5EA-4C65-B17B-FF11BE9D625C}"/>
              </a:ext>
            </a:extLst>
          </p:cNvPr>
          <p:cNvSpPr txBox="1"/>
          <p:nvPr/>
        </p:nvSpPr>
        <p:spPr>
          <a:xfrm>
            <a:off x="5638800" y="2771775"/>
            <a:ext cx="914400" cy="914400"/>
          </a:xfrm>
          <a:prstGeom prst="rect">
            <a:avLst/>
          </a:prstGeom>
          <a:noFill/>
          <a:ln>
            <a:solidFill>
              <a:schemeClr val="bg2"/>
            </a:solidFill>
          </a:ln>
        </p:spPr>
        <p:txBody>
          <a:bodyPr wrap="square" rtlCol="0" anchor="ctr" anchorCtr="1">
            <a:spAutoFit/>
          </a:bodyPr>
          <a:lstStyle/>
          <a:p>
            <a:endParaRPr lang="en-US" dirty="0"/>
          </a:p>
        </p:txBody>
      </p:sp>
      <p:sp>
        <p:nvSpPr>
          <p:cNvPr id="7" name="TextBox 6">
            <a:extLst>
              <a:ext uri="{FF2B5EF4-FFF2-40B4-BE49-F238E27FC236}">
                <a16:creationId xmlns:a16="http://schemas.microsoft.com/office/drawing/2014/main" id="{98E7A5EB-82D3-4E68-9CCA-00027B80E410}"/>
              </a:ext>
            </a:extLst>
          </p:cNvPr>
          <p:cNvSpPr txBox="1"/>
          <p:nvPr/>
        </p:nvSpPr>
        <p:spPr>
          <a:xfrm flipH="1">
            <a:off x="7128268" y="1887524"/>
            <a:ext cx="4880356" cy="1569660"/>
          </a:xfrm>
          <a:prstGeom prst="rect">
            <a:avLst/>
          </a:prstGeom>
          <a:noFill/>
          <a:ln>
            <a:solidFill>
              <a:schemeClr val="bg2"/>
            </a:solidFill>
          </a:ln>
        </p:spPr>
        <p:txBody>
          <a:bodyPr wrap="square" rtlCol="0" anchor="ctr" anchorCtr="1">
            <a:spAutoFit/>
          </a:bodyPr>
          <a:lstStyle/>
          <a:p>
            <a:pPr marL="457200" indent="-457200">
              <a:buFont typeface="Arial" panose="020B0604020202020204" pitchFamily="34" charset="0"/>
              <a:buChar char="•"/>
            </a:pPr>
            <a:r>
              <a:rPr lang="en-US" sz="3200" dirty="0"/>
              <a:t>Fill out Unity Ride form</a:t>
            </a:r>
          </a:p>
          <a:p>
            <a:pPr marL="457200" indent="-457200">
              <a:buFont typeface="Arial" panose="020B0604020202020204" pitchFamily="34" charset="0"/>
              <a:buChar char="•"/>
            </a:pPr>
            <a:r>
              <a:rPr lang="en-US" sz="3200" dirty="0"/>
              <a:t>Automatically Calculates</a:t>
            </a:r>
          </a:p>
          <a:p>
            <a:pPr marL="457200" indent="-457200">
              <a:buFont typeface="Arial" panose="020B0604020202020204" pitchFamily="34" charset="0"/>
              <a:buChar char="•"/>
            </a:pPr>
            <a:r>
              <a:rPr lang="en-US" sz="3200" dirty="0"/>
              <a:t>Email to ALR Adjutant</a:t>
            </a:r>
          </a:p>
        </p:txBody>
      </p:sp>
      <p:sp>
        <p:nvSpPr>
          <p:cNvPr id="8" name="TextBox 7">
            <a:extLst>
              <a:ext uri="{FF2B5EF4-FFF2-40B4-BE49-F238E27FC236}">
                <a16:creationId xmlns:a16="http://schemas.microsoft.com/office/drawing/2014/main" id="{ADF670DD-CA08-44DE-A558-0C630626FEC0}"/>
              </a:ext>
            </a:extLst>
          </p:cNvPr>
          <p:cNvSpPr txBox="1"/>
          <p:nvPr/>
        </p:nvSpPr>
        <p:spPr>
          <a:xfrm>
            <a:off x="7416800" y="387422"/>
            <a:ext cx="4470400" cy="769441"/>
          </a:xfrm>
          <a:prstGeom prst="rect">
            <a:avLst/>
          </a:prstGeom>
          <a:noFill/>
          <a:ln>
            <a:solidFill>
              <a:schemeClr val="bg2"/>
            </a:solidFill>
          </a:ln>
        </p:spPr>
        <p:txBody>
          <a:bodyPr wrap="square" rtlCol="0" anchor="ctr" anchorCtr="1">
            <a:spAutoFit/>
          </a:bodyPr>
          <a:lstStyle/>
          <a:p>
            <a:r>
              <a:rPr lang="en-US" sz="4400" b="1" dirty="0">
                <a:solidFill>
                  <a:schemeClr val="accent1">
                    <a:lumMod val="75000"/>
                  </a:schemeClr>
                </a:solidFill>
              </a:rPr>
              <a:t>UNITY RIDE FORM</a:t>
            </a:r>
          </a:p>
        </p:txBody>
      </p:sp>
    </p:spTree>
    <p:extLst>
      <p:ext uri="{BB962C8B-B14F-4D97-AF65-F5344CB8AC3E}">
        <p14:creationId xmlns:p14="http://schemas.microsoft.com/office/powerpoint/2010/main" val="390679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1935-EDD8-48DD-8824-95DED260D4F1}"/>
              </a:ext>
            </a:extLst>
          </p:cNvPr>
          <p:cNvSpPr>
            <a:spLocks noGrp="1"/>
          </p:cNvSpPr>
          <p:nvPr>
            <p:ph type="title"/>
          </p:nvPr>
        </p:nvSpPr>
        <p:spPr>
          <a:xfrm>
            <a:off x="2324100" y="365125"/>
            <a:ext cx="9029700" cy="737811"/>
          </a:xfrm>
        </p:spPr>
        <p:txBody>
          <a:bodyPr>
            <a:noAutofit/>
          </a:bodyPr>
          <a:lstStyle/>
          <a:p>
            <a:r>
              <a:rPr lang="en-US" sz="4800" b="1" dirty="0"/>
              <a:t>              UNITY RIDE</a:t>
            </a:r>
          </a:p>
        </p:txBody>
      </p:sp>
      <p:pic>
        <p:nvPicPr>
          <p:cNvPr id="3" name="Picture 2">
            <a:extLst>
              <a:ext uri="{FF2B5EF4-FFF2-40B4-BE49-F238E27FC236}">
                <a16:creationId xmlns:a16="http://schemas.microsoft.com/office/drawing/2014/main" id="{9BA7E33E-593D-4AA9-8612-AD76D5816473}"/>
              </a:ext>
            </a:extLst>
          </p:cNvPr>
          <p:cNvPicPr>
            <a:picLocks noChangeAspect="1"/>
          </p:cNvPicPr>
          <p:nvPr/>
        </p:nvPicPr>
        <p:blipFill>
          <a:blip r:embed="rId2"/>
          <a:stretch>
            <a:fillRect/>
          </a:stretch>
        </p:blipFill>
        <p:spPr>
          <a:xfrm>
            <a:off x="5667375" y="1303346"/>
            <a:ext cx="6039006" cy="5290703"/>
          </a:xfrm>
          <a:prstGeom prst="rect">
            <a:avLst/>
          </a:prstGeom>
        </p:spPr>
      </p:pic>
      <p:sp>
        <p:nvSpPr>
          <p:cNvPr id="4" name="TextBox 3">
            <a:extLst>
              <a:ext uri="{FF2B5EF4-FFF2-40B4-BE49-F238E27FC236}">
                <a16:creationId xmlns:a16="http://schemas.microsoft.com/office/drawing/2014/main" id="{83AC169C-9276-4D8B-9BBE-1BD710D59399}"/>
              </a:ext>
            </a:extLst>
          </p:cNvPr>
          <p:cNvSpPr txBox="1"/>
          <p:nvPr/>
        </p:nvSpPr>
        <p:spPr>
          <a:xfrm>
            <a:off x="228600" y="1612406"/>
            <a:ext cx="5524500" cy="3359644"/>
          </a:xfrm>
          <a:prstGeom prst="rect">
            <a:avLst/>
          </a:prstGeom>
          <a:noFill/>
          <a:ln>
            <a:solidFill>
              <a:schemeClr val="bg2"/>
            </a:solidFill>
          </a:ln>
        </p:spPr>
        <p:txBody>
          <a:bodyPr wrap="square" rtlCol="0" anchor="ctr" anchorCtr="1">
            <a:spAutoFit/>
          </a:bodyPr>
          <a:lstStyle/>
          <a:p>
            <a:r>
              <a:rPr lang="en-US" sz="3600" b="1" dirty="0">
                <a:solidFill>
                  <a:srgbClr val="FF0000"/>
                </a:solidFill>
              </a:rPr>
              <a:t>What is a Unity Ride??</a:t>
            </a:r>
          </a:p>
          <a:p>
            <a:endParaRPr lang="en-US" dirty="0"/>
          </a:p>
          <a:p>
            <a:r>
              <a:rPr lang="en-US" sz="3200" dirty="0"/>
              <a:t>It can be a Fun Ride!</a:t>
            </a:r>
          </a:p>
          <a:p>
            <a:r>
              <a:rPr lang="en-US" sz="3200" dirty="0"/>
              <a:t>It can be a Benefit Ride!</a:t>
            </a:r>
          </a:p>
          <a:p>
            <a:r>
              <a:rPr lang="en-US" sz="3200" dirty="0"/>
              <a:t>It can used to earn extra Points on the Merry-go-Round and Round Robin Rides!</a:t>
            </a:r>
          </a:p>
        </p:txBody>
      </p:sp>
      <p:pic>
        <p:nvPicPr>
          <p:cNvPr id="5" name="Picture 4">
            <a:extLst>
              <a:ext uri="{FF2B5EF4-FFF2-40B4-BE49-F238E27FC236}">
                <a16:creationId xmlns:a16="http://schemas.microsoft.com/office/drawing/2014/main" id="{9996A4C3-9FA0-4504-8486-9AD113193E5B}"/>
              </a:ext>
            </a:extLst>
          </p:cNvPr>
          <p:cNvPicPr/>
          <p:nvPr/>
        </p:nvPicPr>
        <p:blipFill>
          <a:blip r:embed="rId3" cstate="print"/>
          <a:srcRect/>
          <a:stretch>
            <a:fillRect/>
          </a:stretch>
        </p:blipFill>
        <p:spPr bwMode="auto">
          <a:xfrm>
            <a:off x="81674" y="5667183"/>
            <a:ext cx="125920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75BDDA1E-4FF8-49DE-9771-9C375B86F8B1}"/>
              </a:ext>
            </a:extLst>
          </p:cNvPr>
          <p:cNvPicPr/>
          <p:nvPr/>
        </p:nvPicPr>
        <p:blipFill>
          <a:blip r:embed="rId4" cstate="print"/>
          <a:srcRect/>
          <a:stretch>
            <a:fillRect/>
          </a:stretch>
        </p:blipFill>
        <p:spPr bwMode="auto">
          <a:xfrm>
            <a:off x="11040351" y="5719445"/>
            <a:ext cx="1069975" cy="1138555"/>
          </a:xfrm>
          <a:prstGeom prst="rect">
            <a:avLst/>
          </a:prstGeom>
          <a:noFill/>
          <a:ln w="9525">
            <a:noFill/>
            <a:miter lim="800000"/>
            <a:headEnd/>
            <a:tailEnd/>
          </a:ln>
        </p:spPr>
      </p:pic>
    </p:spTree>
    <p:extLst>
      <p:ext uri="{BB962C8B-B14F-4D97-AF65-F5344CB8AC3E}">
        <p14:creationId xmlns:p14="http://schemas.microsoft.com/office/powerpoint/2010/main" val="419060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171B-67AE-4858-B557-12E8142FBB07}"/>
              </a:ext>
            </a:extLst>
          </p:cNvPr>
          <p:cNvSpPr>
            <a:spLocks noGrp="1"/>
          </p:cNvSpPr>
          <p:nvPr>
            <p:ph type="ctrTitle"/>
          </p:nvPr>
        </p:nvSpPr>
        <p:spPr>
          <a:xfrm>
            <a:off x="1524000" y="183931"/>
            <a:ext cx="9144000" cy="1644869"/>
          </a:xfrm>
        </p:spPr>
        <p:txBody>
          <a:bodyPr>
            <a:normAutofit fontScale="90000"/>
          </a:bodyPr>
          <a:lstStyle/>
          <a:p>
            <a:r>
              <a:rPr lang="en-US" b="1" dirty="0"/>
              <a:t>District Participation Patch</a:t>
            </a:r>
            <a:br>
              <a:rPr lang="en-US" dirty="0"/>
            </a:br>
            <a:endParaRPr lang="en-US" dirty="0"/>
          </a:p>
        </p:txBody>
      </p:sp>
      <p:sp>
        <p:nvSpPr>
          <p:cNvPr id="3" name="Subtitle 2">
            <a:extLst>
              <a:ext uri="{FF2B5EF4-FFF2-40B4-BE49-F238E27FC236}">
                <a16:creationId xmlns:a16="http://schemas.microsoft.com/office/drawing/2014/main" id="{C0C49B53-DC02-4023-99E9-27C8921C4C55}"/>
              </a:ext>
            </a:extLst>
          </p:cNvPr>
          <p:cNvSpPr>
            <a:spLocks noGrp="1"/>
          </p:cNvSpPr>
          <p:nvPr>
            <p:ph type="subTitle" idx="1"/>
          </p:nvPr>
        </p:nvSpPr>
        <p:spPr>
          <a:xfrm>
            <a:off x="1455026" y="1261241"/>
            <a:ext cx="9764109" cy="5412828"/>
          </a:xfrm>
        </p:spPr>
        <p:txBody>
          <a:bodyPr>
            <a:normAutofit/>
          </a:bodyPr>
          <a:lstStyle/>
          <a:p>
            <a:pPr marL="342900" indent="-342900" algn="l">
              <a:buFont typeface="Arial" panose="020B0604020202020204" pitchFamily="34" charset="0"/>
              <a:buChar char="•"/>
            </a:pPr>
            <a:r>
              <a:rPr lang="en-US" sz="3200" dirty="0"/>
              <a:t>Set up Criteria/Qualifications to earn your District Patch</a:t>
            </a:r>
          </a:p>
          <a:p>
            <a:pPr marL="342900" indent="-342900" algn="l">
              <a:buFont typeface="Arial" panose="020B0604020202020204" pitchFamily="34" charset="0"/>
              <a:buChar char="•"/>
            </a:pPr>
            <a:r>
              <a:rPr lang="en-US" sz="3200" dirty="0"/>
              <a:t>Create District Patch Design </a:t>
            </a:r>
          </a:p>
          <a:p>
            <a:pPr marL="800100" lvl="1" indent="-342900" algn="l">
              <a:buFont typeface="Arial" panose="020B0604020202020204" pitchFamily="34" charset="0"/>
              <a:buChar char="•"/>
            </a:pPr>
            <a:r>
              <a:rPr lang="en-US" sz="2800" dirty="0"/>
              <a:t>Include “D (District#) R” &amp; Rider Chapter Post #’s</a:t>
            </a:r>
          </a:p>
          <a:p>
            <a:pPr marL="342900" indent="-342900" algn="l">
              <a:buFont typeface="Arial" panose="020B0604020202020204" pitchFamily="34" charset="0"/>
              <a:buChar char="•"/>
            </a:pPr>
            <a:r>
              <a:rPr lang="en-US" sz="3200" dirty="0"/>
              <a:t>Encourage Unity between Chapters </a:t>
            </a:r>
          </a:p>
          <a:p>
            <a:pPr marL="342900" indent="-342900" algn="l">
              <a:buFont typeface="Arial" panose="020B0604020202020204" pitchFamily="34" charset="0"/>
              <a:buChar char="•"/>
            </a:pPr>
            <a:r>
              <a:rPr lang="en-US" sz="3200" dirty="0"/>
              <a:t>Increase Participation</a:t>
            </a:r>
          </a:p>
          <a:p>
            <a:pPr marL="342900" indent="-342900" algn="l">
              <a:buFont typeface="Arial" panose="020B0604020202020204" pitchFamily="34" charset="0"/>
              <a:buChar char="•"/>
            </a:pPr>
            <a:r>
              <a:rPr lang="en-US" sz="3200" dirty="0"/>
              <a:t>Share with Other Districts</a:t>
            </a:r>
          </a:p>
          <a:p>
            <a:pPr marL="342900" indent="-342900" algn="l">
              <a:buFont typeface="Arial" panose="020B0604020202020204" pitchFamily="34" charset="0"/>
              <a:buChar char="•"/>
            </a:pPr>
            <a:r>
              <a:rPr lang="en-US" sz="3200" dirty="0"/>
              <a:t>Challenge other Districts to Earn your District’s Patch!</a:t>
            </a:r>
          </a:p>
        </p:txBody>
      </p:sp>
      <p:pic>
        <p:nvPicPr>
          <p:cNvPr id="4" name="Picture 3">
            <a:extLst>
              <a:ext uri="{FF2B5EF4-FFF2-40B4-BE49-F238E27FC236}">
                <a16:creationId xmlns:a16="http://schemas.microsoft.com/office/drawing/2014/main" id="{9D473E5F-3C59-4C73-B59B-C007F5EA8B91}"/>
              </a:ext>
            </a:extLst>
          </p:cNvPr>
          <p:cNvPicPr/>
          <p:nvPr/>
        </p:nvPicPr>
        <p:blipFill>
          <a:blip r:embed="rId2" cstate="print"/>
          <a:srcRect/>
          <a:stretch>
            <a:fillRect/>
          </a:stretch>
        </p:blipFill>
        <p:spPr bwMode="auto">
          <a:xfrm>
            <a:off x="10957699" y="5667183"/>
            <a:ext cx="106997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54D33C04-409E-4180-BEA4-B3DCB03BBC93}"/>
              </a:ext>
            </a:extLst>
          </p:cNvPr>
          <p:cNvPicPr/>
          <p:nvPr/>
        </p:nvPicPr>
        <p:blipFill>
          <a:blip r:embed="rId3" cstate="print"/>
          <a:srcRect/>
          <a:stretch>
            <a:fillRect/>
          </a:stretch>
        </p:blipFill>
        <p:spPr bwMode="auto">
          <a:xfrm>
            <a:off x="81674" y="5667183"/>
            <a:ext cx="1259205" cy="1138555"/>
          </a:xfrm>
          <a:prstGeom prst="rect">
            <a:avLst/>
          </a:prstGeom>
          <a:noFill/>
          <a:ln w="9525">
            <a:noFill/>
            <a:miter lim="800000"/>
            <a:headEnd/>
            <a:tailEnd/>
          </a:ln>
        </p:spPr>
      </p:pic>
    </p:spTree>
    <p:extLst>
      <p:ext uri="{BB962C8B-B14F-4D97-AF65-F5344CB8AC3E}">
        <p14:creationId xmlns:p14="http://schemas.microsoft.com/office/powerpoint/2010/main" val="27989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15A1-6DF2-447D-88C0-20BABE2A6996}"/>
              </a:ext>
            </a:extLst>
          </p:cNvPr>
          <p:cNvSpPr>
            <a:spLocks noGrp="1"/>
          </p:cNvSpPr>
          <p:nvPr>
            <p:ph type="title"/>
          </p:nvPr>
        </p:nvSpPr>
        <p:spPr>
          <a:xfrm>
            <a:off x="763571" y="782425"/>
            <a:ext cx="10963373" cy="4543719"/>
          </a:xfrm>
        </p:spPr>
        <p:txBody>
          <a:bodyPr>
            <a:normAutofit fontScale="90000"/>
          </a:bodyPr>
          <a:lstStyle/>
          <a:p>
            <a:r>
              <a:rPr lang="en-US" sz="4800" dirty="0"/>
              <a:t>            </a:t>
            </a:r>
            <a:r>
              <a:rPr lang="en-US" sz="5300" b="1" dirty="0"/>
              <a:t>Examples of Existing Criteria</a:t>
            </a:r>
            <a:br>
              <a:rPr lang="en-US" sz="2700" dirty="0"/>
            </a:br>
            <a:br>
              <a:rPr lang="en-US" sz="2700" dirty="0"/>
            </a:br>
            <a:r>
              <a:rPr lang="en-US" sz="2800" dirty="0"/>
              <a:t>1.  Each ALR Chapter within the District Must participate</a:t>
            </a:r>
            <a:br>
              <a:rPr lang="en-US" sz="2800" dirty="0"/>
            </a:br>
            <a:r>
              <a:rPr lang="en-US" sz="2800" dirty="0"/>
              <a:t>2.  With 2 or more riders, visit ‘X’ posts within District in One Day</a:t>
            </a:r>
            <a:br>
              <a:rPr lang="en-US" sz="2800" dirty="0"/>
            </a:br>
            <a:r>
              <a:rPr lang="en-US" sz="2800" dirty="0"/>
              <a:t>3.  With 1 or more riders, attend a “Function” at 2 of the ALR District Posts</a:t>
            </a:r>
            <a:br>
              <a:rPr lang="en-US" sz="2800" dirty="0"/>
            </a:br>
            <a:r>
              <a:rPr lang="en-US" sz="2800" dirty="0"/>
              <a:t>4.  Assist in an ALR function at another Post within the District</a:t>
            </a:r>
            <a:br>
              <a:rPr lang="en-US" sz="2800" dirty="0"/>
            </a:br>
            <a:r>
              <a:rPr lang="en-US" sz="2800" dirty="0"/>
              <a:t>5.  Visit 1 ALR Chapter out of the County if Multiple Counties within a District</a:t>
            </a:r>
            <a:br>
              <a:rPr lang="en-US" sz="2800" dirty="0"/>
            </a:br>
            <a:r>
              <a:rPr lang="en-US" sz="2800" dirty="0"/>
              <a:t>6.  Visit 1 ALR Chapter out of the District if ALL Chapters within the same District are in the same County</a:t>
            </a:r>
            <a:br>
              <a:rPr lang="en-US" sz="2800" dirty="0"/>
            </a:br>
            <a:r>
              <a:rPr lang="en-US" sz="2800" dirty="0"/>
              <a:t>7.  Complete &amp; Document Activities</a:t>
            </a:r>
            <a:br>
              <a:rPr lang="en-US" sz="2800" dirty="0"/>
            </a:br>
            <a:r>
              <a:rPr lang="en-US" sz="2800" dirty="0"/>
              <a:t>8. No Time Limit to Complete Activities – Earn at your own Pace</a:t>
            </a:r>
            <a:br>
              <a:rPr lang="en-US" sz="2700" dirty="0"/>
            </a:br>
            <a:br>
              <a:rPr lang="en-US" sz="2400" dirty="0"/>
            </a:br>
            <a:r>
              <a:rPr lang="en-US" sz="2400" dirty="0"/>
              <a:t>	</a:t>
            </a:r>
            <a:br>
              <a:rPr lang="en-US" sz="2400" dirty="0"/>
            </a:br>
            <a:br>
              <a:rPr lang="en-US" dirty="0"/>
            </a:br>
            <a:endParaRPr lang="en-US" dirty="0"/>
          </a:p>
        </p:txBody>
      </p:sp>
      <p:sp>
        <p:nvSpPr>
          <p:cNvPr id="3" name="Rectangle 2">
            <a:extLst>
              <a:ext uri="{FF2B5EF4-FFF2-40B4-BE49-F238E27FC236}">
                <a16:creationId xmlns:a16="http://schemas.microsoft.com/office/drawing/2014/main" id="{DE63E4ED-87C5-4A1C-82CE-D5BFE141CB99}"/>
              </a:ext>
            </a:extLst>
          </p:cNvPr>
          <p:cNvSpPr/>
          <p:nvPr/>
        </p:nvSpPr>
        <p:spPr>
          <a:xfrm>
            <a:off x="1140643" y="4656840"/>
            <a:ext cx="10463753" cy="83898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a:p>
            <a:pPr algn="ctr"/>
            <a:r>
              <a:rPr lang="en-US" sz="2000" dirty="0"/>
              <a:t>“Function” is defined as a Bike Night, Wing Night, Car Show, etc. THIS IS NOT A VISIT. The intent is to Support Post Functions.  This does not have to be an ALR Function; any Post Function qualifies. </a:t>
            </a:r>
          </a:p>
        </p:txBody>
      </p:sp>
      <p:pic>
        <p:nvPicPr>
          <p:cNvPr id="4" name="Picture 3">
            <a:extLst>
              <a:ext uri="{FF2B5EF4-FFF2-40B4-BE49-F238E27FC236}">
                <a16:creationId xmlns:a16="http://schemas.microsoft.com/office/drawing/2014/main" id="{BD527B15-07F8-4223-94E7-F399C9053C16}"/>
              </a:ext>
            </a:extLst>
          </p:cNvPr>
          <p:cNvPicPr/>
          <p:nvPr/>
        </p:nvPicPr>
        <p:blipFill>
          <a:blip r:embed="rId2" cstate="print"/>
          <a:srcRect/>
          <a:stretch>
            <a:fillRect/>
          </a:stretch>
        </p:blipFill>
        <p:spPr bwMode="auto">
          <a:xfrm>
            <a:off x="81674" y="566718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7188F566-83AD-47D3-9C0C-F72469FAF783}"/>
              </a:ext>
            </a:extLst>
          </p:cNvPr>
          <p:cNvPicPr/>
          <p:nvPr/>
        </p:nvPicPr>
        <p:blipFill>
          <a:blip r:embed="rId3" cstate="print"/>
          <a:srcRect/>
          <a:stretch>
            <a:fillRect/>
          </a:stretch>
        </p:blipFill>
        <p:spPr bwMode="auto">
          <a:xfrm>
            <a:off x="11040351" y="5626668"/>
            <a:ext cx="1069975" cy="1138555"/>
          </a:xfrm>
          <a:prstGeom prst="rect">
            <a:avLst/>
          </a:prstGeom>
          <a:noFill/>
          <a:ln w="9525">
            <a:noFill/>
            <a:miter lim="800000"/>
            <a:headEnd/>
            <a:tailEnd/>
          </a:ln>
        </p:spPr>
      </p:pic>
    </p:spTree>
    <p:extLst>
      <p:ext uri="{BB962C8B-B14F-4D97-AF65-F5344CB8AC3E}">
        <p14:creationId xmlns:p14="http://schemas.microsoft.com/office/powerpoint/2010/main" val="365844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7700-F0F2-46DB-83A6-72ED786BF56B}"/>
              </a:ext>
            </a:extLst>
          </p:cNvPr>
          <p:cNvSpPr>
            <a:spLocks noGrp="1"/>
          </p:cNvSpPr>
          <p:nvPr>
            <p:ph type="title"/>
          </p:nvPr>
        </p:nvSpPr>
        <p:spPr>
          <a:xfrm>
            <a:off x="2324100" y="194947"/>
            <a:ext cx="9029700" cy="1138554"/>
          </a:xfrm>
        </p:spPr>
        <p:txBody>
          <a:bodyPr>
            <a:normAutofit fontScale="90000"/>
          </a:bodyPr>
          <a:lstStyle/>
          <a:p>
            <a:r>
              <a:rPr lang="en-US" b="1" dirty="0"/>
              <a:t>			DISTRICT 1</a:t>
            </a:r>
            <a:br>
              <a:rPr lang="en-US" b="1" dirty="0"/>
            </a:br>
            <a:r>
              <a:rPr lang="en-US" b="1" dirty="0"/>
              <a:t>			 D1R EAST</a:t>
            </a:r>
          </a:p>
        </p:txBody>
      </p:sp>
      <p:pic>
        <p:nvPicPr>
          <p:cNvPr id="3" name="Picture 2">
            <a:extLst>
              <a:ext uri="{FF2B5EF4-FFF2-40B4-BE49-F238E27FC236}">
                <a16:creationId xmlns:a16="http://schemas.microsoft.com/office/drawing/2014/main" id="{C97B60D9-009F-4A46-9095-8F63C07C4652}"/>
              </a:ext>
            </a:extLst>
          </p:cNvPr>
          <p:cNvPicPr>
            <a:picLocks noChangeAspect="1"/>
          </p:cNvPicPr>
          <p:nvPr/>
        </p:nvPicPr>
        <p:blipFill>
          <a:blip r:embed="rId2"/>
          <a:stretch>
            <a:fillRect/>
          </a:stretch>
        </p:blipFill>
        <p:spPr>
          <a:xfrm>
            <a:off x="2994928" y="1585783"/>
            <a:ext cx="6391373" cy="5179440"/>
          </a:xfrm>
          <a:prstGeom prst="rect">
            <a:avLst/>
          </a:prstGeom>
        </p:spPr>
      </p:pic>
      <p:pic>
        <p:nvPicPr>
          <p:cNvPr id="4" name="Picture 3">
            <a:extLst>
              <a:ext uri="{FF2B5EF4-FFF2-40B4-BE49-F238E27FC236}">
                <a16:creationId xmlns:a16="http://schemas.microsoft.com/office/drawing/2014/main" id="{106EF36E-C297-4D39-B1EC-D311140B9CD1}"/>
              </a:ext>
            </a:extLst>
          </p:cNvPr>
          <p:cNvPicPr/>
          <p:nvPr/>
        </p:nvPicPr>
        <p:blipFill>
          <a:blip r:embed="rId3" cstate="print"/>
          <a:srcRect/>
          <a:stretch>
            <a:fillRect/>
          </a:stretch>
        </p:blipFill>
        <p:spPr bwMode="auto">
          <a:xfrm>
            <a:off x="81674" y="566718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255E2811-FB73-45D4-A86A-1064C3F1122F}"/>
              </a:ext>
            </a:extLst>
          </p:cNvPr>
          <p:cNvPicPr/>
          <p:nvPr/>
        </p:nvPicPr>
        <p:blipFill>
          <a:blip r:embed="rId4" cstate="print"/>
          <a:srcRect/>
          <a:stretch>
            <a:fillRect/>
          </a:stretch>
        </p:blipFill>
        <p:spPr bwMode="auto">
          <a:xfrm>
            <a:off x="11040351" y="5626668"/>
            <a:ext cx="1069975" cy="1138555"/>
          </a:xfrm>
          <a:prstGeom prst="rect">
            <a:avLst/>
          </a:prstGeom>
          <a:noFill/>
          <a:ln w="9525">
            <a:noFill/>
            <a:miter lim="800000"/>
            <a:headEnd/>
            <a:tailEnd/>
          </a:ln>
        </p:spPr>
      </p:pic>
    </p:spTree>
    <p:extLst>
      <p:ext uri="{BB962C8B-B14F-4D97-AF65-F5344CB8AC3E}">
        <p14:creationId xmlns:p14="http://schemas.microsoft.com/office/powerpoint/2010/main" val="33253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7A4C-CB28-478C-B635-761EDD51A21D}"/>
              </a:ext>
            </a:extLst>
          </p:cNvPr>
          <p:cNvSpPr>
            <a:spLocks noGrp="1"/>
          </p:cNvSpPr>
          <p:nvPr>
            <p:ph type="title"/>
          </p:nvPr>
        </p:nvSpPr>
        <p:spPr/>
        <p:txBody>
          <a:bodyPr>
            <a:normAutofit fontScale="90000"/>
          </a:bodyPr>
          <a:lstStyle/>
          <a:p>
            <a:r>
              <a:rPr lang="en-US" b="1" dirty="0"/>
              <a:t>			DISTRICT 1 </a:t>
            </a:r>
            <a:br>
              <a:rPr lang="en-US" b="1" dirty="0"/>
            </a:br>
            <a:r>
              <a:rPr lang="en-US" b="1" dirty="0"/>
              <a:t>			D1R - West</a:t>
            </a:r>
          </a:p>
        </p:txBody>
      </p:sp>
      <p:pic>
        <p:nvPicPr>
          <p:cNvPr id="3" name="Picture 2">
            <a:extLst>
              <a:ext uri="{FF2B5EF4-FFF2-40B4-BE49-F238E27FC236}">
                <a16:creationId xmlns:a16="http://schemas.microsoft.com/office/drawing/2014/main" id="{70F773D4-2009-4FB7-A535-59845C96E558}"/>
              </a:ext>
            </a:extLst>
          </p:cNvPr>
          <p:cNvPicPr>
            <a:picLocks noChangeAspect="1"/>
          </p:cNvPicPr>
          <p:nvPr/>
        </p:nvPicPr>
        <p:blipFill>
          <a:blip r:embed="rId2"/>
          <a:stretch>
            <a:fillRect/>
          </a:stretch>
        </p:blipFill>
        <p:spPr>
          <a:xfrm>
            <a:off x="2879856" y="1638426"/>
            <a:ext cx="6621518" cy="5167312"/>
          </a:xfrm>
          <a:prstGeom prst="rect">
            <a:avLst/>
          </a:prstGeom>
        </p:spPr>
      </p:pic>
      <p:pic>
        <p:nvPicPr>
          <p:cNvPr id="4" name="Picture 3">
            <a:extLst>
              <a:ext uri="{FF2B5EF4-FFF2-40B4-BE49-F238E27FC236}">
                <a16:creationId xmlns:a16="http://schemas.microsoft.com/office/drawing/2014/main" id="{B02A63E0-9983-4722-920B-C482722F288C}"/>
              </a:ext>
            </a:extLst>
          </p:cNvPr>
          <p:cNvPicPr/>
          <p:nvPr/>
        </p:nvPicPr>
        <p:blipFill>
          <a:blip r:embed="rId3" cstate="print"/>
          <a:srcRect/>
          <a:stretch>
            <a:fillRect/>
          </a:stretch>
        </p:blipFill>
        <p:spPr bwMode="auto">
          <a:xfrm>
            <a:off x="11040351" y="5626668"/>
            <a:ext cx="106997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435409DA-91C7-42A1-9C38-16111FD6CBB9}"/>
              </a:ext>
            </a:extLst>
          </p:cNvPr>
          <p:cNvPicPr/>
          <p:nvPr/>
        </p:nvPicPr>
        <p:blipFill>
          <a:blip r:embed="rId4" cstate="print"/>
          <a:srcRect/>
          <a:stretch>
            <a:fillRect/>
          </a:stretch>
        </p:blipFill>
        <p:spPr bwMode="auto">
          <a:xfrm>
            <a:off x="81674" y="5667183"/>
            <a:ext cx="1259205" cy="1138555"/>
          </a:xfrm>
          <a:prstGeom prst="rect">
            <a:avLst/>
          </a:prstGeom>
          <a:noFill/>
          <a:ln w="9525">
            <a:noFill/>
            <a:miter lim="800000"/>
            <a:headEnd/>
            <a:tailEnd/>
          </a:ln>
        </p:spPr>
      </p:pic>
    </p:spTree>
    <p:extLst>
      <p:ext uri="{BB962C8B-B14F-4D97-AF65-F5344CB8AC3E}">
        <p14:creationId xmlns:p14="http://schemas.microsoft.com/office/powerpoint/2010/main" val="303225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8928-313E-4A0C-8432-48B5380496FD}"/>
              </a:ext>
            </a:extLst>
          </p:cNvPr>
          <p:cNvSpPr>
            <a:spLocks noGrp="1"/>
          </p:cNvSpPr>
          <p:nvPr>
            <p:ph type="title"/>
          </p:nvPr>
        </p:nvSpPr>
        <p:spPr>
          <a:xfrm>
            <a:off x="2324100" y="0"/>
            <a:ext cx="9029700" cy="1008994"/>
          </a:xfrm>
        </p:spPr>
        <p:txBody>
          <a:bodyPr>
            <a:normAutofit/>
          </a:bodyPr>
          <a:lstStyle/>
          <a:p>
            <a:r>
              <a:rPr lang="en-US" b="1" dirty="0"/>
              <a:t>       District 1– Tracking Sheet</a:t>
            </a:r>
          </a:p>
        </p:txBody>
      </p:sp>
      <p:pic>
        <p:nvPicPr>
          <p:cNvPr id="3" name="Picture 2">
            <a:extLst>
              <a:ext uri="{FF2B5EF4-FFF2-40B4-BE49-F238E27FC236}">
                <a16:creationId xmlns:a16="http://schemas.microsoft.com/office/drawing/2014/main" id="{9F883A17-9475-4A21-902D-2ED162FE5944}"/>
              </a:ext>
            </a:extLst>
          </p:cNvPr>
          <p:cNvPicPr>
            <a:picLocks noChangeAspect="1"/>
          </p:cNvPicPr>
          <p:nvPr/>
        </p:nvPicPr>
        <p:blipFill>
          <a:blip r:embed="rId2"/>
          <a:stretch>
            <a:fillRect/>
          </a:stretch>
        </p:blipFill>
        <p:spPr>
          <a:xfrm>
            <a:off x="3415861" y="1114097"/>
            <a:ext cx="5360277" cy="5743903"/>
          </a:xfrm>
          <a:prstGeom prst="rect">
            <a:avLst/>
          </a:prstGeom>
        </p:spPr>
      </p:pic>
      <p:pic>
        <p:nvPicPr>
          <p:cNvPr id="4" name="Picture 3">
            <a:extLst>
              <a:ext uri="{FF2B5EF4-FFF2-40B4-BE49-F238E27FC236}">
                <a16:creationId xmlns:a16="http://schemas.microsoft.com/office/drawing/2014/main" id="{A4C73E8F-805B-4E86-B11E-44BCCD237848}"/>
              </a:ext>
            </a:extLst>
          </p:cNvPr>
          <p:cNvPicPr/>
          <p:nvPr/>
        </p:nvPicPr>
        <p:blipFill>
          <a:blip r:embed="rId3" cstate="print"/>
          <a:srcRect/>
          <a:stretch>
            <a:fillRect/>
          </a:stretch>
        </p:blipFill>
        <p:spPr bwMode="auto">
          <a:xfrm>
            <a:off x="81674" y="566718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16C2A570-2120-43BF-B008-A75C4C26D5B1}"/>
              </a:ext>
            </a:extLst>
          </p:cNvPr>
          <p:cNvPicPr/>
          <p:nvPr/>
        </p:nvPicPr>
        <p:blipFill>
          <a:blip r:embed="rId4" cstate="print"/>
          <a:srcRect/>
          <a:stretch>
            <a:fillRect/>
          </a:stretch>
        </p:blipFill>
        <p:spPr bwMode="auto">
          <a:xfrm>
            <a:off x="11040351" y="5667182"/>
            <a:ext cx="1069975" cy="1138555"/>
          </a:xfrm>
          <a:prstGeom prst="rect">
            <a:avLst/>
          </a:prstGeom>
          <a:noFill/>
          <a:ln w="9525">
            <a:noFill/>
            <a:miter lim="800000"/>
            <a:headEnd/>
            <a:tailEnd/>
          </a:ln>
        </p:spPr>
      </p:pic>
    </p:spTree>
    <p:extLst>
      <p:ext uri="{BB962C8B-B14F-4D97-AF65-F5344CB8AC3E}">
        <p14:creationId xmlns:p14="http://schemas.microsoft.com/office/powerpoint/2010/main" val="60791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388A-044E-47F2-9D59-90C8A355A41B}"/>
              </a:ext>
            </a:extLst>
          </p:cNvPr>
          <p:cNvSpPr>
            <a:spLocks noGrp="1"/>
          </p:cNvSpPr>
          <p:nvPr>
            <p:ph type="title"/>
          </p:nvPr>
        </p:nvSpPr>
        <p:spPr>
          <a:xfrm>
            <a:off x="2324100" y="365125"/>
            <a:ext cx="9029700" cy="843565"/>
          </a:xfrm>
        </p:spPr>
        <p:txBody>
          <a:bodyPr/>
          <a:lstStyle/>
          <a:p>
            <a:r>
              <a:rPr lang="en-US" b="1" dirty="0"/>
              <a:t>DISTRICT 6 – D6R – DEEP VI</a:t>
            </a:r>
          </a:p>
        </p:txBody>
      </p:sp>
      <p:pic>
        <p:nvPicPr>
          <p:cNvPr id="3" name="Picture 2">
            <a:extLst>
              <a:ext uri="{FF2B5EF4-FFF2-40B4-BE49-F238E27FC236}">
                <a16:creationId xmlns:a16="http://schemas.microsoft.com/office/drawing/2014/main" id="{6B7432F9-30F7-4AC3-A973-8D40CF1E79E9}"/>
              </a:ext>
            </a:extLst>
          </p:cNvPr>
          <p:cNvPicPr>
            <a:picLocks noChangeAspect="1"/>
          </p:cNvPicPr>
          <p:nvPr/>
        </p:nvPicPr>
        <p:blipFill>
          <a:blip r:embed="rId2"/>
          <a:stretch>
            <a:fillRect/>
          </a:stretch>
        </p:blipFill>
        <p:spPr>
          <a:xfrm>
            <a:off x="1150070" y="1324302"/>
            <a:ext cx="9749968" cy="5252065"/>
          </a:xfrm>
          <a:prstGeom prst="rect">
            <a:avLst/>
          </a:prstGeom>
        </p:spPr>
      </p:pic>
      <p:pic>
        <p:nvPicPr>
          <p:cNvPr id="4" name="Picture 3">
            <a:extLst>
              <a:ext uri="{FF2B5EF4-FFF2-40B4-BE49-F238E27FC236}">
                <a16:creationId xmlns:a16="http://schemas.microsoft.com/office/drawing/2014/main" id="{A2BA3614-871C-4452-A743-DBE3DE5A2112}"/>
              </a:ext>
            </a:extLst>
          </p:cNvPr>
          <p:cNvPicPr/>
          <p:nvPr/>
        </p:nvPicPr>
        <p:blipFill>
          <a:blip r:embed="rId3" cstate="print"/>
          <a:srcRect/>
          <a:stretch>
            <a:fillRect/>
          </a:stretch>
        </p:blipFill>
        <p:spPr bwMode="auto">
          <a:xfrm>
            <a:off x="81674" y="566718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8181D3E9-E8B4-4060-98CB-037CCF4BE622}"/>
              </a:ext>
            </a:extLst>
          </p:cNvPr>
          <p:cNvPicPr/>
          <p:nvPr/>
        </p:nvPicPr>
        <p:blipFill>
          <a:blip r:embed="rId4" cstate="print"/>
          <a:srcRect/>
          <a:stretch>
            <a:fillRect/>
          </a:stretch>
        </p:blipFill>
        <p:spPr bwMode="auto">
          <a:xfrm>
            <a:off x="11040351" y="5667183"/>
            <a:ext cx="1069975" cy="1138555"/>
          </a:xfrm>
          <a:prstGeom prst="rect">
            <a:avLst/>
          </a:prstGeom>
          <a:noFill/>
          <a:ln w="9525">
            <a:noFill/>
            <a:miter lim="800000"/>
            <a:headEnd/>
            <a:tailEnd/>
          </a:ln>
        </p:spPr>
      </p:pic>
    </p:spTree>
    <p:extLst>
      <p:ext uri="{BB962C8B-B14F-4D97-AF65-F5344CB8AC3E}">
        <p14:creationId xmlns:p14="http://schemas.microsoft.com/office/powerpoint/2010/main" val="12370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5216-7286-4432-B08A-929438D40024}"/>
              </a:ext>
            </a:extLst>
          </p:cNvPr>
          <p:cNvSpPr>
            <a:spLocks noGrp="1"/>
          </p:cNvSpPr>
          <p:nvPr>
            <p:ph type="title"/>
          </p:nvPr>
        </p:nvSpPr>
        <p:spPr>
          <a:xfrm>
            <a:off x="2324100" y="365125"/>
            <a:ext cx="9029700" cy="717441"/>
          </a:xfrm>
        </p:spPr>
        <p:txBody>
          <a:bodyPr>
            <a:normAutofit fontScale="90000"/>
          </a:bodyPr>
          <a:lstStyle/>
          <a:p>
            <a:r>
              <a:rPr lang="en-US" dirty="0"/>
              <a:t>       </a:t>
            </a:r>
            <a:r>
              <a:rPr lang="en-US" b="1" dirty="0"/>
              <a:t>District 6 - Tracking Sheet</a:t>
            </a:r>
          </a:p>
        </p:txBody>
      </p:sp>
      <p:pic>
        <p:nvPicPr>
          <p:cNvPr id="3" name="Picture 2">
            <a:extLst>
              <a:ext uri="{FF2B5EF4-FFF2-40B4-BE49-F238E27FC236}">
                <a16:creationId xmlns:a16="http://schemas.microsoft.com/office/drawing/2014/main" id="{8592CD60-A144-4706-ABB3-0542C6635144}"/>
              </a:ext>
            </a:extLst>
          </p:cNvPr>
          <p:cNvPicPr>
            <a:picLocks noChangeAspect="1"/>
          </p:cNvPicPr>
          <p:nvPr/>
        </p:nvPicPr>
        <p:blipFill>
          <a:blip r:embed="rId2"/>
          <a:stretch>
            <a:fillRect/>
          </a:stretch>
        </p:blipFill>
        <p:spPr>
          <a:xfrm>
            <a:off x="3343275" y="1442300"/>
            <a:ext cx="5505450" cy="5275660"/>
          </a:xfrm>
          <a:prstGeom prst="rect">
            <a:avLst/>
          </a:prstGeom>
        </p:spPr>
      </p:pic>
      <p:pic>
        <p:nvPicPr>
          <p:cNvPr id="4" name="Picture 3">
            <a:extLst>
              <a:ext uri="{FF2B5EF4-FFF2-40B4-BE49-F238E27FC236}">
                <a16:creationId xmlns:a16="http://schemas.microsoft.com/office/drawing/2014/main" id="{1A34C648-0B28-4B5F-8AB2-0250C0FEB02F}"/>
              </a:ext>
            </a:extLst>
          </p:cNvPr>
          <p:cNvPicPr/>
          <p:nvPr/>
        </p:nvPicPr>
        <p:blipFill>
          <a:blip r:embed="rId3" cstate="print"/>
          <a:srcRect/>
          <a:stretch>
            <a:fillRect/>
          </a:stretch>
        </p:blipFill>
        <p:spPr bwMode="auto">
          <a:xfrm>
            <a:off x="81674" y="566718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E680BEDD-8F14-45D9-9E27-75EA55CA12AB}"/>
              </a:ext>
            </a:extLst>
          </p:cNvPr>
          <p:cNvPicPr/>
          <p:nvPr/>
        </p:nvPicPr>
        <p:blipFill>
          <a:blip r:embed="rId4" cstate="print"/>
          <a:srcRect/>
          <a:stretch>
            <a:fillRect/>
          </a:stretch>
        </p:blipFill>
        <p:spPr bwMode="auto">
          <a:xfrm>
            <a:off x="10938649" y="5579405"/>
            <a:ext cx="1069975" cy="1138555"/>
          </a:xfrm>
          <a:prstGeom prst="rect">
            <a:avLst/>
          </a:prstGeom>
          <a:noFill/>
          <a:ln w="9525">
            <a:noFill/>
            <a:miter lim="800000"/>
            <a:headEnd/>
            <a:tailEnd/>
          </a:ln>
        </p:spPr>
      </p:pic>
    </p:spTree>
    <p:extLst>
      <p:ext uri="{BB962C8B-B14F-4D97-AF65-F5344CB8AC3E}">
        <p14:creationId xmlns:p14="http://schemas.microsoft.com/office/powerpoint/2010/main" val="39817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2DEB-82C4-4B36-B608-FAFC34E41DAA}"/>
              </a:ext>
            </a:extLst>
          </p:cNvPr>
          <p:cNvSpPr>
            <a:spLocks noGrp="1"/>
          </p:cNvSpPr>
          <p:nvPr>
            <p:ph type="title"/>
          </p:nvPr>
        </p:nvSpPr>
        <p:spPr>
          <a:xfrm>
            <a:off x="942975" y="365125"/>
            <a:ext cx="10410825" cy="1325563"/>
          </a:xfrm>
        </p:spPr>
        <p:txBody>
          <a:bodyPr>
            <a:normAutofit fontScale="90000"/>
          </a:bodyPr>
          <a:lstStyle/>
          <a:p>
            <a:r>
              <a:rPr lang="en-US" dirty="0"/>
              <a:t>       </a:t>
            </a:r>
            <a:r>
              <a:rPr lang="en-US" b="1" dirty="0"/>
              <a:t>Merry-Go-Round &amp; The Round Robin</a:t>
            </a:r>
          </a:p>
        </p:txBody>
      </p:sp>
      <p:sp>
        <p:nvSpPr>
          <p:cNvPr id="3" name="Content Placeholder 2">
            <a:extLst>
              <a:ext uri="{FF2B5EF4-FFF2-40B4-BE49-F238E27FC236}">
                <a16:creationId xmlns:a16="http://schemas.microsoft.com/office/drawing/2014/main" id="{BB144A58-3F69-4EC9-9941-42ABA597E781}"/>
              </a:ext>
            </a:extLst>
          </p:cNvPr>
          <p:cNvSpPr>
            <a:spLocks noGrp="1"/>
          </p:cNvSpPr>
          <p:nvPr>
            <p:ph idx="1"/>
          </p:nvPr>
        </p:nvSpPr>
        <p:spPr>
          <a:xfrm>
            <a:off x="1562100" y="1825625"/>
            <a:ext cx="10134600" cy="4351338"/>
          </a:xfrm>
        </p:spPr>
        <p:txBody>
          <a:bodyPr/>
          <a:lstStyle/>
          <a:p>
            <a:pPr marL="0" indent="0">
              <a:buNone/>
            </a:pPr>
            <a:endParaRPr lang="en-US" dirty="0"/>
          </a:p>
          <a:p>
            <a:pPr marL="0" indent="0">
              <a:buNone/>
            </a:pPr>
            <a:r>
              <a:rPr lang="en-US" sz="3600" dirty="0"/>
              <a:t>These month-long events are intended for our American Legion Rider Family to visit other Posts inside and outside of their home Districts. To support Legion Programs, promote The American Legion, gain new members, and raise funds and awareness.</a:t>
            </a:r>
          </a:p>
          <a:p>
            <a:pPr marL="0" indent="0">
              <a:buNone/>
            </a:pPr>
            <a:endParaRPr lang="en-US" sz="3600" dirty="0"/>
          </a:p>
          <a:p>
            <a:pPr marL="0" indent="0">
              <a:buNone/>
            </a:pPr>
            <a:endParaRPr lang="en-US" dirty="0"/>
          </a:p>
        </p:txBody>
      </p:sp>
      <p:pic>
        <p:nvPicPr>
          <p:cNvPr id="4" name="Picture 3">
            <a:extLst>
              <a:ext uri="{FF2B5EF4-FFF2-40B4-BE49-F238E27FC236}">
                <a16:creationId xmlns:a16="http://schemas.microsoft.com/office/drawing/2014/main" id="{39430A31-CDDC-4106-AB79-B2856506AFC4}"/>
              </a:ext>
            </a:extLst>
          </p:cNvPr>
          <p:cNvPicPr/>
          <p:nvPr/>
        </p:nvPicPr>
        <p:blipFill>
          <a:blip r:embed="rId2" cstate="print"/>
          <a:srcRect/>
          <a:stretch>
            <a:fillRect/>
          </a:stretch>
        </p:blipFill>
        <p:spPr bwMode="auto">
          <a:xfrm>
            <a:off x="10683875" y="5607685"/>
            <a:ext cx="106997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76806D1A-596B-43B1-9B77-C8771BBEB90D}"/>
              </a:ext>
            </a:extLst>
          </p:cNvPr>
          <p:cNvPicPr/>
          <p:nvPr/>
        </p:nvPicPr>
        <p:blipFill>
          <a:blip r:embed="rId3" cstate="print"/>
          <a:srcRect/>
          <a:stretch>
            <a:fillRect/>
          </a:stretch>
        </p:blipFill>
        <p:spPr bwMode="auto">
          <a:xfrm>
            <a:off x="0" y="5607685"/>
            <a:ext cx="1259205" cy="1138555"/>
          </a:xfrm>
          <a:prstGeom prst="rect">
            <a:avLst/>
          </a:prstGeom>
          <a:noFill/>
          <a:ln w="9525">
            <a:noFill/>
            <a:miter lim="800000"/>
            <a:headEnd/>
            <a:tailEnd/>
          </a:ln>
        </p:spPr>
      </p:pic>
    </p:spTree>
    <p:extLst>
      <p:ext uri="{BB962C8B-B14F-4D97-AF65-F5344CB8AC3E}">
        <p14:creationId xmlns:p14="http://schemas.microsoft.com/office/powerpoint/2010/main" val="30276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9BC1-68DB-4459-BFF5-C2751670E1FB}"/>
              </a:ext>
            </a:extLst>
          </p:cNvPr>
          <p:cNvSpPr>
            <a:spLocks noGrp="1"/>
          </p:cNvSpPr>
          <p:nvPr>
            <p:ph type="title"/>
          </p:nvPr>
        </p:nvSpPr>
        <p:spPr>
          <a:xfrm>
            <a:off x="2512637" y="-2345757"/>
            <a:ext cx="9029700" cy="8096108"/>
          </a:xfrm>
        </p:spPr>
        <p:txBody>
          <a:bodyPr/>
          <a:lstStyle/>
          <a:p>
            <a:r>
              <a:rPr lang="en-US" sz="4800" b="1" dirty="0"/>
              <a:t>DISTRICT PATCHES</a:t>
            </a:r>
            <a:br>
              <a:rPr lang="en-US" dirty="0"/>
            </a:br>
            <a:br>
              <a:rPr lang="en-US" dirty="0"/>
            </a:br>
            <a:br>
              <a:rPr lang="en-US" b="1" dirty="0"/>
            </a:br>
            <a:endParaRPr lang="en-US" b="1" dirty="0"/>
          </a:p>
        </p:txBody>
      </p:sp>
      <p:pic>
        <p:nvPicPr>
          <p:cNvPr id="3" name="Picture 2">
            <a:extLst>
              <a:ext uri="{FF2B5EF4-FFF2-40B4-BE49-F238E27FC236}">
                <a16:creationId xmlns:a16="http://schemas.microsoft.com/office/drawing/2014/main" id="{6D138B11-BC92-47FB-808B-6ED7821A2F53}"/>
              </a:ext>
            </a:extLst>
          </p:cNvPr>
          <p:cNvPicPr/>
          <p:nvPr/>
        </p:nvPicPr>
        <p:blipFill>
          <a:blip r:embed="rId2" cstate="print"/>
          <a:srcRect/>
          <a:stretch>
            <a:fillRect/>
          </a:stretch>
        </p:blipFill>
        <p:spPr bwMode="auto">
          <a:xfrm>
            <a:off x="100216" y="5667183"/>
            <a:ext cx="1259205" cy="1138555"/>
          </a:xfrm>
          <a:prstGeom prst="rect">
            <a:avLst/>
          </a:prstGeom>
          <a:noFill/>
          <a:ln w="9525">
            <a:noFill/>
            <a:miter lim="800000"/>
            <a:headEnd/>
            <a:tailEnd/>
          </a:ln>
        </p:spPr>
      </p:pic>
      <p:pic>
        <p:nvPicPr>
          <p:cNvPr id="4" name="Picture 3">
            <a:extLst>
              <a:ext uri="{FF2B5EF4-FFF2-40B4-BE49-F238E27FC236}">
                <a16:creationId xmlns:a16="http://schemas.microsoft.com/office/drawing/2014/main" id="{9AB15EE2-BAAF-4718-964F-8B394B68F6C9}"/>
              </a:ext>
            </a:extLst>
          </p:cNvPr>
          <p:cNvPicPr/>
          <p:nvPr/>
        </p:nvPicPr>
        <p:blipFill>
          <a:blip r:embed="rId3" cstate="print"/>
          <a:srcRect/>
          <a:stretch>
            <a:fillRect/>
          </a:stretch>
        </p:blipFill>
        <p:spPr bwMode="auto">
          <a:xfrm>
            <a:off x="10938649" y="5579405"/>
            <a:ext cx="106997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2C6EE9BC-296F-4DCE-B498-F7333B806C5C}"/>
              </a:ext>
            </a:extLst>
          </p:cNvPr>
          <p:cNvPicPr>
            <a:picLocks noChangeAspect="1"/>
          </p:cNvPicPr>
          <p:nvPr/>
        </p:nvPicPr>
        <p:blipFill>
          <a:blip r:embed="rId4"/>
          <a:stretch>
            <a:fillRect/>
          </a:stretch>
        </p:blipFill>
        <p:spPr>
          <a:xfrm>
            <a:off x="9867901" y="140041"/>
            <a:ext cx="1605736" cy="5335850"/>
          </a:xfrm>
          <a:prstGeom prst="rect">
            <a:avLst/>
          </a:prstGeom>
        </p:spPr>
      </p:pic>
      <p:pic>
        <p:nvPicPr>
          <p:cNvPr id="6" name="Picture 5">
            <a:extLst>
              <a:ext uri="{FF2B5EF4-FFF2-40B4-BE49-F238E27FC236}">
                <a16:creationId xmlns:a16="http://schemas.microsoft.com/office/drawing/2014/main" id="{A0A9518F-ED59-483F-B960-32EAF9F22A08}"/>
              </a:ext>
            </a:extLst>
          </p:cNvPr>
          <p:cNvPicPr>
            <a:picLocks noChangeAspect="1"/>
          </p:cNvPicPr>
          <p:nvPr/>
        </p:nvPicPr>
        <p:blipFill>
          <a:blip r:embed="rId5"/>
          <a:stretch>
            <a:fillRect/>
          </a:stretch>
        </p:blipFill>
        <p:spPr>
          <a:xfrm>
            <a:off x="2204264" y="4157220"/>
            <a:ext cx="7234025" cy="2083323"/>
          </a:xfrm>
          <a:prstGeom prst="rect">
            <a:avLst/>
          </a:prstGeom>
        </p:spPr>
      </p:pic>
      <p:pic>
        <p:nvPicPr>
          <p:cNvPr id="7" name="Picture 6">
            <a:extLst>
              <a:ext uri="{FF2B5EF4-FFF2-40B4-BE49-F238E27FC236}">
                <a16:creationId xmlns:a16="http://schemas.microsoft.com/office/drawing/2014/main" id="{EDE8E0BA-D9A4-4B27-BABC-84B12CFF74BB}"/>
              </a:ext>
            </a:extLst>
          </p:cNvPr>
          <p:cNvPicPr>
            <a:picLocks noChangeAspect="1"/>
          </p:cNvPicPr>
          <p:nvPr/>
        </p:nvPicPr>
        <p:blipFill>
          <a:blip r:embed="rId6"/>
          <a:stretch>
            <a:fillRect/>
          </a:stretch>
        </p:blipFill>
        <p:spPr>
          <a:xfrm>
            <a:off x="1340879" y="1461155"/>
            <a:ext cx="8059918" cy="2077248"/>
          </a:xfrm>
          <a:prstGeom prst="rect">
            <a:avLst/>
          </a:prstGeom>
        </p:spPr>
      </p:pic>
      <p:sp>
        <p:nvSpPr>
          <p:cNvPr id="8" name="TextBox 7">
            <a:extLst>
              <a:ext uri="{FF2B5EF4-FFF2-40B4-BE49-F238E27FC236}">
                <a16:creationId xmlns:a16="http://schemas.microsoft.com/office/drawing/2014/main" id="{CBAF2FF6-4EFC-45CF-A40D-FD968ECD98D2}"/>
              </a:ext>
            </a:extLst>
          </p:cNvPr>
          <p:cNvSpPr txBox="1"/>
          <p:nvPr/>
        </p:nvSpPr>
        <p:spPr>
          <a:xfrm>
            <a:off x="3108319" y="3663145"/>
            <a:ext cx="4308050" cy="369332"/>
          </a:xfrm>
          <a:prstGeom prst="rect">
            <a:avLst/>
          </a:prstGeom>
          <a:noFill/>
          <a:ln>
            <a:solidFill>
              <a:schemeClr val="bg2"/>
            </a:solidFill>
          </a:ln>
        </p:spPr>
        <p:txBody>
          <a:bodyPr wrap="square" rtlCol="0" anchor="ctr" anchorCtr="1">
            <a:spAutoFit/>
          </a:bodyPr>
          <a:lstStyle/>
          <a:p>
            <a:r>
              <a:rPr lang="en-US" b="1" dirty="0"/>
              <a:t>District 1 – D1R East Patch</a:t>
            </a:r>
          </a:p>
        </p:txBody>
      </p:sp>
      <p:sp>
        <p:nvSpPr>
          <p:cNvPr id="9" name="TextBox 8">
            <a:extLst>
              <a:ext uri="{FF2B5EF4-FFF2-40B4-BE49-F238E27FC236}">
                <a16:creationId xmlns:a16="http://schemas.microsoft.com/office/drawing/2014/main" id="{4EB10F1B-52D6-46DE-A479-B6B131FCECC9}"/>
              </a:ext>
            </a:extLst>
          </p:cNvPr>
          <p:cNvSpPr txBox="1"/>
          <p:nvPr/>
        </p:nvSpPr>
        <p:spPr>
          <a:xfrm>
            <a:off x="3254520" y="6436406"/>
            <a:ext cx="4232635" cy="369332"/>
          </a:xfrm>
          <a:prstGeom prst="rect">
            <a:avLst/>
          </a:prstGeom>
          <a:noFill/>
          <a:ln>
            <a:solidFill>
              <a:schemeClr val="bg2"/>
            </a:solidFill>
          </a:ln>
        </p:spPr>
        <p:txBody>
          <a:bodyPr wrap="square" rtlCol="0" anchor="ctr" anchorCtr="1">
            <a:spAutoFit/>
          </a:bodyPr>
          <a:lstStyle/>
          <a:p>
            <a:r>
              <a:rPr lang="en-US" b="1" dirty="0"/>
              <a:t>District 1 – D1R West Patch</a:t>
            </a:r>
          </a:p>
        </p:txBody>
      </p:sp>
    </p:spTree>
    <p:extLst>
      <p:ext uri="{BB962C8B-B14F-4D97-AF65-F5344CB8AC3E}">
        <p14:creationId xmlns:p14="http://schemas.microsoft.com/office/powerpoint/2010/main" val="201740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996A-77A5-45E1-95F6-A42A2C8C1AF1}"/>
              </a:ext>
            </a:extLst>
          </p:cNvPr>
          <p:cNvSpPr>
            <a:spLocks noGrp="1"/>
          </p:cNvSpPr>
          <p:nvPr>
            <p:ph type="title"/>
          </p:nvPr>
        </p:nvSpPr>
        <p:spPr>
          <a:xfrm>
            <a:off x="2324100" y="140040"/>
            <a:ext cx="9029700" cy="1241086"/>
          </a:xfrm>
        </p:spPr>
        <p:txBody>
          <a:bodyPr/>
          <a:lstStyle/>
          <a:p>
            <a:r>
              <a:rPr lang="en-US" b="1" dirty="0"/>
              <a:t>CHALLENGE TO ALL DISTRICTS</a:t>
            </a:r>
          </a:p>
        </p:txBody>
      </p:sp>
      <p:sp>
        <p:nvSpPr>
          <p:cNvPr id="3" name="Content Placeholder 2">
            <a:extLst>
              <a:ext uri="{FF2B5EF4-FFF2-40B4-BE49-F238E27FC236}">
                <a16:creationId xmlns:a16="http://schemas.microsoft.com/office/drawing/2014/main" id="{20B9D60D-4A06-4A3E-AA25-04D4746AF782}"/>
              </a:ext>
            </a:extLst>
          </p:cNvPr>
          <p:cNvSpPr>
            <a:spLocks noGrp="1"/>
          </p:cNvSpPr>
          <p:nvPr>
            <p:ph idx="1"/>
          </p:nvPr>
        </p:nvSpPr>
        <p:spPr>
          <a:xfrm>
            <a:off x="1000125" y="1381125"/>
            <a:ext cx="11372849" cy="4795838"/>
          </a:xfrm>
        </p:spPr>
        <p:txBody>
          <a:bodyPr>
            <a:noAutofit/>
          </a:bodyPr>
          <a:lstStyle/>
          <a:p>
            <a:r>
              <a:rPr lang="en-US" sz="4400" dirty="0"/>
              <a:t>Hold Quarterly District Meetings</a:t>
            </a:r>
          </a:p>
          <a:p>
            <a:r>
              <a:rPr lang="en-US" sz="4400" dirty="0"/>
              <a:t>Participate in Round Robin &amp; Merry-go-Round</a:t>
            </a:r>
          </a:p>
          <a:p>
            <a:r>
              <a:rPr lang="en-US" sz="4400" dirty="0"/>
              <a:t>Plan Unity Ride</a:t>
            </a:r>
          </a:p>
          <a:p>
            <a:r>
              <a:rPr lang="en-US" sz="4400" dirty="0"/>
              <a:t>Earn District Patch</a:t>
            </a:r>
          </a:p>
          <a:p>
            <a:r>
              <a:rPr lang="en-US" sz="4400" dirty="0"/>
              <a:t>Encourage Riders to Participate</a:t>
            </a:r>
          </a:p>
          <a:p>
            <a:r>
              <a:rPr lang="en-US" sz="4400" dirty="0"/>
              <a:t>Capture the Flag</a:t>
            </a:r>
          </a:p>
        </p:txBody>
      </p:sp>
      <p:pic>
        <p:nvPicPr>
          <p:cNvPr id="4" name="Picture 3">
            <a:extLst>
              <a:ext uri="{FF2B5EF4-FFF2-40B4-BE49-F238E27FC236}">
                <a16:creationId xmlns:a16="http://schemas.microsoft.com/office/drawing/2014/main" id="{D30B80F1-68AB-4490-BEAA-11122B573633}"/>
              </a:ext>
            </a:extLst>
          </p:cNvPr>
          <p:cNvPicPr/>
          <p:nvPr/>
        </p:nvPicPr>
        <p:blipFill>
          <a:blip r:embed="rId2" cstate="print"/>
          <a:srcRect/>
          <a:stretch>
            <a:fillRect/>
          </a:stretch>
        </p:blipFill>
        <p:spPr bwMode="auto">
          <a:xfrm>
            <a:off x="100216" y="566718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9BD2DD1C-324C-489C-88F7-F6A39DC9E95D}"/>
              </a:ext>
            </a:extLst>
          </p:cNvPr>
          <p:cNvPicPr/>
          <p:nvPr/>
        </p:nvPicPr>
        <p:blipFill>
          <a:blip r:embed="rId3" cstate="print"/>
          <a:srcRect/>
          <a:stretch>
            <a:fillRect/>
          </a:stretch>
        </p:blipFill>
        <p:spPr bwMode="auto">
          <a:xfrm>
            <a:off x="10938649" y="5579405"/>
            <a:ext cx="1069975" cy="1138555"/>
          </a:xfrm>
          <a:prstGeom prst="rect">
            <a:avLst/>
          </a:prstGeom>
          <a:noFill/>
          <a:ln w="9525">
            <a:noFill/>
            <a:miter lim="800000"/>
            <a:headEnd/>
            <a:tailEnd/>
          </a:ln>
        </p:spPr>
      </p:pic>
    </p:spTree>
    <p:extLst>
      <p:ext uri="{BB962C8B-B14F-4D97-AF65-F5344CB8AC3E}">
        <p14:creationId xmlns:p14="http://schemas.microsoft.com/office/powerpoint/2010/main" val="50006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BDA8-B9A6-4DD6-9C22-F1914155B2AB}"/>
              </a:ext>
            </a:extLst>
          </p:cNvPr>
          <p:cNvSpPr>
            <a:spLocks noGrp="1"/>
          </p:cNvSpPr>
          <p:nvPr>
            <p:ph type="title"/>
          </p:nvPr>
        </p:nvSpPr>
        <p:spPr>
          <a:xfrm>
            <a:off x="2324100" y="365125"/>
            <a:ext cx="9029700" cy="3424450"/>
          </a:xfrm>
        </p:spPr>
        <p:txBody>
          <a:bodyPr>
            <a:normAutofit/>
          </a:bodyPr>
          <a:lstStyle/>
          <a:p>
            <a:r>
              <a:rPr lang="en-US" sz="8000" dirty="0"/>
              <a:t>  </a:t>
            </a:r>
            <a:br>
              <a:rPr lang="en-US" sz="8000" dirty="0"/>
            </a:br>
            <a:r>
              <a:rPr lang="en-US" sz="8000" dirty="0"/>
              <a:t> QUESTIONS ???</a:t>
            </a:r>
          </a:p>
        </p:txBody>
      </p:sp>
      <p:pic>
        <p:nvPicPr>
          <p:cNvPr id="3" name="Picture 2">
            <a:extLst>
              <a:ext uri="{FF2B5EF4-FFF2-40B4-BE49-F238E27FC236}">
                <a16:creationId xmlns:a16="http://schemas.microsoft.com/office/drawing/2014/main" id="{28AC21C0-D2BA-4B48-AAE4-10535C24D16E}"/>
              </a:ext>
            </a:extLst>
          </p:cNvPr>
          <p:cNvPicPr/>
          <p:nvPr/>
        </p:nvPicPr>
        <p:blipFill>
          <a:blip r:embed="rId2" cstate="print"/>
          <a:srcRect/>
          <a:stretch>
            <a:fillRect/>
          </a:stretch>
        </p:blipFill>
        <p:spPr bwMode="auto">
          <a:xfrm>
            <a:off x="81674" y="5667183"/>
            <a:ext cx="1259205" cy="1138555"/>
          </a:xfrm>
          <a:prstGeom prst="rect">
            <a:avLst/>
          </a:prstGeom>
          <a:noFill/>
          <a:ln w="9525">
            <a:noFill/>
            <a:miter lim="800000"/>
            <a:headEnd/>
            <a:tailEnd/>
          </a:ln>
        </p:spPr>
      </p:pic>
      <p:pic>
        <p:nvPicPr>
          <p:cNvPr id="4" name="Picture 3">
            <a:extLst>
              <a:ext uri="{FF2B5EF4-FFF2-40B4-BE49-F238E27FC236}">
                <a16:creationId xmlns:a16="http://schemas.microsoft.com/office/drawing/2014/main" id="{C6560A19-D63E-449D-869B-B3BAFC1BEFBA}"/>
              </a:ext>
            </a:extLst>
          </p:cNvPr>
          <p:cNvPicPr/>
          <p:nvPr/>
        </p:nvPicPr>
        <p:blipFill>
          <a:blip r:embed="rId3" cstate="print"/>
          <a:srcRect/>
          <a:stretch>
            <a:fillRect/>
          </a:stretch>
        </p:blipFill>
        <p:spPr bwMode="auto">
          <a:xfrm>
            <a:off x="10938649" y="5579405"/>
            <a:ext cx="1069975" cy="1138555"/>
          </a:xfrm>
          <a:prstGeom prst="rect">
            <a:avLst/>
          </a:prstGeom>
          <a:noFill/>
          <a:ln w="9525">
            <a:noFill/>
            <a:miter lim="800000"/>
            <a:headEnd/>
            <a:tailEnd/>
          </a:ln>
        </p:spPr>
      </p:pic>
    </p:spTree>
    <p:extLst>
      <p:ext uri="{BB962C8B-B14F-4D97-AF65-F5344CB8AC3E}">
        <p14:creationId xmlns:p14="http://schemas.microsoft.com/office/powerpoint/2010/main" val="425739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90394" y="203220"/>
            <a:ext cx="9791700" cy="1325563"/>
          </a:xfrm>
        </p:spPr>
        <p:txBody>
          <a:bodyPr>
            <a:noAutofit/>
          </a:bodyPr>
          <a:lstStyle/>
          <a:p>
            <a:r>
              <a:rPr lang="en-US" sz="4800" dirty="0">
                <a:latin typeface="Baskerville Old Face" panose="02020602080505020303" pitchFamily="18" charset="0"/>
              </a:rPr>
              <a:t>                  </a:t>
            </a:r>
            <a:br>
              <a:rPr lang="en-US" sz="4800" dirty="0">
                <a:latin typeface="Baskerville Old Face" panose="02020602080505020303" pitchFamily="18" charset="0"/>
              </a:rPr>
            </a:br>
            <a:r>
              <a:rPr lang="en-US" sz="4800" dirty="0">
                <a:latin typeface="Baskerville Old Face" panose="02020602080505020303" pitchFamily="18" charset="0"/>
              </a:rPr>
              <a:t>                  </a:t>
            </a:r>
            <a:r>
              <a:rPr lang="en-US" sz="4800" b="1" dirty="0">
                <a:latin typeface="Baskerville Old Face" panose="02020602080505020303" pitchFamily="18" charset="0"/>
              </a:rPr>
              <a:t>MERRY-GO-ROUND</a:t>
            </a:r>
          </a:p>
        </p:txBody>
      </p:sp>
      <p:sp>
        <p:nvSpPr>
          <p:cNvPr id="14" name="Content Placeholder 13"/>
          <p:cNvSpPr>
            <a:spLocks noGrp="1"/>
          </p:cNvSpPr>
          <p:nvPr>
            <p:ph idx="1"/>
          </p:nvPr>
        </p:nvSpPr>
        <p:spPr>
          <a:xfrm>
            <a:off x="2026959" y="1171576"/>
            <a:ext cx="8597246" cy="1325564"/>
          </a:xfrm>
        </p:spPr>
        <p:txBody>
          <a:bodyPr>
            <a:normAutofit fontScale="25000" lnSpcReduction="20000"/>
          </a:bodyPr>
          <a:lstStyle/>
          <a:p>
            <a:pPr marL="0" lvl="0" indent="0">
              <a:buNone/>
            </a:pPr>
            <a:endParaRPr lang="en-US" sz="3600" b="1" dirty="0">
              <a:latin typeface="Baskerville Old Face" panose="02020602080505020303" pitchFamily="18" charset="0"/>
            </a:endParaRPr>
          </a:p>
          <a:p>
            <a:pPr marL="0" lvl="0" indent="0">
              <a:buNone/>
            </a:pPr>
            <a:endParaRPr lang="en-US" sz="3600" b="1" dirty="0">
              <a:latin typeface="Baskerville Old Face" panose="02020602080505020303" pitchFamily="18" charset="0"/>
            </a:endParaRPr>
          </a:p>
          <a:p>
            <a:pPr marL="0" lvl="0" indent="0">
              <a:buNone/>
            </a:pPr>
            <a:r>
              <a:rPr lang="en-US" sz="13600" b="1" dirty="0">
                <a:solidFill>
                  <a:srgbClr val="FF0000"/>
                </a:solidFill>
                <a:latin typeface="Baskerville Old Face" panose="02020602080505020303" pitchFamily="18" charset="0"/>
              </a:rPr>
              <a:t>      </a:t>
            </a:r>
          </a:p>
          <a:p>
            <a:pPr marL="0" lvl="0" indent="0">
              <a:buNone/>
            </a:pPr>
            <a:r>
              <a:rPr lang="en-US" sz="13600" b="1" dirty="0">
                <a:solidFill>
                  <a:srgbClr val="FF0000"/>
                </a:solidFill>
                <a:latin typeface="Baskerville Old Face" panose="02020602080505020303" pitchFamily="18" charset="0"/>
              </a:rPr>
              <a:t>     Supporting Children &amp; Youth Programs</a:t>
            </a:r>
          </a:p>
          <a:p>
            <a:pPr marL="0" lvl="0" indent="0">
              <a:buNone/>
            </a:pPr>
            <a:endParaRPr lang="en-US" sz="16000" b="1" dirty="0">
              <a:solidFill>
                <a:srgbClr val="FF0000"/>
              </a:solidFill>
              <a:latin typeface="Baskerville Old Face" panose="02020602080505020303" pitchFamily="18" charset="0"/>
            </a:endParaRPr>
          </a:p>
          <a:p>
            <a:pPr marL="0" lvl="0" indent="0">
              <a:buNone/>
            </a:pPr>
            <a:endParaRPr lang="en-US" sz="16000" b="1" dirty="0">
              <a:solidFill>
                <a:srgbClr val="FF0000"/>
              </a:solidFill>
              <a:latin typeface="Baskerville Old Face" panose="02020602080505020303" pitchFamily="18" charset="0"/>
            </a:endParaRPr>
          </a:p>
        </p:txBody>
      </p:sp>
      <p:pic>
        <p:nvPicPr>
          <p:cNvPr id="4" name="Picture 3"/>
          <p:cNvPicPr/>
          <p:nvPr/>
        </p:nvPicPr>
        <p:blipFill>
          <a:blip r:embed="rId2" cstate="print"/>
          <a:srcRect/>
          <a:stretch>
            <a:fillRect/>
          </a:stretch>
        </p:blipFill>
        <p:spPr bwMode="auto">
          <a:xfrm>
            <a:off x="0" y="571944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1017427" y="5646655"/>
            <a:ext cx="1069975" cy="1138555"/>
          </a:xfrm>
          <a:prstGeom prst="rect">
            <a:avLst/>
          </a:prstGeom>
          <a:noFill/>
          <a:ln w="9525">
            <a:noFill/>
            <a:miter lim="800000"/>
            <a:headEnd/>
            <a:tailEnd/>
          </a:ln>
        </p:spPr>
      </p:pic>
      <p:sp>
        <p:nvSpPr>
          <p:cNvPr id="2" name="TextBox 1">
            <a:extLst>
              <a:ext uri="{FF2B5EF4-FFF2-40B4-BE49-F238E27FC236}">
                <a16:creationId xmlns:a16="http://schemas.microsoft.com/office/drawing/2014/main" id="{057DF82C-E422-4FCC-AB0F-FB5883ED0B24}"/>
              </a:ext>
            </a:extLst>
          </p:cNvPr>
          <p:cNvSpPr txBox="1"/>
          <p:nvPr/>
        </p:nvSpPr>
        <p:spPr>
          <a:xfrm>
            <a:off x="2152651" y="1814727"/>
            <a:ext cx="7696200" cy="4401205"/>
          </a:xfrm>
          <a:prstGeom prst="rect">
            <a:avLst/>
          </a:prstGeom>
          <a:noFill/>
          <a:ln>
            <a:noFill/>
          </a:ln>
        </p:spPr>
        <p:txBody>
          <a:bodyPr wrap="square" rtlCol="0" anchor="ctr" anchorCtr="1">
            <a:spAutoFit/>
          </a:bodyPr>
          <a:lstStyle/>
          <a:p>
            <a:r>
              <a:rPr lang="en-US" sz="2800" dirty="0">
                <a:latin typeface="Baskerville Old Face" panose="02020602080505020303" pitchFamily="18" charset="0"/>
              </a:rPr>
              <a:t>     </a:t>
            </a:r>
          </a:p>
          <a:p>
            <a:pPr algn="ctr"/>
            <a:endParaRPr lang="en-US" sz="2800" dirty="0">
              <a:latin typeface="Baskerville Old Face" panose="02020602080505020303" pitchFamily="18" charset="0"/>
            </a:endParaRPr>
          </a:p>
          <a:p>
            <a:pPr algn="ctr"/>
            <a:r>
              <a:rPr lang="en-US" sz="2800" dirty="0">
                <a:latin typeface="Baskerville Old Face" panose="02020602080505020303" pitchFamily="18" charset="0"/>
              </a:rPr>
              <a:t>Month of October</a:t>
            </a:r>
          </a:p>
          <a:p>
            <a:pPr algn="ctr"/>
            <a:r>
              <a:rPr lang="en-US" sz="2800" dirty="0">
                <a:latin typeface="Baskerville Old Face" panose="02020602080505020303" pitchFamily="18" charset="0"/>
              </a:rPr>
              <a:t>Promotes Unity</a:t>
            </a:r>
          </a:p>
          <a:p>
            <a:pPr algn="ctr"/>
            <a:r>
              <a:rPr lang="en-US" sz="2800" dirty="0">
                <a:latin typeface="Baskerville Old Face" panose="02020602080505020303" pitchFamily="18" charset="0"/>
              </a:rPr>
              <a:t>Plan Fun Rides</a:t>
            </a:r>
          </a:p>
          <a:p>
            <a:pPr algn="ctr"/>
            <a:r>
              <a:rPr lang="en-US" sz="2800" dirty="0">
                <a:latin typeface="Baskerville Old Face" panose="02020602080505020303" pitchFamily="18" charset="0"/>
              </a:rPr>
              <a:t>Friendly Competition between Districts</a:t>
            </a:r>
          </a:p>
          <a:p>
            <a:pPr algn="ctr"/>
            <a:endParaRPr lang="en-US" sz="2800" dirty="0">
              <a:latin typeface="Baskerville Old Face" panose="02020602080505020303" pitchFamily="18" charset="0"/>
            </a:endParaRPr>
          </a:p>
          <a:p>
            <a:pPr algn="ctr"/>
            <a:r>
              <a:rPr lang="en-US" sz="2800" dirty="0">
                <a:latin typeface="Baskerville Old Face" panose="02020602080505020303" pitchFamily="18" charset="0"/>
              </a:rPr>
              <a:t>Bragging Rights for the Merry-Go-Round Trophy Presented @ Fall Conference</a:t>
            </a:r>
          </a:p>
          <a:p>
            <a:r>
              <a:rPr lang="en-US" sz="2800" dirty="0">
                <a:latin typeface="Baskerville Old Face" panose="02020602080505020303" pitchFamily="18" charset="0"/>
              </a:rPr>
              <a:t>   </a:t>
            </a: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489" y="569669"/>
            <a:ext cx="7458585" cy="1325563"/>
          </a:xfrm>
        </p:spPr>
        <p:txBody>
          <a:bodyPr>
            <a:normAutofit/>
          </a:bodyPr>
          <a:lstStyle/>
          <a:p>
            <a:pPr algn="ctr"/>
            <a:r>
              <a:rPr lang="en-US" dirty="0">
                <a:latin typeface="Baskerville Old Face" panose="02020602080505020303" pitchFamily="18" charset="0"/>
              </a:rPr>
              <a:t>              </a:t>
            </a:r>
            <a:r>
              <a:rPr lang="en-US" sz="4800" b="1" dirty="0">
                <a:latin typeface="Baskerville Old Face" panose="02020602080505020303" pitchFamily="18" charset="0"/>
              </a:rPr>
              <a:t>ROUND ROBIN</a:t>
            </a:r>
          </a:p>
        </p:txBody>
      </p:sp>
      <p:pic>
        <p:nvPicPr>
          <p:cNvPr id="5" name="Picture 4"/>
          <p:cNvPicPr/>
          <p:nvPr/>
        </p:nvPicPr>
        <p:blipFill>
          <a:blip r:embed="rId2" cstate="print"/>
          <a:srcRect/>
          <a:stretch>
            <a:fillRect/>
          </a:stretch>
        </p:blipFill>
        <p:spPr bwMode="auto">
          <a:xfrm>
            <a:off x="6375" y="5618003"/>
            <a:ext cx="1259205" cy="113855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0818812" y="5618003"/>
            <a:ext cx="1069975" cy="1138555"/>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4E602541-887C-497E-BFDA-1A233DBB4EDB}"/>
              </a:ext>
            </a:extLst>
          </p:cNvPr>
          <p:cNvSpPr>
            <a:spLocks noGrp="1"/>
          </p:cNvSpPr>
          <p:nvPr>
            <p:ph idx="1"/>
          </p:nvPr>
        </p:nvSpPr>
        <p:spPr>
          <a:xfrm>
            <a:off x="635978" y="1743076"/>
            <a:ext cx="10717822" cy="4926162"/>
          </a:xfrm>
        </p:spPr>
        <p:txBody>
          <a:bodyPr>
            <a:normAutofit fontScale="70000" lnSpcReduction="20000"/>
          </a:bodyPr>
          <a:lstStyle/>
          <a:p>
            <a:pPr marL="0" indent="0">
              <a:buNone/>
            </a:pPr>
            <a:endParaRPr lang="en-US" sz="3200" dirty="0">
              <a:latin typeface="Baskerville Old Face" panose="02020602080505020303" pitchFamily="18" charset="0"/>
            </a:endParaRPr>
          </a:p>
          <a:p>
            <a:pPr marL="0" indent="0">
              <a:buNone/>
            </a:pPr>
            <a:r>
              <a:rPr lang="en-US" sz="4000" b="1" dirty="0">
                <a:latin typeface="Baskerville Old Face" panose="02020602080505020303" pitchFamily="18" charset="0"/>
              </a:rPr>
              <a:t>           </a:t>
            </a:r>
            <a:r>
              <a:rPr lang="en-US" sz="4000" b="1" dirty="0">
                <a:solidFill>
                  <a:srgbClr val="FF0000"/>
                </a:solidFill>
                <a:latin typeface="Baskerville Old Face" panose="02020602080505020303" pitchFamily="18" charset="0"/>
              </a:rPr>
              <a:t>Supporting Project: Vet Relief/Suicide Prevention Initiative</a:t>
            </a:r>
            <a:endParaRPr lang="en-US" sz="4000" b="1" dirty="0">
              <a:latin typeface="Baskerville Old Face" panose="02020602080505020303" pitchFamily="18" charset="0"/>
            </a:endParaRPr>
          </a:p>
          <a:p>
            <a:pPr marL="0" indent="0" algn="ctr">
              <a:buNone/>
            </a:pPr>
            <a:endParaRPr lang="en-US" sz="4000" dirty="0">
              <a:latin typeface="Baskerville Old Face" panose="02020602080505020303" pitchFamily="18" charset="0"/>
            </a:endParaRPr>
          </a:p>
          <a:p>
            <a:pPr marL="0" indent="0" algn="ctr">
              <a:buNone/>
            </a:pPr>
            <a:r>
              <a:rPr lang="en-US" sz="4000" dirty="0">
                <a:latin typeface="Baskerville Old Face" panose="02020602080505020303" pitchFamily="18" charset="0"/>
              </a:rPr>
              <a:t>Month of April</a:t>
            </a:r>
          </a:p>
          <a:p>
            <a:pPr marL="0" indent="0" algn="ctr">
              <a:buNone/>
            </a:pPr>
            <a:r>
              <a:rPr lang="en-US" sz="4000" dirty="0">
                <a:latin typeface="Baskerville Old Face" panose="02020602080505020303" pitchFamily="18" charset="0"/>
              </a:rPr>
              <a:t>Promotes Unity</a:t>
            </a:r>
          </a:p>
          <a:p>
            <a:pPr marL="0" indent="0" algn="ctr">
              <a:buNone/>
            </a:pPr>
            <a:r>
              <a:rPr lang="en-US" sz="4000" dirty="0">
                <a:latin typeface="Baskerville Old Face" panose="02020602080505020303" pitchFamily="18" charset="0"/>
              </a:rPr>
              <a:t>Plan Fun Rides</a:t>
            </a:r>
          </a:p>
          <a:p>
            <a:pPr marL="0" indent="0" algn="ctr">
              <a:buNone/>
            </a:pPr>
            <a:r>
              <a:rPr lang="en-US" sz="4000" dirty="0">
                <a:latin typeface="Baskerville Old Face" panose="02020602080505020303" pitchFamily="18" charset="0"/>
              </a:rPr>
              <a:t>Friendly Competition between Districts</a:t>
            </a:r>
          </a:p>
          <a:p>
            <a:pPr marL="0" indent="0" algn="ctr">
              <a:buNone/>
            </a:pPr>
            <a:endParaRPr lang="en-US" sz="4000" dirty="0">
              <a:latin typeface="Baskerville Old Face" panose="02020602080505020303" pitchFamily="18" charset="0"/>
            </a:endParaRPr>
          </a:p>
          <a:p>
            <a:pPr marL="0" indent="0" algn="ctr">
              <a:buNone/>
            </a:pPr>
            <a:r>
              <a:rPr lang="en-US" sz="4000" dirty="0">
                <a:latin typeface="Baskerville Old Face" panose="02020602080505020303" pitchFamily="18" charset="0"/>
              </a:rPr>
              <a:t>Bragging Rights for the Round Robin Trophy</a:t>
            </a:r>
          </a:p>
          <a:p>
            <a:pPr marL="0" indent="0" algn="ctr">
              <a:buNone/>
            </a:pPr>
            <a:r>
              <a:rPr lang="en-US" sz="4000" dirty="0">
                <a:latin typeface="Baskerville Old Face" panose="02020602080505020303" pitchFamily="18" charset="0"/>
              </a:rPr>
              <a:t>Presented @ Convention</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 </a:t>
            </a:r>
          </a:p>
        </p:txBody>
      </p:sp>
    </p:spTree>
    <p:extLst>
      <p:ext uri="{BB962C8B-B14F-4D97-AF65-F5344CB8AC3E}">
        <p14:creationId xmlns:p14="http://schemas.microsoft.com/office/powerpoint/2010/main" val="28919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9895-25C3-443F-8195-3613441BAE76}"/>
              </a:ext>
            </a:extLst>
          </p:cNvPr>
          <p:cNvSpPr>
            <a:spLocks noGrp="1"/>
          </p:cNvSpPr>
          <p:nvPr>
            <p:ph type="title"/>
          </p:nvPr>
        </p:nvSpPr>
        <p:spPr/>
        <p:txBody>
          <a:bodyPr/>
          <a:lstStyle/>
          <a:p>
            <a:r>
              <a:rPr lang="en-US" b="1" dirty="0"/>
              <a:t>American Legion Riders Website</a:t>
            </a:r>
          </a:p>
        </p:txBody>
      </p:sp>
      <p:sp>
        <p:nvSpPr>
          <p:cNvPr id="3" name="Content Placeholder 2">
            <a:extLst>
              <a:ext uri="{FF2B5EF4-FFF2-40B4-BE49-F238E27FC236}">
                <a16:creationId xmlns:a16="http://schemas.microsoft.com/office/drawing/2014/main" id="{BDAF2075-9BE3-4F9A-B3D0-6A531128A19B}"/>
              </a:ext>
            </a:extLst>
          </p:cNvPr>
          <p:cNvSpPr>
            <a:spLocks noGrp="1"/>
          </p:cNvSpPr>
          <p:nvPr>
            <p:ph idx="1"/>
          </p:nvPr>
        </p:nvSpPr>
        <p:spPr>
          <a:xfrm>
            <a:off x="1562417" y="1562100"/>
            <a:ext cx="10448607" cy="4724400"/>
          </a:xfrm>
        </p:spPr>
        <p:txBody>
          <a:bodyPr/>
          <a:lstStyle/>
          <a:p>
            <a:endParaRPr lang="en-US" sz="3200" dirty="0"/>
          </a:p>
          <a:p>
            <a:r>
              <a:rPr lang="en-US" sz="3200" dirty="0"/>
              <a:t>Search for website – floridalegion.org</a:t>
            </a:r>
          </a:p>
          <a:p>
            <a:r>
              <a:rPr lang="en-US" sz="3200" dirty="0"/>
              <a:t>Under “Programs &amp; Services” select “Legion Riders” from the dropdown list – You are now on the Riders home page!</a:t>
            </a:r>
          </a:p>
          <a:p>
            <a:r>
              <a:rPr lang="en-US" sz="3200" dirty="0"/>
              <a:t>Select “Special Events” from the list located on the left of the page</a:t>
            </a:r>
          </a:p>
          <a:p>
            <a:r>
              <a:rPr lang="en-US" sz="3200" dirty="0"/>
              <a:t>Select either “Merry-Go-Round” or “Round Robin”</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E3288925-D656-4CFC-A107-218356258BD0}"/>
              </a:ext>
            </a:extLst>
          </p:cNvPr>
          <p:cNvPicPr/>
          <p:nvPr/>
        </p:nvPicPr>
        <p:blipFill>
          <a:blip r:embed="rId2" cstate="print"/>
          <a:srcRect/>
          <a:stretch>
            <a:fillRect/>
          </a:stretch>
        </p:blipFill>
        <p:spPr bwMode="auto">
          <a:xfrm>
            <a:off x="303213" y="5538470"/>
            <a:ext cx="125920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72BFF2C2-0BB7-4E0F-8333-B05163344FCF}"/>
              </a:ext>
            </a:extLst>
          </p:cNvPr>
          <p:cNvPicPr/>
          <p:nvPr/>
        </p:nvPicPr>
        <p:blipFill>
          <a:blip r:embed="rId3" cstate="print"/>
          <a:srcRect/>
          <a:stretch>
            <a:fillRect/>
          </a:stretch>
        </p:blipFill>
        <p:spPr bwMode="auto">
          <a:xfrm>
            <a:off x="10818812" y="5538470"/>
            <a:ext cx="1069975" cy="1138555"/>
          </a:xfrm>
          <a:prstGeom prst="rect">
            <a:avLst/>
          </a:prstGeom>
          <a:noFill/>
          <a:ln w="9525">
            <a:noFill/>
            <a:miter lim="800000"/>
            <a:headEnd/>
            <a:tailEnd/>
          </a:ln>
        </p:spPr>
      </p:pic>
    </p:spTree>
    <p:extLst>
      <p:ext uri="{BB962C8B-B14F-4D97-AF65-F5344CB8AC3E}">
        <p14:creationId xmlns:p14="http://schemas.microsoft.com/office/powerpoint/2010/main" val="20218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68991"/>
            <a:ext cx="9029700" cy="612046"/>
          </a:xfrm>
        </p:spPr>
        <p:txBody>
          <a:bodyPr>
            <a:normAutofit fontScale="90000"/>
          </a:bodyPr>
          <a:lstStyle/>
          <a:p>
            <a:r>
              <a:rPr lang="en-US" sz="4800" b="1" dirty="0">
                <a:latin typeface="Baskerville Old Face" panose="02020602080505020303" pitchFamily="18" charset="0"/>
              </a:rPr>
              <a:t>          MGR/RR RULES</a:t>
            </a:r>
          </a:p>
        </p:txBody>
      </p:sp>
      <p:pic>
        <p:nvPicPr>
          <p:cNvPr id="4" name="Picture 3"/>
          <p:cNvPicPr/>
          <p:nvPr/>
        </p:nvPicPr>
        <p:blipFill>
          <a:blip r:embed="rId2" cstate="print"/>
          <a:srcRect/>
          <a:stretch>
            <a:fillRect/>
          </a:stretch>
        </p:blipFill>
        <p:spPr bwMode="auto">
          <a:xfrm>
            <a:off x="81674" y="5667183"/>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38649" y="5579405"/>
            <a:ext cx="1069975" cy="1138555"/>
          </a:xfrm>
          <a:prstGeom prst="rect">
            <a:avLst/>
          </a:prstGeom>
          <a:noFill/>
          <a:ln w="9525">
            <a:noFill/>
            <a:miter lim="800000"/>
            <a:headEnd/>
            <a:tailEnd/>
          </a:ln>
        </p:spPr>
      </p:pic>
      <p:sp>
        <p:nvSpPr>
          <p:cNvPr id="11" name="Rectangle 10">
            <a:extLst>
              <a:ext uri="{FF2B5EF4-FFF2-40B4-BE49-F238E27FC236}">
                <a16:creationId xmlns:a16="http://schemas.microsoft.com/office/drawing/2014/main" id="{557A74FE-7F5C-404B-88EB-D9EFB1EFD4FD}"/>
              </a:ext>
            </a:extLst>
          </p:cNvPr>
          <p:cNvSpPr/>
          <p:nvPr/>
        </p:nvSpPr>
        <p:spPr>
          <a:xfrm>
            <a:off x="3007151" y="6391373"/>
            <a:ext cx="6061435" cy="32658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No Difference in Rules between MGR or RR</a:t>
            </a:r>
          </a:p>
        </p:txBody>
      </p:sp>
      <p:sp>
        <p:nvSpPr>
          <p:cNvPr id="6" name="Content Placeholder 5">
            <a:extLst>
              <a:ext uri="{FF2B5EF4-FFF2-40B4-BE49-F238E27FC236}">
                <a16:creationId xmlns:a16="http://schemas.microsoft.com/office/drawing/2014/main" id="{1870939B-2F25-4144-837D-73594997308B}"/>
              </a:ext>
            </a:extLst>
          </p:cNvPr>
          <p:cNvSpPr>
            <a:spLocks noGrp="1"/>
          </p:cNvSpPr>
          <p:nvPr>
            <p:ph idx="1"/>
          </p:nvPr>
        </p:nvSpPr>
        <p:spPr>
          <a:xfrm>
            <a:off x="1266825" y="681037"/>
            <a:ext cx="10086975" cy="5710336"/>
          </a:xfrm>
        </p:spPr>
        <p:txBody>
          <a:bodyPr>
            <a:normAutofit fontScale="85000" lnSpcReduction="20000"/>
          </a:bodyPr>
          <a:lstStyle/>
          <a:p>
            <a:endParaRPr lang="en-US" dirty="0"/>
          </a:p>
          <a:p>
            <a:r>
              <a:rPr lang="en-US" dirty="0"/>
              <a:t>Must have a minimum of 3 people on each ride (either on a bike or in a cage)</a:t>
            </a:r>
          </a:p>
          <a:p>
            <a:r>
              <a:rPr lang="en-US" dirty="0"/>
              <a:t>Ride to a minimum of 3 American Legion Posts</a:t>
            </a:r>
          </a:p>
          <a:p>
            <a:r>
              <a:rPr lang="en-US" dirty="0"/>
              <a:t>$5 Registration Fee Per Member per Ride – </a:t>
            </a:r>
            <a:r>
              <a:rPr lang="en-US" b="1" dirty="0">
                <a:hlinkClick r:id="rId4"/>
              </a:rPr>
              <a:t>Individual</a:t>
            </a:r>
            <a:r>
              <a:rPr lang="en-US" dirty="0"/>
              <a:t> or </a:t>
            </a:r>
            <a:r>
              <a:rPr lang="en-US" b="1" dirty="0">
                <a:hlinkClick r:id="rId5"/>
              </a:rPr>
              <a:t>Group</a:t>
            </a:r>
            <a:r>
              <a:rPr lang="en-US" dirty="0"/>
              <a:t> online registration available</a:t>
            </a:r>
          </a:p>
          <a:p>
            <a:r>
              <a:rPr lang="en-US" dirty="0"/>
              <a:t>Ride miles begin at Starting Point of the Ride and can Start at any Post and end at any Post</a:t>
            </a:r>
          </a:p>
          <a:p>
            <a:r>
              <a:rPr lang="en-US" dirty="0"/>
              <a:t>Record the number of miles and hours for each ride/event</a:t>
            </a:r>
          </a:p>
          <a:p>
            <a:r>
              <a:rPr lang="en-US" dirty="0"/>
              <a:t>After each Ride, Report the ride information online</a:t>
            </a:r>
          </a:p>
          <a:p>
            <a:pPr lvl="1"/>
            <a:r>
              <a:rPr lang="en-US" dirty="0"/>
              <a:t>All activities/rides must be during the months of October or November respectfully</a:t>
            </a:r>
          </a:p>
          <a:p>
            <a:pPr lvl="1"/>
            <a:r>
              <a:rPr lang="en-US" dirty="0"/>
              <a:t>When entering miles and hours, DO NOT multiply the miles OR hours by the number of members. The number of members recorded online will be used to determine the total miles and hours.</a:t>
            </a:r>
          </a:p>
          <a:p>
            <a:r>
              <a:rPr lang="en-US" dirty="0"/>
              <a:t>Send checks to Department Headquarters OR Present your Donation at the ALR General Meeting at the Fall Conference</a:t>
            </a:r>
          </a:p>
          <a:p>
            <a:pPr lvl="1"/>
            <a:r>
              <a:rPr lang="en-US" dirty="0"/>
              <a:t>Make checks payable to: American Legion Department of Florida</a:t>
            </a:r>
            <a:br>
              <a:rPr lang="en-US" dirty="0"/>
            </a:br>
            <a:r>
              <a:rPr lang="en-US" dirty="0"/>
              <a:t>Memo Line: Legion Riders Merry-Go-Round</a:t>
            </a:r>
          </a:p>
          <a:p>
            <a:pPr marL="0" indent="0">
              <a:buNone/>
            </a:pPr>
            <a:r>
              <a:rPr lang="en-US" b="1" dirty="0"/>
              <a:t>                         ALL RIDE TOTALS MUST BE ENTERED ONLINE</a:t>
            </a:r>
            <a:endParaRPr lang="en-US" dirty="0"/>
          </a:p>
          <a:p>
            <a:endParaRPr lang="en-US" dirty="0"/>
          </a:p>
        </p:txBody>
      </p:sp>
    </p:spTree>
    <p:extLst>
      <p:ext uri="{BB962C8B-B14F-4D97-AF65-F5344CB8AC3E}">
        <p14:creationId xmlns:p14="http://schemas.microsoft.com/office/powerpoint/2010/main" val="23538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015143-FC5A-42AD-B24F-D8222AC806CC}"/>
              </a:ext>
            </a:extLst>
          </p:cNvPr>
          <p:cNvSpPr>
            <a:spLocks noGrp="1"/>
          </p:cNvSpPr>
          <p:nvPr>
            <p:ph type="title"/>
          </p:nvPr>
        </p:nvSpPr>
        <p:spPr>
          <a:xfrm>
            <a:off x="1714500" y="365125"/>
            <a:ext cx="9639300" cy="2463800"/>
          </a:xfrm>
        </p:spPr>
        <p:txBody>
          <a:bodyPr>
            <a:normAutofit/>
          </a:bodyPr>
          <a:lstStyle/>
          <a:p>
            <a:r>
              <a:rPr lang="en-US" dirty="0"/>
              <a:t>           </a:t>
            </a:r>
            <a:r>
              <a:rPr lang="en-US" b="1" dirty="0"/>
              <a:t>Registration &amp; Reporting</a:t>
            </a:r>
            <a:br>
              <a:rPr lang="en-US" dirty="0"/>
            </a:br>
            <a:br>
              <a:rPr lang="en-US" dirty="0"/>
            </a:br>
            <a:r>
              <a:rPr lang="en-US" dirty="0"/>
              <a:t>        </a:t>
            </a:r>
            <a:r>
              <a:rPr lang="en-US" sz="3200" dirty="0"/>
              <a:t>At the bottom of the page 4 tabs are available:</a:t>
            </a:r>
          </a:p>
        </p:txBody>
      </p:sp>
      <p:pic>
        <p:nvPicPr>
          <p:cNvPr id="4" name="Picture 3">
            <a:extLst>
              <a:ext uri="{FF2B5EF4-FFF2-40B4-BE49-F238E27FC236}">
                <a16:creationId xmlns:a16="http://schemas.microsoft.com/office/drawing/2014/main" id="{D04B464D-526C-4916-A734-CEE6B902B36A}"/>
              </a:ext>
            </a:extLst>
          </p:cNvPr>
          <p:cNvPicPr/>
          <p:nvPr/>
        </p:nvPicPr>
        <p:blipFill>
          <a:blip r:embed="rId2" cstate="print"/>
          <a:srcRect/>
          <a:stretch>
            <a:fillRect/>
          </a:stretch>
        </p:blipFill>
        <p:spPr bwMode="auto">
          <a:xfrm>
            <a:off x="0" y="5719445"/>
            <a:ext cx="1259205" cy="1138555"/>
          </a:xfrm>
          <a:prstGeom prst="rect">
            <a:avLst/>
          </a:prstGeom>
          <a:noFill/>
          <a:ln w="9525">
            <a:noFill/>
            <a:miter lim="800000"/>
            <a:headEnd/>
            <a:tailEnd/>
          </a:ln>
        </p:spPr>
      </p:pic>
      <p:pic>
        <p:nvPicPr>
          <p:cNvPr id="9" name="Content Placeholder 8">
            <a:extLst>
              <a:ext uri="{FF2B5EF4-FFF2-40B4-BE49-F238E27FC236}">
                <a16:creationId xmlns:a16="http://schemas.microsoft.com/office/drawing/2014/main" id="{4EB97478-B578-4438-B38D-C12B84B7730C}"/>
              </a:ext>
            </a:extLst>
          </p:cNvPr>
          <p:cNvPicPr>
            <a:picLocks noGrp="1" noChangeAspect="1"/>
          </p:cNvPicPr>
          <p:nvPr>
            <p:ph idx="1"/>
          </p:nvPr>
        </p:nvPicPr>
        <p:blipFill>
          <a:blip r:embed="rId3"/>
          <a:stretch>
            <a:fillRect/>
          </a:stretch>
        </p:blipFill>
        <p:spPr>
          <a:xfrm>
            <a:off x="4705349" y="2989495"/>
            <a:ext cx="3881395" cy="3580152"/>
          </a:xfrm>
          <a:prstGeom prst="rect">
            <a:avLst/>
          </a:prstGeom>
        </p:spPr>
      </p:pic>
      <p:pic>
        <p:nvPicPr>
          <p:cNvPr id="10" name="Picture 9">
            <a:extLst>
              <a:ext uri="{FF2B5EF4-FFF2-40B4-BE49-F238E27FC236}">
                <a16:creationId xmlns:a16="http://schemas.microsoft.com/office/drawing/2014/main" id="{68CB91FB-A64B-4E14-ADE4-4F6CF07F6762}"/>
              </a:ext>
            </a:extLst>
          </p:cNvPr>
          <p:cNvPicPr/>
          <p:nvPr/>
        </p:nvPicPr>
        <p:blipFill>
          <a:blip r:embed="rId4" cstate="print"/>
          <a:srcRect/>
          <a:stretch>
            <a:fillRect/>
          </a:stretch>
        </p:blipFill>
        <p:spPr bwMode="auto">
          <a:xfrm>
            <a:off x="10957699" y="5607980"/>
            <a:ext cx="1069975" cy="1138555"/>
          </a:xfrm>
          <a:prstGeom prst="rect">
            <a:avLst/>
          </a:prstGeom>
          <a:noFill/>
          <a:ln w="9525">
            <a:noFill/>
            <a:miter lim="800000"/>
            <a:headEnd/>
            <a:tailEnd/>
          </a:ln>
        </p:spPr>
      </p:pic>
    </p:spTree>
    <p:extLst>
      <p:ext uri="{BB962C8B-B14F-4D97-AF65-F5344CB8AC3E}">
        <p14:creationId xmlns:p14="http://schemas.microsoft.com/office/powerpoint/2010/main" val="31751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9DB6-2515-4E7E-A74F-F2D93E8E058E}"/>
              </a:ext>
            </a:extLst>
          </p:cNvPr>
          <p:cNvSpPr>
            <a:spLocks noGrp="1"/>
          </p:cNvSpPr>
          <p:nvPr>
            <p:ph type="title"/>
          </p:nvPr>
        </p:nvSpPr>
        <p:spPr/>
        <p:txBody>
          <a:bodyPr>
            <a:normAutofit/>
          </a:bodyPr>
          <a:lstStyle/>
          <a:p>
            <a:r>
              <a:rPr lang="en-US" sz="4800" b="1" dirty="0"/>
              <a:t>              REGISTRATION</a:t>
            </a:r>
          </a:p>
        </p:txBody>
      </p:sp>
      <p:sp>
        <p:nvSpPr>
          <p:cNvPr id="3" name="Content Placeholder 2">
            <a:extLst>
              <a:ext uri="{FF2B5EF4-FFF2-40B4-BE49-F238E27FC236}">
                <a16:creationId xmlns:a16="http://schemas.microsoft.com/office/drawing/2014/main" id="{A44B7D95-52BB-40F5-ACE6-D98132BDC300}"/>
              </a:ext>
            </a:extLst>
          </p:cNvPr>
          <p:cNvSpPr>
            <a:spLocks noGrp="1"/>
          </p:cNvSpPr>
          <p:nvPr>
            <p:ph idx="1"/>
          </p:nvPr>
        </p:nvSpPr>
        <p:spPr>
          <a:xfrm>
            <a:off x="1584960" y="1690688"/>
            <a:ext cx="9768840" cy="4486275"/>
          </a:xfrm>
        </p:spPr>
        <p:txBody>
          <a:bodyPr>
            <a:normAutofit/>
          </a:bodyPr>
          <a:lstStyle/>
          <a:p>
            <a:r>
              <a:rPr lang="en-US" dirty="0"/>
              <a:t>Individual Registration Available – </a:t>
            </a:r>
            <a:r>
              <a:rPr lang="en-US" b="1" dirty="0"/>
              <a:t>Credit Card Only</a:t>
            </a:r>
          </a:p>
          <a:p>
            <a:endParaRPr lang="en-US" dirty="0"/>
          </a:p>
          <a:p>
            <a:pPr marL="0" indent="0">
              <a:buNone/>
            </a:pPr>
            <a:r>
              <a:rPr lang="en-US" sz="4000" dirty="0"/>
              <a:t>                        </a:t>
            </a:r>
            <a:r>
              <a:rPr lang="en-US" sz="4000" b="1" dirty="0">
                <a:solidFill>
                  <a:schemeClr val="accent1">
                    <a:lumMod val="75000"/>
                  </a:schemeClr>
                </a:solidFill>
              </a:rPr>
              <a:t>New Option Available!!!</a:t>
            </a:r>
          </a:p>
          <a:p>
            <a:pPr marL="0" indent="0">
              <a:buNone/>
            </a:pPr>
            <a:r>
              <a:rPr lang="en-US" dirty="0"/>
              <a:t>		    </a:t>
            </a:r>
            <a:r>
              <a:rPr lang="en-US" sz="3200" b="1" dirty="0"/>
              <a:t>Group Registration – Credit Card Only</a:t>
            </a:r>
          </a:p>
          <a:p>
            <a:pPr marL="0" indent="0">
              <a:buNone/>
            </a:pPr>
            <a:r>
              <a:rPr lang="en-US" dirty="0"/>
              <a:t>Benefits:</a:t>
            </a:r>
          </a:p>
          <a:p>
            <a:r>
              <a:rPr lang="en-US" dirty="0"/>
              <a:t>Consolidate registration fee into 1 online entry</a:t>
            </a:r>
          </a:p>
          <a:p>
            <a:r>
              <a:rPr lang="en-US" dirty="0"/>
              <a:t>Ease of those wanting to pay by cash or check</a:t>
            </a:r>
          </a:p>
          <a:p>
            <a:r>
              <a:rPr lang="en-US" dirty="0"/>
              <a:t>Real Time Saver!!</a:t>
            </a:r>
          </a:p>
          <a:p>
            <a:endParaRPr lang="en-US" dirty="0"/>
          </a:p>
          <a:p>
            <a:endParaRPr lang="en-US" dirty="0"/>
          </a:p>
          <a:p>
            <a:pPr marL="457200" lvl="1" indent="0">
              <a:buNone/>
            </a:pPr>
            <a:endParaRPr lang="en-US" dirty="0"/>
          </a:p>
        </p:txBody>
      </p:sp>
      <p:pic>
        <p:nvPicPr>
          <p:cNvPr id="4" name="Picture 3">
            <a:extLst>
              <a:ext uri="{FF2B5EF4-FFF2-40B4-BE49-F238E27FC236}">
                <a16:creationId xmlns:a16="http://schemas.microsoft.com/office/drawing/2014/main" id="{DF4F13E1-6932-45F7-A980-FC063130CB89}"/>
              </a:ext>
            </a:extLst>
          </p:cNvPr>
          <p:cNvPicPr/>
          <p:nvPr/>
        </p:nvPicPr>
        <p:blipFill>
          <a:blip r:embed="rId2" cstate="print"/>
          <a:srcRect/>
          <a:stretch>
            <a:fillRect/>
          </a:stretch>
        </p:blipFill>
        <p:spPr bwMode="auto">
          <a:xfrm>
            <a:off x="0" y="5719445"/>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BA027EC1-5A12-4528-8136-1213BA66BED0}"/>
              </a:ext>
            </a:extLst>
          </p:cNvPr>
          <p:cNvPicPr/>
          <p:nvPr/>
        </p:nvPicPr>
        <p:blipFill>
          <a:blip r:embed="rId3" cstate="print"/>
          <a:srcRect/>
          <a:stretch>
            <a:fillRect/>
          </a:stretch>
        </p:blipFill>
        <p:spPr bwMode="auto">
          <a:xfrm>
            <a:off x="10947539" y="5719444"/>
            <a:ext cx="1069975" cy="1138555"/>
          </a:xfrm>
          <a:prstGeom prst="rect">
            <a:avLst/>
          </a:prstGeom>
          <a:noFill/>
          <a:ln w="9525">
            <a:noFill/>
            <a:miter lim="800000"/>
            <a:headEnd/>
            <a:tailEnd/>
          </a:ln>
        </p:spPr>
      </p:pic>
    </p:spTree>
    <p:extLst>
      <p:ext uri="{BB962C8B-B14F-4D97-AF65-F5344CB8AC3E}">
        <p14:creationId xmlns:p14="http://schemas.microsoft.com/office/powerpoint/2010/main" val="342285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AF7C-B7D2-4E58-B2A1-824EDDCB1580}"/>
              </a:ext>
            </a:extLst>
          </p:cNvPr>
          <p:cNvSpPr>
            <a:spLocks noGrp="1"/>
          </p:cNvSpPr>
          <p:nvPr>
            <p:ph type="title"/>
          </p:nvPr>
        </p:nvSpPr>
        <p:spPr>
          <a:xfrm>
            <a:off x="2324100" y="76201"/>
            <a:ext cx="9029700" cy="800100"/>
          </a:xfrm>
        </p:spPr>
        <p:txBody>
          <a:bodyPr>
            <a:noAutofit/>
          </a:bodyPr>
          <a:lstStyle/>
          <a:p>
            <a:r>
              <a:rPr lang="en-US" sz="4800" b="1" dirty="0"/>
              <a:t>Example of Online Reporting</a:t>
            </a:r>
          </a:p>
        </p:txBody>
      </p:sp>
      <p:pic>
        <p:nvPicPr>
          <p:cNvPr id="4" name="Content Placeholder 3">
            <a:extLst>
              <a:ext uri="{FF2B5EF4-FFF2-40B4-BE49-F238E27FC236}">
                <a16:creationId xmlns:a16="http://schemas.microsoft.com/office/drawing/2014/main" id="{8F021C03-F380-40CE-BE8A-5BFC829A3D2F}"/>
              </a:ext>
            </a:extLst>
          </p:cNvPr>
          <p:cNvPicPr>
            <a:picLocks noGrp="1" noChangeAspect="1"/>
          </p:cNvPicPr>
          <p:nvPr>
            <p:ph idx="1"/>
          </p:nvPr>
        </p:nvPicPr>
        <p:blipFill>
          <a:blip r:embed="rId2"/>
          <a:stretch>
            <a:fillRect/>
          </a:stretch>
        </p:blipFill>
        <p:spPr>
          <a:xfrm>
            <a:off x="4655096" y="1064816"/>
            <a:ext cx="2881807" cy="4351338"/>
          </a:xfrm>
          <a:prstGeom prst="rect">
            <a:avLst/>
          </a:prstGeom>
        </p:spPr>
      </p:pic>
      <p:pic>
        <p:nvPicPr>
          <p:cNvPr id="5" name="Picture 4">
            <a:extLst>
              <a:ext uri="{FF2B5EF4-FFF2-40B4-BE49-F238E27FC236}">
                <a16:creationId xmlns:a16="http://schemas.microsoft.com/office/drawing/2014/main" id="{5CB5484B-E648-4140-A8FE-F7D6C5C16E32}"/>
              </a:ext>
            </a:extLst>
          </p:cNvPr>
          <p:cNvPicPr>
            <a:picLocks noChangeAspect="1"/>
          </p:cNvPicPr>
          <p:nvPr/>
        </p:nvPicPr>
        <p:blipFill>
          <a:blip r:embed="rId3"/>
          <a:stretch>
            <a:fillRect/>
          </a:stretch>
        </p:blipFill>
        <p:spPr>
          <a:xfrm>
            <a:off x="4655096" y="5416154"/>
            <a:ext cx="2881807" cy="1074572"/>
          </a:xfrm>
          <a:prstGeom prst="rect">
            <a:avLst/>
          </a:prstGeom>
        </p:spPr>
      </p:pic>
      <p:pic>
        <p:nvPicPr>
          <p:cNvPr id="6" name="Picture 5">
            <a:extLst>
              <a:ext uri="{FF2B5EF4-FFF2-40B4-BE49-F238E27FC236}">
                <a16:creationId xmlns:a16="http://schemas.microsoft.com/office/drawing/2014/main" id="{594DE482-BC1F-40C7-B93D-51D3327B2967}"/>
              </a:ext>
            </a:extLst>
          </p:cNvPr>
          <p:cNvPicPr/>
          <p:nvPr/>
        </p:nvPicPr>
        <p:blipFill>
          <a:blip r:embed="rId4" cstate="print"/>
          <a:srcRect/>
          <a:stretch>
            <a:fillRect/>
          </a:stretch>
        </p:blipFill>
        <p:spPr bwMode="auto">
          <a:xfrm>
            <a:off x="0" y="5607980"/>
            <a:ext cx="125920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730238CB-0618-4656-94B1-5FCF586A4E46}"/>
              </a:ext>
            </a:extLst>
          </p:cNvPr>
          <p:cNvPicPr/>
          <p:nvPr/>
        </p:nvPicPr>
        <p:blipFill>
          <a:blip r:embed="rId5" cstate="print"/>
          <a:srcRect/>
          <a:stretch>
            <a:fillRect/>
          </a:stretch>
        </p:blipFill>
        <p:spPr bwMode="auto">
          <a:xfrm>
            <a:off x="10957699" y="5607980"/>
            <a:ext cx="1069975" cy="1138555"/>
          </a:xfrm>
          <a:prstGeom prst="rect">
            <a:avLst/>
          </a:prstGeom>
          <a:noFill/>
          <a:ln w="9525">
            <a:noFill/>
            <a:miter lim="800000"/>
            <a:headEnd/>
            <a:tailEnd/>
          </a:ln>
        </p:spPr>
      </p:pic>
    </p:spTree>
    <p:extLst>
      <p:ext uri="{BB962C8B-B14F-4D97-AF65-F5344CB8AC3E}">
        <p14:creationId xmlns:p14="http://schemas.microsoft.com/office/powerpoint/2010/main" val="8074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schemas.openxmlformats.org/package/2006/metadata/core-properties"/>
    <ds:schemaRef ds:uri="a4f35948-e619-41b3-aa29-22878b09cfd2"/>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623</TotalTime>
  <Words>616</Words>
  <Application>Microsoft Office PowerPoint</Application>
  <PresentationFormat>Widescreen</PresentationFormat>
  <Paragraphs>115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Baskerville Old Face</vt:lpstr>
      <vt:lpstr>Calibri</vt:lpstr>
      <vt:lpstr>Cambria</vt:lpstr>
      <vt:lpstr>Cloud skipper design template</vt:lpstr>
      <vt:lpstr>           American Legion Riders 4th Annual Summit    Merry-Go-Round Round Robin Unity Ride District Patch </vt:lpstr>
      <vt:lpstr>       Merry-Go-Round &amp; The Round Robin</vt:lpstr>
      <vt:lpstr>                                     MERRY-GO-ROUND</vt:lpstr>
      <vt:lpstr>              ROUND ROBIN</vt:lpstr>
      <vt:lpstr>American Legion Riders Website</vt:lpstr>
      <vt:lpstr>          MGR/RR RULES</vt:lpstr>
      <vt:lpstr>           Registration &amp; Reporting          At the bottom of the page 4 tabs are available:</vt:lpstr>
      <vt:lpstr>              REGISTRATION</vt:lpstr>
      <vt:lpstr>Example of Online Reporting</vt:lpstr>
      <vt:lpstr>Point Calculations</vt:lpstr>
      <vt:lpstr>  </vt:lpstr>
      <vt:lpstr>              UNITY RIDE</vt:lpstr>
      <vt:lpstr>District Participation Patch </vt:lpstr>
      <vt:lpstr>            Examples of Existing Criteria  1.  Each ALR Chapter within the District Must participate 2.  With 2 or more riders, visit ‘X’ posts within District in One Day 3.  With 1 or more riders, attend a “Function” at 2 of the ALR District Posts 4.  Assist in an ALR function at another Post within the District 5.  Visit 1 ALR Chapter out of the County if Multiple Counties within a District 6.  Visit 1 ALR Chapter out of the District if ALL Chapters within the same District are in the same County 7.  Complete &amp; Document Activities 8. No Time Limit to Complete Activities – Earn at your own Pace     </vt:lpstr>
      <vt:lpstr>   DISTRICT 1     D1R EAST</vt:lpstr>
      <vt:lpstr>   DISTRICT 1     D1R - West</vt:lpstr>
      <vt:lpstr>       District 1– Tracking Sheet</vt:lpstr>
      <vt:lpstr>DISTRICT 6 – D6R – DEEP VI</vt:lpstr>
      <vt:lpstr>       District 6 - Tracking Sheet</vt:lpstr>
      <vt:lpstr>DISTRICT PATCHES   </vt:lpstr>
      <vt:lpstr>CHALLENGE TO ALL DISTRICTS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Riders      ALR General Meeting Protocol</dc:title>
  <dc:creator>Teresa Wineland</dc:creator>
  <cp:lastModifiedBy>Beverly Wooten</cp:lastModifiedBy>
  <cp:revision>79</cp:revision>
  <dcterms:created xsi:type="dcterms:W3CDTF">2017-01-19T02:01:10Z</dcterms:created>
  <dcterms:modified xsi:type="dcterms:W3CDTF">2020-01-22T01:29:50Z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