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1"/>
  </p:notesMasterIdLst>
  <p:handoutMasterIdLst>
    <p:handoutMasterId r:id="rId22"/>
  </p:handoutMasterIdLst>
  <p:sldIdLst>
    <p:sldId id="265" r:id="rId5"/>
    <p:sldId id="266" r:id="rId6"/>
    <p:sldId id="270" r:id="rId7"/>
    <p:sldId id="288" r:id="rId8"/>
    <p:sldId id="289" r:id="rId9"/>
    <p:sldId id="291" r:id="rId10"/>
    <p:sldId id="273" r:id="rId11"/>
    <p:sldId id="274" r:id="rId12"/>
    <p:sldId id="292" r:id="rId13"/>
    <p:sldId id="300" r:id="rId14"/>
    <p:sldId id="299" r:id="rId15"/>
    <p:sldId id="298" r:id="rId16"/>
    <p:sldId id="297" r:id="rId17"/>
    <p:sldId id="301" r:id="rId18"/>
    <p:sldId id="296" r:id="rId19"/>
    <p:sldId id="30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autoAdjust="0"/>
  </p:normalViewPr>
  <p:slideViewPr>
    <p:cSldViewPr snapToGrid="0" showGuides="1">
      <p:cViewPr varScale="1">
        <p:scale>
          <a:sx n="67" d="100"/>
          <a:sy n="67" d="100"/>
        </p:scale>
        <p:origin x="640" y="32"/>
      </p:cViewPr>
      <p:guideLst>
        <p:guide orient="horz" pos="2160"/>
        <p:guide pos="3840"/>
      </p:guideLst>
    </p:cSldViewPr>
  </p:slideViewPr>
  <p:outlineViewPr>
    <p:cViewPr>
      <p:scale>
        <a:sx n="33" d="100"/>
        <a:sy n="33" d="100"/>
      </p:scale>
      <p:origin x="48" y="23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1/30/2020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1/30/2020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1/30/2020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1/30/2020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1/30/2020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1/30/2020</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apwiz.com/legion/issues/bil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365125"/>
            <a:ext cx="9886950" cy="1720850"/>
          </a:xfrm>
        </p:spPr>
        <p:txBody>
          <a:bodyPr>
            <a:normAutofit fontScale="90000"/>
          </a:bodyPr>
          <a:lstStyle/>
          <a:p>
            <a:pPr algn="ctr"/>
            <a:br>
              <a:rPr lang="en-US" dirty="0"/>
            </a:br>
            <a:br>
              <a:rPr lang="en-US" dirty="0"/>
            </a:br>
            <a:br>
              <a:rPr lang="en-US" sz="4900" dirty="0"/>
            </a:br>
            <a:r>
              <a:rPr lang="en-US" sz="6700" b="1" dirty="0"/>
              <a:t>AMERICAN LEGION RIDERS</a:t>
            </a:r>
            <a:br>
              <a:rPr lang="en-US" sz="4900"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F920625B-446D-4B4B-AAB0-6BFA8CD3ACC1}"/>
              </a:ext>
            </a:extLst>
          </p:cNvPr>
          <p:cNvSpPr>
            <a:spLocks noGrp="1"/>
          </p:cNvSpPr>
          <p:nvPr>
            <p:ph idx="1"/>
          </p:nvPr>
        </p:nvSpPr>
        <p:spPr>
          <a:xfrm>
            <a:off x="1562100" y="1807522"/>
            <a:ext cx="9791700" cy="4351338"/>
          </a:xfrm>
        </p:spPr>
        <p:txBody>
          <a:bodyPr/>
          <a:lstStyle/>
          <a:p>
            <a:pPr marL="0" indent="0">
              <a:buNone/>
            </a:pPr>
            <a:endParaRPr lang="en-US" dirty="0"/>
          </a:p>
          <a:p>
            <a:pPr marL="0" indent="0">
              <a:buNone/>
            </a:pPr>
            <a:endParaRPr lang="en-US" dirty="0"/>
          </a:p>
          <a:p>
            <a:pPr marL="0" indent="0" algn="ctr">
              <a:buNone/>
            </a:pPr>
            <a:r>
              <a:rPr lang="en-US" sz="6000" b="1" dirty="0"/>
              <a:t>LEADERSHIP TRAINING</a:t>
            </a:r>
          </a:p>
        </p:txBody>
      </p:sp>
      <p:pic>
        <p:nvPicPr>
          <p:cNvPr id="4" name="Picture 3"/>
          <p:cNvPicPr/>
          <p:nvPr/>
        </p:nvPicPr>
        <p:blipFill>
          <a:blip r:embed="rId2" cstate="print"/>
          <a:srcRect/>
          <a:stretch>
            <a:fillRect/>
          </a:stretch>
        </p:blipFill>
        <p:spPr bwMode="auto">
          <a:xfrm>
            <a:off x="8414538" y="5420360"/>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024381" y="5420360"/>
            <a:ext cx="1069975" cy="1138555"/>
          </a:xfrm>
          <a:prstGeom prst="rect">
            <a:avLst/>
          </a:prstGeom>
          <a:noFill/>
          <a:ln w="9525">
            <a:noFill/>
            <a:miter lim="800000"/>
            <a:headEnd/>
            <a:tailEnd/>
          </a:ln>
        </p:spPr>
      </p:pic>
      <p:sp>
        <p:nvSpPr>
          <p:cNvPr id="3" name="TextBox 2"/>
          <p:cNvSpPr txBox="1"/>
          <p:nvPr/>
        </p:nvSpPr>
        <p:spPr>
          <a:xfrm>
            <a:off x="838200" y="5635612"/>
            <a:ext cx="6400800" cy="523220"/>
          </a:xfrm>
          <a:prstGeom prst="rect">
            <a:avLst/>
          </a:prstGeom>
          <a:noFill/>
          <a:ln>
            <a:solidFill>
              <a:schemeClr val="bg2"/>
            </a:solidFill>
          </a:ln>
        </p:spPr>
        <p:txBody>
          <a:bodyPr wrap="square" rtlCol="0" anchor="ctr" anchorCtr="1">
            <a:spAutoFit/>
          </a:bodyPr>
          <a:lstStyle/>
          <a:p>
            <a:r>
              <a:rPr lang="en-US" sz="2800" dirty="0"/>
              <a:t>Michael McDaniel, Department Adjutant</a:t>
            </a:r>
          </a:p>
        </p:txBody>
      </p:sp>
      <p:sp>
        <p:nvSpPr>
          <p:cNvPr id="7" name="TextBox 6">
            <a:extLst>
              <a:ext uri="{FF2B5EF4-FFF2-40B4-BE49-F238E27FC236}">
                <a16:creationId xmlns:a16="http://schemas.microsoft.com/office/drawing/2014/main" id="{E72991D3-9FAF-4357-A38A-25EA52E90E00}"/>
              </a:ext>
            </a:extLst>
          </p:cNvPr>
          <p:cNvSpPr txBox="1"/>
          <p:nvPr/>
        </p:nvSpPr>
        <p:spPr>
          <a:xfrm>
            <a:off x="1912615" y="6625709"/>
            <a:ext cx="184731" cy="369332"/>
          </a:xfrm>
          <a:prstGeom prst="rect">
            <a:avLst/>
          </a:prstGeom>
          <a:noFill/>
          <a:ln>
            <a:solidFill>
              <a:schemeClr val="bg2"/>
            </a:solidFill>
          </a:ln>
        </p:spPr>
        <p:txBody>
          <a:bodyPr wrap="none" rtlCol="0" anchor="ctr" anchorCtr="1">
            <a:spAutoFit/>
          </a:bodyPr>
          <a:lstStyle/>
          <a:p>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52550" y="1228725"/>
            <a:ext cx="10001250" cy="4919663"/>
          </a:xfrm>
        </p:spPr>
        <p:txBody>
          <a:bodyPr>
            <a:normAutofit/>
          </a:bodyPr>
          <a:lstStyle/>
          <a:p>
            <a:pPr marL="0" indent="0">
              <a:buNone/>
            </a:pPr>
            <a:endParaRPr lang="en-US" dirty="0"/>
          </a:p>
          <a:p>
            <a:pPr marL="0" indent="0">
              <a:buNone/>
            </a:pPr>
            <a:endParaRPr lang="en-US" dirty="0"/>
          </a:p>
          <a:p>
            <a:pPr marL="0" indent="0" algn="ctr">
              <a:buNone/>
            </a:pPr>
            <a:r>
              <a:rPr lang="en-US" sz="6000" b="1" dirty="0">
                <a:solidFill>
                  <a:srgbClr val="FF0000"/>
                </a:solidFill>
              </a:rPr>
              <a:t>ARE YOU READY FOR A LEADERSHIP ROLE??</a:t>
            </a:r>
          </a:p>
        </p:txBody>
      </p:sp>
      <p:pic>
        <p:nvPicPr>
          <p:cNvPr id="4" name="Picture 3"/>
          <p:cNvPicPr/>
          <p:nvPr/>
        </p:nvPicPr>
        <p:blipFill>
          <a:blip r:embed="rId2" cstate="print"/>
          <a:srcRect/>
          <a:stretch>
            <a:fillRect/>
          </a:stretch>
        </p:blipFill>
        <p:spPr bwMode="auto">
          <a:xfrm>
            <a:off x="9654222" y="5579109"/>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49494" y="5579110"/>
            <a:ext cx="1069975" cy="1138555"/>
          </a:xfrm>
          <a:prstGeom prst="rect">
            <a:avLst/>
          </a:prstGeom>
          <a:noFill/>
          <a:ln w="9525">
            <a:noFill/>
            <a:miter lim="800000"/>
            <a:headEnd/>
            <a:tailEnd/>
          </a:ln>
        </p:spPr>
      </p:pic>
    </p:spTree>
    <p:extLst>
      <p:ext uri="{BB962C8B-B14F-4D97-AF65-F5344CB8AC3E}">
        <p14:creationId xmlns:p14="http://schemas.microsoft.com/office/powerpoint/2010/main" val="1218549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828675"/>
          </a:xfrm>
        </p:spPr>
        <p:txBody>
          <a:bodyPr>
            <a:normAutofit/>
          </a:bodyPr>
          <a:lstStyle/>
          <a:p>
            <a:r>
              <a:rPr lang="en-US" b="1" dirty="0"/>
              <a:t>   DEPARTMENT CHAIRMAN</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52550" y="1257300"/>
            <a:ext cx="10001250" cy="4919663"/>
          </a:xfrm>
        </p:spPr>
        <p:txBody>
          <a:bodyPr>
            <a:normAutofit fontScale="92500" lnSpcReduction="20000"/>
          </a:bodyPr>
          <a:lstStyle/>
          <a:p>
            <a:pPr lvl="1"/>
            <a:r>
              <a:rPr lang="en-US" dirty="0"/>
              <a:t>Charged with the overall supervision of the Committee and the American Legion Riders program in the Department of Florida, reporting directly to the Department Commander and the Department Executive Committee.</a:t>
            </a:r>
            <a:endParaRPr lang="en-US" sz="1800" dirty="0"/>
          </a:p>
          <a:p>
            <a:pPr lvl="1"/>
            <a:r>
              <a:rPr lang="en-US" sz="2400" dirty="0"/>
              <a:t>Sets the agenda for three scheduled meetings of the Committee.</a:t>
            </a:r>
          </a:p>
          <a:p>
            <a:pPr lvl="1"/>
            <a:r>
              <a:rPr lang="en-US" dirty="0"/>
              <a:t>Monitors to ensure all Areas, District, and Chapters are following the rules and procedures as set forth by the Department.</a:t>
            </a:r>
            <a:endParaRPr lang="en-US" sz="1800" dirty="0"/>
          </a:p>
          <a:p>
            <a:pPr lvl="1"/>
            <a:r>
              <a:rPr lang="en-US" dirty="0"/>
              <a:t>Monitors to ensure all functions participated in by the ALR Chapters are within the guidelines set forth by the Department of Florida and the National Organization.</a:t>
            </a:r>
            <a:endParaRPr lang="en-US" sz="1800" dirty="0"/>
          </a:p>
          <a:p>
            <a:pPr lvl="1"/>
            <a:r>
              <a:rPr lang="en-US" dirty="0"/>
              <a:t>Monitors to ensure that the good name of The American Legion is not tarnished in any way by actions of American Legion Riders or Legion Rider Chapters that could be perceived as detrimental to our image in our community.</a:t>
            </a:r>
            <a:endParaRPr lang="en-US" sz="1800" dirty="0"/>
          </a:p>
          <a:p>
            <a:pPr lvl="1"/>
            <a:r>
              <a:rPr lang="en-US" dirty="0"/>
              <a:t>Monitors to ensure the motto "Legion Family First, Rider Second" is instilled in every Chapter.</a:t>
            </a:r>
            <a:endParaRPr lang="en-US" sz="1800" dirty="0"/>
          </a:p>
          <a:p>
            <a:pPr lvl="1"/>
            <a:r>
              <a:rPr lang="en-US" dirty="0"/>
              <a:t>Monitors to ensure all necessary reports to the Department Commander and Department Executive Committee are submitted promptly.</a:t>
            </a:r>
            <a:endParaRPr lang="en-US" sz="1800" dirty="0"/>
          </a:p>
          <a:p>
            <a:pPr lvl="1"/>
            <a:r>
              <a:rPr lang="en-US" dirty="0"/>
              <a:t>Submit annual budget forecast by May 15th of each year.</a:t>
            </a:r>
          </a:p>
          <a:p>
            <a:endParaRPr lang="en-US" dirty="0"/>
          </a:p>
        </p:txBody>
      </p:sp>
      <p:pic>
        <p:nvPicPr>
          <p:cNvPr id="4" name="Picture 3"/>
          <p:cNvPicPr/>
          <p:nvPr/>
        </p:nvPicPr>
        <p:blipFill>
          <a:blip r:embed="rId2" cstate="print"/>
          <a:srcRect/>
          <a:stretch>
            <a:fillRect/>
          </a:stretch>
        </p:blipFill>
        <p:spPr bwMode="auto">
          <a:xfrm>
            <a:off x="9491717" y="544132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63769" y="5335120"/>
            <a:ext cx="1069975" cy="1138555"/>
          </a:xfrm>
          <a:prstGeom prst="rect">
            <a:avLst/>
          </a:prstGeom>
          <a:noFill/>
          <a:ln w="9525">
            <a:noFill/>
            <a:miter lim="800000"/>
            <a:headEnd/>
            <a:tailEnd/>
          </a:ln>
        </p:spPr>
      </p:pic>
    </p:spTree>
    <p:extLst>
      <p:ext uri="{BB962C8B-B14F-4D97-AF65-F5344CB8AC3E}">
        <p14:creationId xmlns:p14="http://schemas.microsoft.com/office/powerpoint/2010/main" val="1443000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828675"/>
          </a:xfrm>
        </p:spPr>
        <p:txBody>
          <a:bodyPr>
            <a:normAutofit/>
          </a:bodyPr>
          <a:lstStyle/>
          <a:p>
            <a:r>
              <a:rPr lang="en-US" b="1" dirty="0"/>
              <a:t>           AREA CHAIRMAN</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609600" y="1114426"/>
            <a:ext cx="10744200" cy="5062538"/>
          </a:xfrm>
        </p:spPr>
        <p:txBody>
          <a:bodyPr>
            <a:normAutofit fontScale="92500" lnSpcReduction="10000"/>
          </a:bodyPr>
          <a:lstStyle/>
          <a:p>
            <a:pPr lvl="1"/>
            <a:r>
              <a:rPr lang="en-US" dirty="0"/>
              <a:t>Shall assume the duties of the ALR Chairman in his/her absence at the instruction of the Department Commander or Department Executive Committee.</a:t>
            </a:r>
            <a:endParaRPr lang="en-US" sz="1800" dirty="0"/>
          </a:p>
          <a:p>
            <a:pPr lvl="1"/>
            <a:r>
              <a:rPr lang="en-US" dirty="0"/>
              <a:t>Shall make reports to the ALR Chairman before the Fall Conference, ALR Summit, and the Department Convention. Reports should cover all aspects of Chapter membership, recruitment, social events, mileage, hours and funds expended in support of community events and programs, training and any other information for the good of the American Legion Riders.</a:t>
            </a:r>
            <a:endParaRPr lang="en-US" sz="1800" dirty="0"/>
          </a:p>
          <a:p>
            <a:pPr lvl="1"/>
            <a:r>
              <a:rPr lang="en-US" dirty="0"/>
              <a:t>Monitor to ensure all Chapters are following the rules and procedures as set forth by the Department of Florida.</a:t>
            </a:r>
            <a:endParaRPr lang="en-US" sz="1800" dirty="0"/>
          </a:p>
          <a:p>
            <a:pPr lvl="1"/>
            <a:r>
              <a:rPr lang="en-US" dirty="0"/>
              <a:t>Responsible for ensuring the administration, operation, safety of the Chapters and following guidelines set forth by the Department of Florida and the National Organization in their area.</a:t>
            </a:r>
          </a:p>
          <a:p>
            <a:pPr lvl="1"/>
            <a:r>
              <a:rPr lang="en-US" dirty="0"/>
              <a:t>Visit ALR Chapters within their area regularly.	</a:t>
            </a:r>
            <a:endParaRPr lang="en-US" sz="1200" dirty="0"/>
          </a:p>
          <a:p>
            <a:pPr lvl="1"/>
            <a:r>
              <a:rPr lang="en-US" dirty="0"/>
              <a:t>Provide advice and assistance to Posts within their area that wish to start an ALR Chapter in conjunction with the Committee New Chapter Development Officer.</a:t>
            </a:r>
            <a:endParaRPr lang="en-US" sz="1600" dirty="0"/>
          </a:p>
          <a:p>
            <a:pPr lvl="1"/>
            <a:r>
              <a:rPr lang="en-US" dirty="0"/>
              <a:t>Represent ALR Chapters within their area at all Committee meetings.</a:t>
            </a:r>
            <a:endParaRPr lang="en-US" sz="1600" dirty="0"/>
          </a:p>
          <a:p>
            <a:endParaRPr lang="en-US" dirty="0"/>
          </a:p>
        </p:txBody>
      </p:sp>
      <p:pic>
        <p:nvPicPr>
          <p:cNvPr id="4" name="Picture 3"/>
          <p:cNvPicPr/>
          <p:nvPr/>
        </p:nvPicPr>
        <p:blipFill>
          <a:blip r:embed="rId2" cstate="print"/>
          <a:srcRect/>
          <a:stretch>
            <a:fillRect/>
          </a:stretch>
        </p:blipFill>
        <p:spPr bwMode="auto">
          <a:xfrm>
            <a:off x="9577442" y="5645000"/>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59019" y="5645000"/>
            <a:ext cx="1069975" cy="1138555"/>
          </a:xfrm>
          <a:prstGeom prst="rect">
            <a:avLst/>
          </a:prstGeom>
          <a:noFill/>
          <a:ln w="9525">
            <a:noFill/>
            <a:miter lim="800000"/>
            <a:headEnd/>
            <a:tailEnd/>
          </a:ln>
        </p:spPr>
      </p:pic>
    </p:spTree>
    <p:extLst>
      <p:ext uri="{BB962C8B-B14F-4D97-AF65-F5344CB8AC3E}">
        <p14:creationId xmlns:p14="http://schemas.microsoft.com/office/powerpoint/2010/main" val="132921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654359"/>
          </a:xfrm>
        </p:spPr>
        <p:txBody>
          <a:bodyPr>
            <a:normAutofit fontScale="90000"/>
          </a:bodyPr>
          <a:lstStyle/>
          <a:p>
            <a:r>
              <a:rPr lang="en-US" b="1" dirty="0"/>
              <a:t>         DISTRICT CHAIRMAN  </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04925" y="854384"/>
            <a:ext cx="10048875" cy="5322579"/>
          </a:xfrm>
        </p:spPr>
        <p:txBody>
          <a:bodyPr>
            <a:normAutofit/>
          </a:bodyPr>
          <a:lstStyle/>
          <a:p>
            <a:r>
              <a:rPr lang="en-US" sz="2200" dirty="0"/>
              <a:t>Shall make reports to the Area Chairman before the Fall Conference, ALR Summit, and the Department Convention. Reports should cover all aspects of Chapter membership, recruitment, social events, mileage, hours and funds expended in support of community events and programs, training and any other Information for the good of The American Legion.</a:t>
            </a:r>
          </a:p>
          <a:p>
            <a:r>
              <a:rPr lang="en-US" sz="2200" dirty="0"/>
              <a:t>Monitor to ensure all ALR Chapters are following the rules and procedures as set forth by the Department of Florida.</a:t>
            </a:r>
          </a:p>
          <a:p>
            <a:r>
              <a:rPr lang="en-US" sz="2200" dirty="0"/>
              <a:t>Ensure the administration, operation, and safety of the ALR Chapters in their district and following guidelines set forth by the Department of Florida and The National Organization</a:t>
            </a:r>
          </a:p>
          <a:p>
            <a:r>
              <a:rPr lang="en-US" sz="2200" dirty="0"/>
              <a:t> Visit ALR Chapters within their District regularly.</a:t>
            </a:r>
          </a:p>
          <a:p>
            <a:r>
              <a:rPr lang="en-US" sz="2200" dirty="0"/>
              <a:t>Provide advice and assistance to Posts within their District that wish to start an ALR Chapter in conjunction with the Committee New Chapter Development Officer.</a:t>
            </a:r>
          </a:p>
          <a:p>
            <a:r>
              <a:rPr lang="en-US" sz="2200" dirty="0"/>
              <a:t>Represent ALR Chapters within their District at all Committee meetings.</a:t>
            </a:r>
          </a:p>
        </p:txBody>
      </p:sp>
      <p:pic>
        <p:nvPicPr>
          <p:cNvPr id="4" name="Picture 3"/>
          <p:cNvPicPr/>
          <p:nvPr/>
        </p:nvPicPr>
        <p:blipFill>
          <a:blip r:embed="rId2" cstate="print"/>
          <a:srcRect/>
          <a:stretch>
            <a:fillRect/>
          </a:stretch>
        </p:blipFill>
        <p:spPr bwMode="auto">
          <a:xfrm>
            <a:off x="9654222" y="569276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1052999"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3622871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654359"/>
          </a:xfrm>
        </p:spPr>
        <p:txBody>
          <a:bodyPr>
            <a:normAutofit fontScale="90000"/>
          </a:bodyPr>
          <a:lstStyle/>
          <a:p>
            <a:r>
              <a:rPr lang="en-US" b="1" dirty="0"/>
              <a:t>         CHAPTER DIRECTOR</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114425" y="1524000"/>
            <a:ext cx="10239375" cy="4652963"/>
          </a:xfrm>
        </p:spPr>
        <p:txBody>
          <a:bodyPr>
            <a:normAutofit/>
          </a:bodyPr>
          <a:lstStyle/>
          <a:p>
            <a:pPr lvl="1"/>
            <a:r>
              <a:rPr lang="en-US" dirty="0"/>
              <a:t>Serves as Chief Administrative Officer of the Chapter and presides over all meetings</a:t>
            </a:r>
          </a:p>
          <a:p>
            <a:pPr lvl="1"/>
            <a:r>
              <a:rPr lang="en-US" dirty="0"/>
              <a:t>Serves as liaison to the Executive Committee of sponsoring Post.</a:t>
            </a:r>
          </a:p>
          <a:p>
            <a:pPr lvl="1"/>
            <a:r>
              <a:rPr lang="en-US" dirty="0"/>
              <a:t>Supervises all affairs of the Chapter.</a:t>
            </a:r>
          </a:p>
          <a:p>
            <a:pPr lvl="1"/>
            <a:r>
              <a:rPr lang="en-US" dirty="0"/>
              <a:t>Coordinates with other ALR Officers at the Chapter, District, Area, and Department level</a:t>
            </a:r>
          </a:p>
          <a:p>
            <a:pPr lvl="1"/>
            <a:r>
              <a:rPr lang="en-US" dirty="0"/>
              <a:t>Submits reports as required by the sponsoring Post, District, and Department</a:t>
            </a:r>
          </a:p>
          <a:p>
            <a:pPr marL="0" indent="0">
              <a:buNone/>
            </a:pPr>
            <a:endParaRPr lang="en-US" sz="2400" dirty="0"/>
          </a:p>
        </p:txBody>
      </p:sp>
      <p:pic>
        <p:nvPicPr>
          <p:cNvPr id="4" name="Picture 3"/>
          <p:cNvPicPr/>
          <p:nvPr/>
        </p:nvPicPr>
        <p:blipFill>
          <a:blip r:embed="rId2" cstate="print"/>
          <a:srcRect/>
          <a:stretch>
            <a:fillRect/>
          </a:stretch>
        </p:blipFill>
        <p:spPr bwMode="auto">
          <a:xfrm>
            <a:off x="9654222" y="569276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1052999"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385080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2324100" y="200025"/>
            <a:ext cx="9029700" cy="828675"/>
          </a:xfrm>
        </p:spPr>
        <p:txBody>
          <a:bodyPr>
            <a:normAutofit/>
          </a:bodyPr>
          <a:lstStyle/>
          <a:p>
            <a:r>
              <a:rPr lang="en-US" sz="4800" b="1" dirty="0"/>
              <a:t>A SUCCESSFUL ORGANIZATION</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52550" y="1257300"/>
            <a:ext cx="10001250" cy="4919663"/>
          </a:xfrm>
        </p:spPr>
        <p:txBody>
          <a:bodyPr>
            <a:normAutofit/>
          </a:bodyPr>
          <a:lstStyle/>
          <a:p>
            <a:r>
              <a:rPr lang="en-US" altLang="en-US" dirty="0"/>
              <a:t>The difference between a successful organization and one that is not, can usually be attributed to leadership.</a:t>
            </a:r>
          </a:p>
          <a:p>
            <a:r>
              <a:rPr lang="en-US" altLang="en-US" dirty="0"/>
              <a:t>The individual capabilities of the people in any organizations are the same, whether in a military unit, business, volunteer organization, or anything else. </a:t>
            </a:r>
          </a:p>
          <a:p>
            <a:r>
              <a:rPr lang="en-US" altLang="en-US" dirty="0"/>
              <a:t>What separates the good, the bad, and the ugly are attributes such as vision, culture, communications, goals, integrity, knowledge, training, and accountability, to name a few important qualities.</a:t>
            </a:r>
          </a:p>
          <a:p>
            <a:endParaRPr lang="en-US" dirty="0"/>
          </a:p>
        </p:txBody>
      </p:sp>
      <p:pic>
        <p:nvPicPr>
          <p:cNvPr id="4" name="Picture 3"/>
          <p:cNvPicPr/>
          <p:nvPr/>
        </p:nvPicPr>
        <p:blipFill>
          <a:blip r:embed="rId2" cstate="print"/>
          <a:srcRect/>
          <a:stretch>
            <a:fillRect/>
          </a:stretch>
        </p:blipFill>
        <p:spPr bwMode="auto">
          <a:xfrm>
            <a:off x="9491717" y="544132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63769" y="5335120"/>
            <a:ext cx="1069975" cy="1138555"/>
          </a:xfrm>
          <a:prstGeom prst="rect">
            <a:avLst/>
          </a:prstGeom>
          <a:noFill/>
          <a:ln w="9525">
            <a:noFill/>
            <a:miter lim="800000"/>
            <a:headEnd/>
            <a:tailEnd/>
          </a:ln>
        </p:spPr>
      </p:pic>
    </p:spTree>
    <p:extLst>
      <p:ext uri="{BB962C8B-B14F-4D97-AF65-F5344CB8AC3E}">
        <p14:creationId xmlns:p14="http://schemas.microsoft.com/office/powerpoint/2010/main" val="77123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D5340E-0D0D-4F88-AB51-46197894FB0F}"/>
              </a:ext>
            </a:extLst>
          </p:cNvPr>
          <p:cNvSpPr>
            <a:spLocks noGrp="1"/>
          </p:cNvSpPr>
          <p:nvPr>
            <p:ph idx="1"/>
          </p:nvPr>
        </p:nvSpPr>
        <p:spPr>
          <a:xfrm>
            <a:off x="1278573" y="895350"/>
            <a:ext cx="10075227" cy="5281613"/>
          </a:xfrm>
        </p:spPr>
        <p:txBody>
          <a:bodyPr/>
          <a:lstStyle/>
          <a:p>
            <a:endParaRPr lang="en-US" dirty="0"/>
          </a:p>
          <a:p>
            <a:endParaRPr lang="en-US" dirty="0"/>
          </a:p>
          <a:p>
            <a:pPr marL="0" indent="0" algn="ctr">
              <a:buNone/>
            </a:pPr>
            <a:endParaRPr lang="en-US" dirty="0"/>
          </a:p>
          <a:p>
            <a:pPr marL="0" indent="0" algn="ctr">
              <a:buNone/>
            </a:pPr>
            <a:r>
              <a:rPr lang="en-US" sz="7200" b="1" dirty="0"/>
              <a:t>QUESTIONS??</a:t>
            </a:r>
          </a:p>
        </p:txBody>
      </p:sp>
      <p:pic>
        <p:nvPicPr>
          <p:cNvPr id="4" name="Picture 3">
            <a:extLst>
              <a:ext uri="{FF2B5EF4-FFF2-40B4-BE49-F238E27FC236}">
                <a16:creationId xmlns:a16="http://schemas.microsoft.com/office/drawing/2014/main" id="{52DD0290-CB76-4086-AFEA-BDADE48B8590}"/>
              </a:ext>
            </a:extLst>
          </p:cNvPr>
          <p:cNvPicPr/>
          <p:nvPr/>
        </p:nvPicPr>
        <p:blipFill>
          <a:blip r:embed="rId2" cstate="print"/>
          <a:srcRect/>
          <a:stretch>
            <a:fillRect/>
          </a:stretch>
        </p:blipFill>
        <p:spPr bwMode="auto">
          <a:xfrm>
            <a:off x="9654222" y="560768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685CD87F-88F8-4A21-AD3F-6CCC870B7CA3}"/>
              </a:ext>
            </a:extLst>
          </p:cNvPr>
          <p:cNvPicPr/>
          <p:nvPr/>
        </p:nvPicPr>
        <p:blipFill>
          <a:blip r:embed="rId3" cstate="print"/>
          <a:srcRect/>
          <a:stretch>
            <a:fillRect/>
          </a:stretch>
        </p:blipFill>
        <p:spPr bwMode="auto">
          <a:xfrm>
            <a:off x="11052999"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674200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F9644-52D1-43C5-B307-0D2241F37FDD}"/>
              </a:ext>
            </a:extLst>
          </p:cNvPr>
          <p:cNvSpPr>
            <a:spLocks noGrp="1"/>
          </p:cNvSpPr>
          <p:nvPr>
            <p:ph type="title"/>
          </p:nvPr>
        </p:nvSpPr>
        <p:spPr/>
        <p:txBody>
          <a:bodyPr>
            <a:normAutofit/>
          </a:bodyPr>
          <a:lstStyle/>
          <a:p>
            <a:r>
              <a:rPr lang="en-US" sz="4800" b="1" dirty="0"/>
              <a:t>  WHAT IS LEADERSHIP?</a:t>
            </a:r>
          </a:p>
        </p:txBody>
      </p:sp>
      <p:sp>
        <p:nvSpPr>
          <p:cNvPr id="6" name="Content Placeholder 5">
            <a:extLst>
              <a:ext uri="{FF2B5EF4-FFF2-40B4-BE49-F238E27FC236}">
                <a16:creationId xmlns:a16="http://schemas.microsoft.com/office/drawing/2014/main" id="{5203AA34-C902-4F9B-B66C-DCBF9571ED05}"/>
              </a:ext>
            </a:extLst>
          </p:cNvPr>
          <p:cNvSpPr>
            <a:spLocks noGrp="1"/>
          </p:cNvSpPr>
          <p:nvPr>
            <p:ph idx="1"/>
          </p:nvPr>
        </p:nvSpPr>
        <p:spPr/>
        <p:txBody>
          <a:bodyPr/>
          <a:lstStyle/>
          <a:p>
            <a:r>
              <a:rPr lang="en-US" altLang="en-US" sz="3600" dirty="0"/>
              <a:t>The action of leading a group of people or an organization.</a:t>
            </a:r>
          </a:p>
          <a:p>
            <a:r>
              <a:rPr lang="en-US" altLang="en-US" sz="3600" dirty="0"/>
              <a:t> Leadership is a process whereby an individual influences a group of individuals to achieve a common goal.</a:t>
            </a:r>
          </a:p>
          <a:p>
            <a:r>
              <a:rPr lang="en-US" altLang="en-US" sz="3600" dirty="0"/>
              <a:t>Seek to understand before you seek to be understood? </a:t>
            </a:r>
          </a:p>
          <a:p>
            <a:endParaRPr lang="en-US" dirty="0"/>
          </a:p>
        </p:txBody>
      </p:sp>
      <p:pic>
        <p:nvPicPr>
          <p:cNvPr id="4" name="Picture 3"/>
          <p:cNvPicPr/>
          <p:nvPr/>
        </p:nvPicPr>
        <p:blipFill>
          <a:blip r:embed="rId2" cstate="print"/>
          <a:srcRect/>
          <a:stretch>
            <a:fillRect/>
          </a:stretch>
        </p:blipFill>
        <p:spPr bwMode="auto">
          <a:xfrm>
            <a:off x="8351184" y="560768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9947107" y="5607684"/>
            <a:ext cx="1069975" cy="1138555"/>
          </a:xfrm>
          <a:prstGeom prst="rect">
            <a:avLst/>
          </a:prstGeom>
          <a:noFill/>
          <a:ln w="9525">
            <a:noFill/>
            <a:miter lim="800000"/>
            <a:headEnd/>
            <a:tailEnd/>
          </a:ln>
        </p:spPr>
      </p:pic>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ECEE-1EC3-4ABE-9978-5886F639A4A0}"/>
              </a:ext>
            </a:extLst>
          </p:cNvPr>
          <p:cNvSpPr>
            <a:spLocks noGrp="1"/>
          </p:cNvSpPr>
          <p:nvPr>
            <p:ph type="title"/>
          </p:nvPr>
        </p:nvSpPr>
        <p:spPr>
          <a:xfrm>
            <a:off x="1171575" y="111761"/>
            <a:ext cx="10182225" cy="1134131"/>
          </a:xfrm>
        </p:spPr>
        <p:txBody>
          <a:bodyPr>
            <a:noAutofit/>
          </a:bodyPr>
          <a:lstStyle/>
          <a:p>
            <a:r>
              <a:rPr lang="en-US" sz="4800" b="1" dirty="0"/>
              <a:t>LEADERSHIP DEFINED BY OTHERS</a:t>
            </a:r>
          </a:p>
        </p:txBody>
      </p:sp>
      <p:sp>
        <p:nvSpPr>
          <p:cNvPr id="3" name="Content Placeholder 2">
            <a:extLst>
              <a:ext uri="{FF2B5EF4-FFF2-40B4-BE49-F238E27FC236}">
                <a16:creationId xmlns:a16="http://schemas.microsoft.com/office/drawing/2014/main" id="{B3277F66-1A05-4670-9536-CC03964000FC}"/>
              </a:ext>
            </a:extLst>
          </p:cNvPr>
          <p:cNvSpPr>
            <a:spLocks noGrp="1"/>
          </p:cNvSpPr>
          <p:nvPr>
            <p:ph idx="1"/>
          </p:nvPr>
        </p:nvSpPr>
        <p:spPr>
          <a:xfrm>
            <a:off x="1352550" y="1245893"/>
            <a:ext cx="10001250" cy="4602458"/>
          </a:xfrm>
        </p:spPr>
        <p:txBody>
          <a:bodyPr>
            <a:normAutofit fontScale="85000" lnSpcReduction="10000"/>
          </a:bodyPr>
          <a:lstStyle/>
          <a:p>
            <a:r>
              <a:rPr lang="en-US" altLang="en-US" sz="3300" dirty="0"/>
              <a:t>A leader is a person who has the ability to get other people to do what they don't want to do, and like it. </a:t>
            </a:r>
            <a:r>
              <a:rPr lang="en-US" altLang="en-US" sz="3300" i="1" dirty="0"/>
              <a:t>Harry Truman</a:t>
            </a:r>
          </a:p>
          <a:p>
            <a:r>
              <a:rPr lang="en-US" altLang="en-US" sz="3300" dirty="0"/>
              <a:t>Leadership is the art of getting someone else to do something you want done because he/she wants to do it. </a:t>
            </a:r>
            <a:r>
              <a:rPr lang="en-US" altLang="en-US" sz="3300" i="1" dirty="0"/>
              <a:t>Dwight Eisenhower</a:t>
            </a:r>
          </a:p>
          <a:p>
            <a:pPr>
              <a:buFont typeface="Arial"/>
              <a:buChar char="•"/>
              <a:defRPr/>
            </a:pPr>
            <a:r>
              <a:rPr lang="en-US" altLang="en-US" sz="3300" dirty="0">
                <a:solidFill>
                  <a:schemeClr val="tx1">
                    <a:lumMod val="85000"/>
                    <a:lumOff val="15000"/>
                  </a:schemeClr>
                </a:solidFill>
              </a:rPr>
              <a:t>Leadership is like moving a string across a table - you pull, not push. </a:t>
            </a:r>
            <a:r>
              <a:rPr lang="en-US" altLang="en-US" sz="3300" i="1" dirty="0">
                <a:solidFill>
                  <a:schemeClr val="tx1">
                    <a:lumMod val="85000"/>
                    <a:lumOff val="15000"/>
                  </a:schemeClr>
                </a:solidFill>
              </a:rPr>
              <a:t>Dwight Eisenhower</a:t>
            </a:r>
          </a:p>
          <a:p>
            <a:pPr>
              <a:buFont typeface="Arial"/>
              <a:buChar char="•"/>
              <a:defRPr/>
            </a:pPr>
            <a:r>
              <a:rPr lang="en-US" altLang="en-US" sz="3300" dirty="0">
                <a:solidFill>
                  <a:schemeClr val="tx1">
                    <a:lumMod val="85000"/>
                    <a:lumOff val="15000"/>
                  </a:schemeClr>
                </a:solidFill>
              </a:rPr>
              <a:t>Delegating work works, provided the one delegating works, too. </a:t>
            </a:r>
            <a:r>
              <a:rPr lang="en-US" altLang="en-US" sz="3300" i="1" dirty="0">
                <a:solidFill>
                  <a:schemeClr val="tx1">
                    <a:lumMod val="85000"/>
                    <a:lumOff val="15000"/>
                  </a:schemeClr>
                </a:solidFill>
              </a:rPr>
              <a:t>Robert Half</a:t>
            </a:r>
          </a:p>
          <a:p>
            <a:pPr>
              <a:buFont typeface="Arial"/>
              <a:buChar char="•"/>
              <a:defRPr/>
            </a:pPr>
            <a:r>
              <a:rPr lang="en-US" altLang="en-US" sz="3300" dirty="0">
                <a:solidFill>
                  <a:schemeClr val="tx1">
                    <a:lumMod val="85000"/>
                    <a:lumOff val="15000"/>
                  </a:schemeClr>
                </a:solidFill>
              </a:rPr>
              <a:t>Individuals either seek, accept, or avoid responsibilities.  Know who fits these categories in your organization and work with them accordingly. </a:t>
            </a:r>
            <a:r>
              <a:rPr lang="en-US" altLang="en-US" sz="3300" i="1" dirty="0">
                <a:solidFill>
                  <a:schemeClr val="tx1">
                    <a:lumMod val="85000"/>
                    <a:lumOff val="15000"/>
                  </a:schemeClr>
                </a:solidFill>
              </a:rPr>
              <a:t>CW4 Charles Linderman</a:t>
            </a:r>
          </a:p>
          <a:p>
            <a:endParaRPr lang="en-US" dirty="0"/>
          </a:p>
        </p:txBody>
      </p:sp>
      <p:pic>
        <p:nvPicPr>
          <p:cNvPr id="4" name="Picture 3"/>
          <p:cNvPicPr/>
          <p:nvPr/>
        </p:nvPicPr>
        <p:blipFill>
          <a:blip r:embed="rId2" cstate="print"/>
          <a:srcRect/>
          <a:stretch>
            <a:fillRect/>
          </a:stretch>
        </p:blipFill>
        <p:spPr bwMode="auto">
          <a:xfrm>
            <a:off x="9315047" y="5618141"/>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27674" y="5607685"/>
            <a:ext cx="1069975" cy="1138555"/>
          </a:xfrm>
          <a:prstGeom prst="rect">
            <a:avLst/>
          </a:prstGeom>
          <a:noFill/>
          <a:ln w="9525">
            <a:noFill/>
            <a:miter lim="800000"/>
            <a:headEnd/>
            <a:tailEnd/>
          </a:ln>
        </p:spPr>
      </p:pic>
    </p:spTree>
    <p:extLst>
      <p:ext uri="{BB962C8B-B14F-4D97-AF65-F5344CB8AC3E}">
        <p14:creationId xmlns:p14="http://schemas.microsoft.com/office/powerpoint/2010/main" val="3186838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DAC3A8A-5570-48E5-9A06-7A25325D1D30}"/>
              </a:ext>
            </a:extLst>
          </p:cNvPr>
          <p:cNvSpPr>
            <a:spLocks noGrp="1"/>
          </p:cNvSpPr>
          <p:nvPr>
            <p:ph type="title"/>
          </p:nvPr>
        </p:nvSpPr>
        <p:spPr>
          <a:xfrm>
            <a:off x="2324100" y="1"/>
            <a:ext cx="9029700" cy="704849"/>
          </a:xfrm>
        </p:spPr>
        <p:txBody>
          <a:bodyPr>
            <a:normAutofit fontScale="90000"/>
          </a:bodyPr>
          <a:lstStyle/>
          <a:p>
            <a:r>
              <a:rPr lang="en-US" dirty="0"/>
              <a:t>   </a:t>
            </a:r>
            <a:r>
              <a:rPr lang="en-US" b="1" dirty="0"/>
              <a:t>LEADERSHIP OVERVIEW</a:t>
            </a:r>
          </a:p>
        </p:txBody>
      </p:sp>
      <p:sp>
        <p:nvSpPr>
          <p:cNvPr id="3" name="Content Placeholder 2"/>
          <p:cNvSpPr>
            <a:spLocks noGrp="1"/>
          </p:cNvSpPr>
          <p:nvPr>
            <p:ph idx="1"/>
          </p:nvPr>
        </p:nvSpPr>
        <p:spPr>
          <a:xfrm>
            <a:off x="552450" y="427532"/>
            <a:ext cx="11258550" cy="5563693"/>
          </a:xfrm>
        </p:spPr>
        <p:txBody>
          <a:bodyPr>
            <a:normAutofit lnSpcReduction="10000"/>
          </a:bodyPr>
          <a:lstStyle/>
          <a:p>
            <a:pPr marL="0" indent="0" algn="ctr">
              <a:buNone/>
            </a:pPr>
            <a:r>
              <a:rPr lang="en-US" dirty="0"/>
              <a:t>	</a:t>
            </a:r>
          </a:p>
          <a:p>
            <a:r>
              <a:rPr lang="en-US" altLang="en-US" dirty="0"/>
              <a:t>SHOULD HAVE KNOWLEDGE OF THE ORGANIZATION.</a:t>
            </a:r>
          </a:p>
          <a:p>
            <a:r>
              <a:rPr lang="en-US" altLang="en-US" dirty="0"/>
              <a:t>SHOULD HAVE KNOWLEDGE OF THE ORGANIZATIONAL POLICIES &amp; PROCEDURES.</a:t>
            </a:r>
          </a:p>
          <a:p>
            <a:r>
              <a:rPr lang="en-US" altLang="en-US" dirty="0"/>
              <a:t>SHOULD HAVE KNOWLEDGE OF THE ORGANIZATIONAL PROGRAMS.</a:t>
            </a:r>
          </a:p>
          <a:p>
            <a:r>
              <a:rPr lang="en-US" altLang="en-US" dirty="0"/>
              <a:t>SHOULD KNOW BENEFITS OF BELONGING TO THE ORGANIZATION.</a:t>
            </a:r>
          </a:p>
          <a:p>
            <a:r>
              <a:rPr lang="en-US" altLang="en-US" dirty="0"/>
              <a:t>SHOULD HAVE EXPERIENCE WITH THE ORGANIZATION HAVING WORKED AS COMMITTEE CHAIR, PROGRAM DIRECTOR, ETC.</a:t>
            </a:r>
          </a:p>
          <a:p>
            <a:r>
              <a:rPr lang="en-US" altLang="en-US" dirty="0"/>
              <a:t>SHOULD ATTEND ORGANIZATIONAL WORKSHOPS &amp; TRAINING SESSIONS.</a:t>
            </a:r>
          </a:p>
          <a:p>
            <a:r>
              <a:rPr lang="en-US" altLang="en-US" dirty="0"/>
              <a:t>SHOULD KNOW WHERE TO GET ANSWERS TO QUESTIONS.</a:t>
            </a:r>
          </a:p>
          <a:p>
            <a:r>
              <a:rPr lang="en-US" altLang="en-US" dirty="0"/>
              <a:t>SHOULD BE ABLE TO EFFECTIVELY DIRECT, PLAN, ORGANIZE, COORDINATE, AND COMMUNICATE WITH ORGANIZATION’S OFFICERS AND MEMBERS</a:t>
            </a:r>
            <a:r>
              <a:rPr lang="en-US" altLang="en-US" sz="2400" dirty="0"/>
              <a:t>.</a:t>
            </a:r>
          </a:p>
          <a:p>
            <a:endParaRPr lang="en-US" altLang="en-US" dirty="0"/>
          </a:p>
          <a:p>
            <a:endParaRPr lang="en-US" dirty="0"/>
          </a:p>
        </p:txBody>
      </p:sp>
      <p:pic>
        <p:nvPicPr>
          <p:cNvPr id="4" name="Picture 3"/>
          <p:cNvPicPr/>
          <p:nvPr/>
        </p:nvPicPr>
        <p:blipFill>
          <a:blip r:embed="rId2" cstate="print"/>
          <a:srcRect/>
          <a:stretch>
            <a:fillRect/>
          </a:stretch>
        </p:blipFill>
        <p:spPr bwMode="auto">
          <a:xfrm>
            <a:off x="9481820" y="571944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972968" y="5719443"/>
            <a:ext cx="1069975" cy="1138555"/>
          </a:xfrm>
          <a:prstGeom prst="rect">
            <a:avLst/>
          </a:prstGeom>
          <a:noFill/>
          <a:ln w="9525">
            <a:noFill/>
            <a:miter lim="800000"/>
            <a:headEnd/>
            <a:tailEnd/>
          </a:ln>
        </p:spPr>
      </p:pic>
    </p:spTree>
    <p:extLst>
      <p:ext uri="{BB962C8B-B14F-4D97-AF65-F5344CB8AC3E}">
        <p14:creationId xmlns:p14="http://schemas.microsoft.com/office/powerpoint/2010/main" val="184883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ADCE-97FD-4202-AA03-D1AE5F445F62}"/>
              </a:ext>
            </a:extLst>
          </p:cNvPr>
          <p:cNvSpPr>
            <a:spLocks noGrp="1"/>
          </p:cNvSpPr>
          <p:nvPr>
            <p:ph type="title"/>
          </p:nvPr>
        </p:nvSpPr>
        <p:spPr>
          <a:xfrm>
            <a:off x="2324100" y="111761"/>
            <a:ext cx="9029700" cy="650239"/>
          </a:xfrm>
        </p:spPr>
        <p:txBody>
          <a:bodyPr>
            <a:normAutofit fontScale="90000"/>
          </a:bodyPr>
          <a:lstStyle/>
          <a:p>
            <a:r>
              <a:rPr lang="en-US" sz="4800" b="1" dirty="0"/>
              <a:t>LEADERSHIP PRINCIPALS</a:t>
            </a:r>
          </a:p>
        </p:txBody>
      </p:sp>
      <p:sp>
        <p:nvSpPr>
          <p:cNvPr id="3" name="Content Placeholder 2"/>
          <p:cNvSpPr>
            <a:spLocks noGrp="1"/>
          </p:cNvSpPr>
          <p:nvPr>
            <p:ph idx="1"/>
          </p:nvPr>
        </p:nvSpPr>
        <p:spPr>
          <a:xfrm>
            <a:off x="838200" y="952500"/>
            <a:ext cx="10515600" cy="5091113"/>
          </a:xfrm>
        </p:spPr>
        <p:txBody>
          <a:bodyPr>
            <a:normAutofit/>
          </a:bodyPr>
          <a:lstStyle/>
          <a:p>
            <a:r>
              <a:rPr lang="en-US" altLang="en-US" dirty="0"/>
              <a:t>Be knowledgeable and seek self-improvement.</a:t>
            </a:r>
          </a:p>
          <a:p>
            <a:r>
              <a:rPr lang="en-US" altLang="en-US" dirty="0"/>
              <a:t>Impart your knowledge to others with training and mentoring.</a:t>
            </a:r>
          </a:p>
          <a:p>
            <a:r>
              <a:rPr lang="en-US" altLang="en-US" dirty="0"/>
              <a:t>Set the vision, direction, and objectives for the organization.</a:t>
            </a:r>
          </a:p>
          <a:p>
            <a:r>
              <a:rPr lang="en-US" altLang="en-US" dirty="0"/>
              <a:t>Set realistic goals and priorities to achieve those objectives.</a:t>
            </a:r>
          </a:p>
          <a:p>
            <a:r>
              <a:rPr lang="en-US" altLang="en-US" dirty="0"/>
              <a:t>Seek responsibility and be accountable for your actions.</a:t>
            </a:r>
          </a:p>
          <a:p>
            <a:r>
              <a:rPr lang="en-US" altLang="en-US" dirty="0"/>
              <a:t>Set the example.</a:t>
            </a:r>
          </a:p>
          <a:p>
            <a:r>
              <a:rPr lang="en-US" altLang="en-US" dirty="0"/>
              <a:t>Plan well to conduct effective, productive meetings.</a:t>
            </a:r>
            <a:endParaRPr lang="en-US" dirty="0"/>
          </a:p>
          <a:p>
            <a:r>
              <a:rPr lang="en-US" altLang="en-US" dirty="0"/>
              <a:t>Make sound and timely decisions.</a:t>
            </a:r>
          </a:p>
          <a:p>
            <a:r>
              <a:rPr lang="en-US" altLang="en-US" dirty="0"/>
              <a:t>Keep your organization informed, as appropriate.</a:t>
            </a:r>
          </a:p>
          <a:p>
            <a:r>
              <a:rPr lang="en-US" altLang="en-US" dirty="0"/>
              <a:t>Fully engage your organization, and listen to your members.</a:t>
            </a:r>
          </a:p>
          <a:p>
            <a:pPr marL="0" indent="0">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808529" y="571944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1099008" y="5607684"/>
            <a:ext cx="1069975" cy="1138555"/>
          </a:xfrm>
          <a:prstGeom prst="rect">
            <a:avLst/>
          </a:prstGeom>
          <a:noFill/>
          <a:ln w="9525">
            <a:noFill/>
            <a:miter lim="800000"/>
            <a:headEnd/>
            <a:tailEnd/>
          </a:ln>
        </p:spPr>
      </p:pic>
    </p:spTree>
    <p:extLst>
      <p:ext uri="{BB962C8B-B14F-4D97-AF65-F5344CB8AC3E}">
        <p14:creationId xmlns:p14="http://schemas.microsoft.com/office/powerpoint/2010/main" val="275166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671F-CB4F-4894-82C6-80B343423CF5}"/>
              </a:ext>
            </a:extLst>
          </p:cNvPr>
          <p:cNvSpPr>
            <a:spLocks noGrp="1"/>
          </p:cNvSpPr>
          <p:nvPr>
            <p:ph type="title"/>
          </p:nvPr>
        </p:nvSpPr>
        <p:spPr>
          <a:xfrm>
            <a:off x="304800" y="1047750"/>
            <a:ext cx="11387580" cy="857250"/>
          </a:xfrm>
        </p:spPr>
        <p:txBody>
          <a:bodyPr>
            <a:normAutofit fontScale="90000"/>
          </a:bodyPr>
          <a:lstStyle/>
          <a:p>
            <a:r>
              <a:rPr lang="en-US" sz="5300" b="1" dirty="0"/>
              <a:t>                    THE POST COMMANDER</a:t>
            </a:r>
            <a:br>
              <a:rPr lang="en-US" sz="4800" dirty="0"/>
            </a:br>
            <a:r>
              <a:rPr lang="en-US" sz="4800" dirty="0"/>
              <a:t>                             </a:t>
            </a:r>
            <a:br>
              <a:rPr lang="en-US" sz="4800" dirty="0"/>
            </a:br>
            <a:endParaRPr lang="en-US" sz="4800" dirty="0"/>
          </a:p>
        </p:txBody>
      </p:sp>
      <p:sp>
        <p:nvSpPr>
          <p:cNvPr id="3" name="Content Placeholder 2"/>
          <p:cNvSpPr>
            <a:spLocks noGrp="1"/>
          </p:cNvSpPr>
          <p:nvPr>
            <p:ph idx="1"/>
          </p:nvPr>
        </p:nvSpPr>
        <p:spPr>
          <a:xfrm>
            <a:off x="1276350" y="1304925"/>
            <a:ext cx="10077450" cy="4872038"/>
          </a:xfrm>
        </p:spPr>
        <p:txBody>
          <a:bodyPr>
            <a:normAutofit/>
          </a:bodyPr>
          <a:lstStyle/>
          <a:p>
            <a:endParaRPr lang="en-US" altLang="en-US" dirty="0"/>
          </a:p>
          <a:p>
            <a:r>
              <a:rPr lang="en-US" altLang="en-US" sz="3200" dirty="0"/>
              <a:t>Power is Limited by CBL (Constitution &amp; By Laws)</a:t>
            </a:r>
          </a:p>
          <a:p>
            <a:r>
              <a:rPr lang="en-US" altLang="en-US" sz="3200" dirty="0"/>
              <a:t>Not the King – No Disciplinary Power</a:t>
            </a:r>
          </a:p>
          <a:p>
            <a:r>
              <a:rPr lang="en-US" altLang="en-US" sz="3200" dirty="0"/>
              <a:t>Supervises Officers</a:t>
            </a:r>
          </a:p>
          <a:p>
            <a:r>
              <a:rPr lang="en-US" altLang="en-US" sz="3200" dirty="0"/>
              <a:t>Appoints Committees</a:t>
            </a:r>
          </a:p>
          <a:p>
            <a:r>
              <a:rPr lang="en-US" altLang="en-US" sz="3200" dirty="0"/>
              <a:t>Controls Agenda</a:t>
            </a:r>
          </a:p>
          <a:p>
            <a:r>
              <a:rPr lang="en-US" altLang="en-US" sz="3200" dirty="0"/>
              <a:t>Conducts Meetings</a:t>
            </a:r>
          </a:p>
          <a:p>
            <a:pPr marL="0" indent="0">
              <a:buNone/>
            </a:pPr>
            <a:endParaRPr lang="en-US" altLang="en-US" dirty="0"/>
          </a:p>
          <a:p>
            <a:endParaRPr lang="en-US" altLang="en-US" dirty="0"/>
          </a:p>
          <a:p>
            <a:endParaRPr lang="en-US" dirty="0"/>
          </a:p>
          <a:p>
            <a:endParaRPr lang="en-US" dirty="0"/>
          </a:p>
          <a:p>
            <a:endParaRPr lang="en-US" dirty="0"/>
          </a:p>
          <a:p>
            <a:pPr marL="0" indent="0" algn="ctr">
              <a:buNone/>
            </a:pPr>
            <a:endParaRPr lang="en-US" sz="2600" dirty="0"/>
          </a:p>
          <a:p>
            <a:endParaRPr lang="en-US" dirty="0"/>
          </a:p>
          <a:p>
            <a:pPr lvl="1"/>
            <a:endParaRPr lang="en-US" dirty="0"/>
          </a:p>
          <a:p>
            <a:pPr lvl="1"/>
            <a:endParaRPr lang="en-US" dirty="0"/>
          </a:p>
          <a:p>
            <a:endParaRPr lang="en-US" dirty="0"/>
          </a:p>
          <a:p>
            <a:endParaRPr lang="en-US" dirty="0"/>
          </a:p>
          <a:p>
            <a:endParaRPr lang="en-US" dirty="0"/>
          </a:p>
          <a:p>
            <a:endParaRPr lang="en-US" dirty="0"/>
          </a:p>
        </p:txBody>
      </p:sp>
      <p:pic>
        <p:nvPicPr>
          <p:cNvPr id="4" name="Picture 3"/>
          <p:cNvPicPr/>
          <p:nvPr/>
        </p:nvPicPr>
        <p:blipFill>
          <a:blip r:embed="rId2" cstate="print"/>
          <a:srcRect/>
          <a:stretch>
            <a:fillRect/>
          </a:stretch>
        </p:blipFill>
        <p:spPr bwMode="auto">
          <a:xfrm>
            <a:off x="9240232" y="5607685"/>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711006" y="5600565"/>
            <a:ext cx="1069975" cy="1138555"/>
          </a:xfrm>
          <a:prstGeom prst="rect">
            <a:avLst/>
          </a:prstGeom>
          <a:noFill/>
          <a:ln w="9525">
            <a:noFill/>
            <a:miter lim="800000"/>
            <a:headEnd/>
            <a:tailEnd/>
          </a:ln>
        </p:spPr>
      </p:pic>
    </p:spTree>
    <p:extLst>
      <p:ext uri="{BB962C8B-B14F-4D97-AF65-F5344CB8AC3E}">
        <p14:creationId xmlns:p14="http://schemas.microsoft.com/office/powerpoint/2010/main" val="87157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897C3D0-EBB2-4864-963C-ABB4B3DD0163}"/>
              </a:ext>
            </a:extLst>
          </p:cNvPr>
          <p:cNvSpPr>
            <a:spLocks noGrp="1"/>
          </p:cNvSpPr>
          <p:nvPr>
            <p:ph type="title"/>
          </p:nvPr>
        </p:nvSpPr>
        <p:spPr>
          <a:xfrm>
            <a:off x="2324100" y="365125"/>
            <a:ext cx="9029700" cy="873125"/>
          </a:xfrm>
        </p:spPr>
        <p:txBody>
          <a:bodyPr>
            <a:normAutofit/>
          </a:bodyPr>
          <a:lstStyle/>
          <a:p>
            <a:r>
              <a:rPr lang="en-US" sz="4800" b="1" dirty="0"/>
              <a:t>TYPES OF POST COMMANDERS</a:t>
            </a:r>
          </a:p>
        </p:txBody>
      </p:sp>
      <p:sp>
        <p:nvSpPr>
          <p:cNvPr id="3" name="Content Placeholder 2"/>
          <p:cNvSpPr>
            <a:spLocks noGrp="1"/>
          </p:cNvSpPr>
          <p:nvPr>
            <p:ph idx="1"/>
          </p:nvPr>
        </p:nvSpPr>
        <p:spPr>
          <a:xfrm>
            <a:off x="1562100" y="1133475"/>
            <a:ext cx="9791700" cy="5043488"/>
          </a:xfrm>
        </p:spPr>
        <p:txBody>
          <a:bodyPr>
            <a:normAutofit/>
          </a:bodyPr>
          <a:lstStyle/>
          <a:p>
            <a:endParaRPr lang="en-US" dirty="0">
              <a:hlinkClick r:id="rId2"/>
            </a:endParaRPr>
          </a:p>
          <a:p>
            <a:r>
              <a:rPr lang="en-US" altLang="en-US" sz="3600" dirty="0"/>
              <a:t>Does Everything</a:t>
            </a:r>
          </a:p>
          <a:p>
            <a:r>
              <a:rPr lang="en-US" altLang="en-US" sz="3600" dirty="0"/>
              <a:t>The Only one willing to serve</a:t>
            </a:r>
          </a:p>
          <a:p>
            <a:pPr lvl="1"/>
            <a:r>
              <a:rPr lang="en-US" altLang="en-US" sz="3600" dirty="0"/>
              <a:t>Also runs the bar</a:t>
            </a:r>
          </a:p>
          <a:p>
            <a:r>
              <a:rPr lang="en-US" altLang="en-US" sz="3600" dirty="0"/>
              <a:t>His wife is the Unit Commander</a:t>
            </a:r>
          </a:p>
          <a:p>
            <a:r>
              <a:rPr lang="en-US" altLang="en-US" sz="3600" dirty="0"/>
              <a:t>Can’t get anyone interested in helping</a:t>
            </a:r>
          </a:p>
          <a:p>
            <a:endParaRPr lang="en-US" dirty="0"/>
          </a:p>
        </p:txBody>
      </p:sp>
      <p:pic>
        <p:nvPicPr>
          <p:cNvPr id="4" name="Picture 3"/>
          <p:cNvPicPr/>
          <p:nvPr/>
        </p:nvPicPr>
        <p:blipFill>
          <a:blip r:embed="rId3" cstate="print"/>
          <a:srcRect/>
          <a:stretch>
            <a:fillRect/>
          </a:stretch>
        </p:blipFill>
        <p:spPr bwMode="auto">
          <a:xfrm>
            <a:off x="9545837" y="5726515"/>
            <a:ext cx="1259205" cy="113855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10732321" y="5726515"/>
            <a:ext cx="1069975" cy="1138555"/>
          </a:xfrm>
          <a:prstGeom prst="rect">
            <a:avLst/>
          </a:prstGeom>
          <a:noFill/>
          <a:ln w="9525">
            <a:noFill/>
            <a:miter lim="800000"/>
            <a:headEnd/>
            <a:tailEnd/>
          </a:ln>
        </p:spPr>
      </p:pic>
    </p:spTree>
    <p:extLst>
      <p:ext uri="{BB962C8B-B14F-4D97-AF65-F5344CB8AC3E}">
        <p14:creationId xmlns:p14="http://schemas.microsoft.com/office/powerpoint/2010/main" val="244467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A426-9C84-4328-844B-89C2E48720E2}"/>
              </a:ext>
            </a:extLst>
          </p:cNvPr>
          <p:cNvSpPr>
            <a:spLocks noGrp="1"/>
          </p:cNvSpPr>
          <p:nvPr>
            <p:ph type="title"/>
          </p:nvPr>
        </p:nvSpPr>
        <p:spPr>
          <a:xfrm>
            <a:off x="1228725" y="365125"/>
            <a:ext cx="10125075" cy="1325563"/>
          </a:xfrm>
        </p:spPr>
        <p:txBody>
          <a:bodyPr>
            <a:noAutofit/>
          </a:bodyPr>
          <a:lstStyle/>
          <a:p>
            <a:r>
              <a:rPr lang="en-US" sz="4800" b="1" dirty="0"/>
              <a:t>THE PERFECT POST COMMANDER</a:t>
            </a:r>
          </a:p>
        </p:txBody>
      </p:sp>
      <p:sp>
        <p:nvSpPr>
          <p:cNvPr id="6" name="Content Placeholder 5">
            <a:extLst>
              <a:ext uri="{FF2B5EF4-FFF2-40B4-BE49-F238E27FC236}">
                <a16:creationId xmlns:a16="http://schemas.microsoft.com/office/drawing/2014/main" id="{02D65E02-643C-4674-A66A-3CED6383C7A7}"/>
              </a:ext>
            </a:extLst>
          </p:cNvPr>
          <p:cNvSpPr>
            <a:spLocks noGrp="1"/>
          </p:cNvSpPr>
          <p:nvPr>
            <p:ph idx="1"/>
          </p:nvPr>
        </p:nvSpPr>
        <p:spPr/>
        <p:txBody>
          <a:bodyPr/>
          <a:lstStyle/>
          <a:p>
            <a:r>
              <a:rPr lang="en-US" altLang="en-US" dirty="0"/>
              <a:t>Experienced Leader</a:t>
            </a:r>
          </a:p>
          <a:p>
            <a:r>
              <a:rPr lang="en-US" altLang="en-US" dirty="0"/>
              <a:t>Knows how to conduct meetings</a:t>
            </a:r>
          </a:p>
          <a:p>
            <a:r>
              <a:rPr lang="en-US" altLang="en-US" dirty="0"/>
              <a:t>Uses an agenda</a:t>
            </a:r>
          </a:p>
          <a:p>
            <a:r>
              <a:rPr lang="en-US" altLang="en-US" dirty="0"/>
              <a:t>Supervises his officers and committee chairs</a:t>
            </a:r>
          </a:p>
          <a:p>
            <a:r>
              <a:rPr lang="en-US" altLang="en-US" dirty="0"/>
              <a:t>Trains his replacement</a:t>
            </a:r>
          </a:p>
          <a:p>
            <a:r>
              <a:rPr lang="en-US" altLang="en-US" dirty="0"/>
              <a:t>Participates in community and civic functions</a:t>
            </a:r>
          </a:p>
          <a:p>
            <a:r>
              <a:rPr lang="en-US" altLang="en-US" dirty="0"/>
              <a:t>Ensures Legion programs are implemented</a:t>
            </a:r>
          </a:p>
          <a:p>
            <a:endParaRPr lang="en-US" altLang="en-US" dirty="0"/>
          </a:p>
          <a:p>
            <a:endParaRPr lang="en-US" dirty="0"/>
          </a:p>
        </p:txBody>
      </p:sp>
      <p:pic>
        <p:nvPicPr>
          <p:cNvPr id="4" name="Picture 3"/>
          <p:cNvPicPr/>
          <p:nvPr/>
        </p:nvPicPr>
        <p:blipFill>
          <a:blip r:embed="rId2" cstate="print"/>
          <a:srcRect/>
          <a:stretch>
            <a:fillRect/>
          </a:stretch>
        </p:blipFill>
        <p:spPr bwMode="auto">
          <a:xfrm>
            <a:off x="9370695" y="5608497"/>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20400" y="5608498"/>
            <a:ext cx="1069975" cy="1138555"/>
          </a:xfrm>
          <a:prstGeom prst="rect">
            <a:avLst/>
          </a:prstGeom>
          <a:noFill/>
          <a:ln w="9525">
            <a:noFill/>
            <a:miter lim="800000"/>
            <a:headEnd/>
            <a:tailEnd/>
          </a:ln>
        </p:spPr>
      </p:pic>
    </p:spTree>
    <p:extLst>
      <p:ext uri="{BB962C8B-B14F-4D97-AF65-F5344CB8AC3E}">
        <p14:creationId xmlns:p14="http://schemas.microsoft.com/office/powerpoint/2010/main" val="353528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30A5-A7A2-48F3-B5B5-005940A6EFA2}"/>
              </a:ext>
            </a:extLst>
          </p:cNvPr>
          <p:cNvSpPr>
            <a:spLocks noGrp="1"/>
          </p:cNvSpPr>
          <p:nvPr>
            <p:ph type="title"/>
          </p:nvPr>
        </p:nvSpPr>
        <p:spPr>
          <a:xfrm>
            <a:off x="1571625" y="200025"/>
            <a:ext cx="9782175" cy="828675"/>
          </a:xfrm>
        </p:spPr>
        <p:txBody>
          <a:bodyPr>
            <a:noAutofit/>
          </a:bodyPr>
          <a:lstStyle/>
          <a:p>
            <a:r>
              <a:rPr lang="en-US" sz="4800" b="1" dirty="0"/>
              <a:t>APPLY DEMOCRATIC PRINCIPALS</a:t>
            </a:r>
          </a:p>
        </p:txBody>
      </p:sp>
      <p:sp>
        <p:nvSpPr>
          <p:cNvPr id="6" name="Content Placeholder 5">
            <a:extLst>
              <a:ext uri="{FF2B5EF4-FFF2-40B4-BE49-F238E27FC236}">
                <a16:creationId xmlns:a16="http://schemas.microsoft.com/office/drawing/2014/main" id="{14F13E20-2867-4FA5-BE8B-5F810A63FBFA}"/>
              </a:ext>
            </a:extLst>
          </p:cNvPr>
          <p:cNvSpPr>
            <a:spLocks noGrp="1"/>
          </p:cNvSpPr>
          <p:nvPr>
            <p:ph idx="1"/>
          </p:nvPr>
        </p:nvSpPr>
        <p:spPr>
          <a:xfrm>
            <a:off x="1352550" y="1257300"/>
            <a:ext cx="10001250" cy="4919663"/>
          </a:xfrm>
        </p:spPr>
        <p:txBody>
          <a:bodyPr>
            <a:normAutofit/>
          </a:bodyPr>
          <a:lstStyle/>
          <a:p>
            <a:pPr>
              <a:lnSpc>
                <a:spcPct val="80000"/>
              </a:lnSpc>
              <a:defRPr/>
            </a:pPr>
            <a:r>
              <a:rPr lang="en-US" altLang="en-US" dirty="0">
                <a:solidFill>
                  <a:schemeClr val="tx1">
                    <a:lumMod val="85000"/>
                    <a:lumOff val="15000"/>
                  </a:schemeClr>
                </a:solidFill>
              </a:rPr>
              <a:t>Post Members Rule</a:t>
            </a:r>
          </a:p>
          <a:p>
            <a:pPr>
              <a:lnSpc>
                <a:spcPct val="80000"/>
              </a:lnSpc>
              <a:defRPr/>
            </a:pPr>
            <a:r>
              <a:rPr lang="en-US" altLang="en-US" dirty="0">
                <a:solidFill>
                  <a:schemeClr val="tx1">
                    <a:lumMod val="85000"/>
                    <a:lumOff val="15000"/>
                  </a:schemeClr>
                </a:solidFill>
              </a:rPr>
              <a:t>Post Members Present Ideas</a:t>
            </a:r>
          </a:p>
          <a:p>
            <a:pPr>
              <a:lnSpc>
                <a:spcPct val="80000"/>
              </a:lnSpc>
              <a:defRPr/>
            </a:pPr>
            <a:r>
              <a:rPr lang="en-US" altLang="en-US" dirty="0">
                <a:solidFill>
                  <a:schemeClr val="tx1">
                    <a:lumMod val="85000"/>
                    <a:lumOff val="15000"/>
                  </a:schemeClr>
                </a:solidFill>
              </a:rPr>
              <a:t>Members Elect Leaders</a:t>
            </a:r>
          </a:p>
          <a:p>
            <a:pPr>
              <a:lnSpc>
                <a:spcPct val="80000"/>
              </a:lnSpc>
              <a:defRPr/>
            </a:pPr>
            <a:r>
              <a:rPr lang="en-US" altLang="en-US" dirty="0">
                <a:solidFill>
                  <a:schemeClr val="tx1">
                    <a:lumMod val="85000"/>
                    <a:lumOff val="15000"/>
                  </a:schemeClr>
                </a:solidFill>
              </a:rPr>
              <a:t>Checks and Balances</a:t>
            </a:r>
          </a:p>
          <a:p>
            <a:pPr>
              <a:lnSpc>
                <a:spcPct val="80000"/>
              </a:lnSpc>
              <a:defRPr/>
            </a:pPr>
            <a:r>
              <a:rPr lang="en-US" altLang="en-US" dirty="0">
                <a:solidFill>
                  <a:schemeClr val="tx1">
                    <a:lumMod val="85000"/>
                    <a:lumOff val="15000"/>
                  </a:schemeClr>
                </a:solidFill>
              </a:rPr>
              <a:t>Members are equal</a:t>
            </a:r>
          </a:p>
          <a:p>
            <a:r>
              <a:rPr lang="en-US" altLang="en-US" dirty="0"/>
              <a:t>Impartiality and Fairness</a:t>
            </a:r>
          </a:p>
          <a:p>
            <a:r>
              <a:rPr lang="en-US" altLang="en-US" dirty="0"/>
              <a:t>Equal Justice</a:t>
            </a:r>
          </a:p>
          <a:p>
            <a:r>
              <a:rPr lang="en-US" altLang="en-US" dirty="0"/>
              <a:t>Majority Rules</a:t>
            </a:r>
          </a:p>
          <a:p>
            <a:r>
              <a:rPr lang="en-US" altLang="en-US" dirty="0"/>
              <a:t>Spirit of Openness </a:t>
            </a:r>
          </a:p>
          <a:p>
            <a:endParaRPr lang="en-US" dirty="0"/>
          </a:p>
        </p:txBody>
      </p:sp>
      <p:pic>
        <p:nvPicPr>
          <p:cNvPr id="4" name="Picture 3"/>
          <p:cNvPicPr/>
          <p:nvPr/>
        </p:nvPicPr>
        <p:blipFill>
          <a:blip r:embed="rId2" cstate="print"/>
          <a:srcRect/>
          <a:stretch>
            <a:fillRect/>
          </a:stretch>
        </p:blipFill>
        <p:spPr bwMode="auto">
          <a:xfrm>
            <a:off x="9491717" y="5441324"/>
            <a:ext cx="1259205" cy="1138555"/>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10863769" y="5335120"/>
            <a:ext cx="1069975" cy="1138555"/>
          </a:xfrm>
          <a:prstGeom prst="rect">
            <a:avLst/>
          </a:prstGeom>
          <a:noFill/>
          <a:ln w="9525">
            <a:noFill/>
            <a:miter lim="800000"/>
            <a:headEnd/>
            <a:tailEnd/>
          </a:ln>
        </p:spPr>
      </p:pic>
    </p:spTree>
    <p:extLst>
      <p:ext uri="{BB962C8B-B14F-4D97-AF65-F5344CB8AC3E}">
        <p14:creationId xmlns:p14="http://schemas.microsoft.com/office/powerpoint/2010/main" val="4242661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3.xml><?xml version="1.0" encoding="utf-8"?>
<ds:datastoreItem xmlns:ds="http://schemas.openxmlformats.org/officeDocument/2006/customXml" ds:itemID="{DEDD01B8-816B-49B7-8C81-03AB51D87C5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a4f35948-e619-41b3-aa29-22878b09cfd2"/>
    <ds:schemaRef ds:uri="http://schemas.microsoft.com/office/infopath/2007/PartnerControls"/>
    <ds:schemaRef ds:uri="40262f94-9f35-4ac3-9a90-690165a166b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584</TotalTime>
  <Words>1034</Words>
  <Application>Microsoft Office PowerPoint</Application>
  <PresentationFormat>Widescreen</PresentationFormat>
  <Paragraphs>127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Cloud skipper design template</vt:lpstr>
      <vt:lpstr>   AMERICAN LEGION RIDERS    </vt:lpstr>
      <vt:lpstr>  WHAT IS LEADERSHIP?</vt:lpstr>
      <vt:lpstr>LEADERSHIP DEFINED BY OTHERS</vt:lpstr>
      <vt:lpstr>   LEADERSHIP OVERVIEW</vt:lpstr>
      <vt:lpstr>LEADERSHIP PRINCIPALS</vt:lpstr>
      <vt:lpstr>                    THE POST COMMANDER                               </vt:lpstr>
      <vt:lpstr>TYPES OF POST COMMANDERS</vt:lpstr>
      <vt:lpstr>THE PERFECT POST COMMANDER</vt:lpstr>
      <vt:lpstr>APPLY DEMOCRATIC PRINCIPALS</vt:lpstr>
      <vt:lpstr>PowerPoint Presentation</vt:lpstr>
      <vt:lpstr>   DEPARTMENT CHAIRMAN</vt:lpstr>
      <vt:lpstr>           AREA CHAIRMAN</vt:lpstr>
      <vt:lpstr>         DISTRICT CHAIRMAN  </vt:lpstr>
      <vt:lpstr>         CHAPTER DIRECTOR</vt:lpstr>
      <vt:lpstr>A SUCCESSFUL ORGANIZATION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57</cp:revision>
  <dcterms:created xsi:type="dcterms:W3CDTF">2017-01-19T02:01:10Z</dcterms:created>
  <dcterms:modified xsi:type="dcterms:W3CDTF">2020-01-30T18:27:28Z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ies>
</file>