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65" r:id="rId5"/>
    <p:sldId id="266" r:id="rId6"/>
    <p:sldId id="288" r:id="rId7"/>
    <p:sldId id="289" r:id="rId8"/>
    <p:sldId id="270" r:id="rId9"/>
    <p:sldId id="291" r:id="rId10"/>
    <p:sldId id="274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 autoAdjust="0"/>
  </p:normalViewPr>
  <p:slideViewPr>
    <p:cSldViewPr snapToGrid="0" showGuides="1">
      <p:cViewPr varScale="1">
        <p:scale>
          <a:sx n="67" d="100"/>
          <a:sy n="67" d="100"/>
        </p:scale>
        <p:origin x="64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3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loridalegion.org/programs-services/legion-riders/resourcesfor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57785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sz="4900" dirty="0"/>
            </a:br>
            <a:br>
              <a:rPr lang="en-US" sz="6000" b="1" dirty="0"/>
            </a:br>
            <a:r>
              <a:rPr lang="en-US" sz="6000" b="1" dirty="0"/>
              <a:t>AMERICAN LEGION RIDERS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56FF3-A840-446A-987A-8998FFD44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600" b="1" dirty="0"/>
              <a:t>DIRECTOR/ASSISTANT DIRECTOR </a:t>
            </a:r>
          </a:p>
          <a:p>
            <a:pPr marL="0" indent="0">
              <a:buNone/>
            </a:pPr>
            <a:r>
              <a:rPr lang="en-US" sz="5600" b="1" dirty="0"/>
              <a:t>                     FORUM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4538" y="5420360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4381" y="5420360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12615" y="5697195"/>
            <a:ext cx="489861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7EEE8A-FFCE-4BA6-8877-581B22A5A8A7}"/>
              </a:ext>
            </a:extLst>
          </p:cNvPr>
          <p:cNvSpPr txBox="1"/>
          <p:nvPr/>
        </p:nvSpPr>
        <p:spPr>
          <a:xfrm>
            <a:off x="1219200" y="5382310"/>
            <a:ext cx="504825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Wayne Wooten, New Chapter Development Officer</a:t>
            </a:r>
          </a:p>
          <a:p>
            <a:r>
              <a:rPr lang="en-US" dirty="0"/>
              <a:t>                             Central Area Chairman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85925" y="111762"/>
            <a:ext cx="9667875" cy="114458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ADDITIONAL CLASSES OFFERED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184" y="5607684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47107" y="5607684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968A-CD04-443C-AD9A-6003BFD05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390650"/>
            <a:ext cx="11239500" cy="4786313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Meeting Agenda &amp; Protocol – Tom Voelz, Northern Area Chairmen </a:t>
            </a:r>
          </a:p>
          <a:p>
            <a:pPr lvl="1"/>
            <a:r>
              <a:rPr lang="en-US" sz="3600" dirty="0"/>
              <a:t>Leadership Training – Mike McDaniel, Department Adjutant</a:t>
            </a:r>
          </a:p>
          <a:p>
            <a:pPr lvl="1"/>
            <a:r>
              <a:rPr lang="en-US" sz="3600" dirty="0"/>
              <a:t>SOP Update &amp; Review – J Wineland, B Wooten, B Sussan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            ***  </a:t>
            </a:r>
            <a:r>
              <a:rPr lang="en-US" sz="3200" dirty="0"/>
              <a:t>Please check the class schedule </a:t>
            </a:r>
            <a:r>
              <a:rPr lang="en-US" dirty="0"/>
              <a:t>***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AAEB-8EA3-4670-A1D3-6CE125F0F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0"/>
            <a:ext cx="9715500" cy="904876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THE DUTIES OF THE DIRECTOR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24" y="742950"/>
            <a:ext cx="8863847" cy="550545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	</a:t>
            </a:r>
          </a:p>
          <a:p>
            <a:r>
              <a:rPr lang="en-US" b="1" dirty="0"/>
              <a:t> </a:t>
            </a:r>
            <a:r>
              <a:rPr lang="en-US" sz="3600" b="1" dirty="0"/>
              <a:t>Director: </a:t>
            </a:r>
            <a:endParaRPr lang="en-US" sz="3600" dirty="0"/>
          </a:p>
          <a:p>
            <a:pPr lvl="1"/>
            <a:r>
              <a:rPr lang="en-US" sz="2600" dirty="0"/>
              <a:t>Serves as Chief Administrative Officer of the Chapter and presides over all meetings.</a:t>
            </a:r>
          </a:p>
          <a:p>
            <a:pPr lvl="1"/>
            <a:r>
              <a:rPr lang="en-US" sz="2600" dirty="0"/>
              <a:t>Serves as liaison to the Executive Committee of sponsoring Post.</a:t>
            </a:r>
          </a:p>
          <a:p>
            <a:pPr lvl="1"/>
            <a:r>
              <a:rPr lang="en-US" sz="2600" dirty="0"/>
              <a:t>Supervises all affairs of the Chapter.</a:t>
            </a:r>
          </a:p>
          <a:p>
            <a:pPr lvl="1"/>
            <a:r>
              <a:rPr lang="en-US" sz="2600" dirty="0"/>
              <a:t>Coordinates with other ALR Officers at the Chapter, District, Area, and Department level.</a:t>
            </a:r>
          </a:p>
          <a:p>
            <a:pPr lvl="1"/>
            <a:r>
              <a:rPr lang="en-US" sz="2600" dirty="0"/>
              <a:t>Submits reports as required by the sponsoring Post, District, and Department.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sz="3600" b="1" dirty="0"/>
              <a:t>Assistant Director:</a:t>
            </a:r>
            <a:endParaRPr lang="en-US" sz="3600" dirty="0"/>
          </a:p>
          <a:p>
            <a:pPr lvl="0"/>
            <a:r>
              <a:rPr lang="en-US" dirty="0"/>
              <a:t>Perform such duties as directed by the Chapter Director.</a:t>
            </a:r>
            <a:endParaRPr lang="en-US" sz="2000" dirty="0"/>
          </a:p>
          <a:p>
            <a:pPr lvl="0"/>
            <a:r>
              <a:rPr lang="en-US" dirty="0"/>
              <a:t> Executes the duties of the Chapter Director during his/her absence or disability.</a:t>
            </a:r>
            <a:endParaRPr lang="en-US" sz="48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0305" y="557470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918" y="5574701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8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365125"/>
            <a:ext cx="10172700" cy="4349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                     HELPFUL HINTS</a:t>
            </a:r>
            <a:endParaRPr lang="en-US" sz="6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1152525"/>
            <a:ext cx="9448800" cy="5024437"/>
          </a:xfrm>
        </p:spPr>
        <p:txBody>
          <a:bodyPr>
            <a:normAutofit fontScale="77500" lnSpcReduction="20000"/>
          </a:bodyPr>
          <a:lstStyle/>
          <a:p>
            <a:endParaRPr lang="en-US" sz="2700" dirty="0"/>
          </a:p>
          <a:p>
            <a:pPr lvl="1"/>
            <a:r>
              <a:rPr lang="en-US" sz="3600" dirty="0"/>
              <a:t>Keep Membership Informed</a:t>
            </a:r>
          </a:p>
          <a:p>
            <a:pPr lvl="1"/>
            <a:r>
              <a:rPr lang="en-US" sz="3600" dirty="0"/>
              <a:t>Follow Up and Follow Through</a:t>
            </a:r>
          </a:p>
          <a:p>
            <a:pPr lvl="1"/>
            <a:r>
              <a:rPr lang="en-US" sz="3600" dirty="0"/>
              <a:t>Praise vs Criticism </a:t>
            </a:r>
          </a:p>
          <a:p>
            <a:pPr lvl="1"/>
            <a:r>
              <a:rPr lang="en-US" sz="3600" dirty="0"/>
              <a:t>Show True Appreciation </a:t>
            </a:r>
          </a:p>
          <a:p>
            <a:pPr lvl="1"/>
            <a:r>
              <a:rPr lang="en-US" sz="3600" dirty="0"/>
              <a:t>Ambassador for the Post &amp; the Riders</a:t>
            </a:r>
          </a:p>
          <a:p>
            <a:pPr lvl="1"/>
            <a:r>
              <a:rPr lang="en-US" sz="3600" dirty="0"/>
              <a:t>Your Tone, Expression, Choice of Language, Your response</a:t>
            </a:r>
          </a:p>
          <a:p>
            <a:pPr lvl="1"/>
            <a:r>
              <a:rPr lang="en-US" sz="3600" dirty="0"/>
              <a:t>Seek out Other’s Talents</a:t>
            </a:r>
          </a:p>
          <a:p>
            <a:pPr marL="457200" lvl="1" indent="0">
              <a:buNone/>
            </a:pPr>
            <a:endParaRPr lang="en-US" sz="2900" dirty="0"/>
          </a:p>
          <a:p>
            <a:pPr marL="457200" lvl="1" indent="0" algn="ctr">
              <a:buNone/>
            </a:pPr>
            <a:r>
              <a:rPr lang="en-US" sz="4200" b="1" dirty="0"/>
              <a:t>Respect has to be Earned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4200" b="1" dirty="0"/>
              <a:t>                            Lead by Example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ECEE-1EC3-4ABE-9978-5886F639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1"/>
            <a:ext cx="9705975" cy="1138554"/>
          </a:xfrm>
        </p:spPr>
        <p:txBody>
          <a:bodyPr>
            <a:noAutofit/>
          </a:bodyPr>
          <a:lstStyle/>
          <a:p>
            <a:r>
              <a:rPr lang="en-US" sz="4000" b="1" dirty="0"/>
              <a:t>  WHAT FALLS BETWEEN THE CRACKS?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4221" y="561814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4374" y="5618141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E0CE3-E0E5-455C-AD13-4946CF5D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524" y="907100"/>
            <a:ext cx="9820275" cy="52698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Morale</a:t>
            </a:r>
          </a:p>
          <a:p>
            <a:pPr marL="0" indent="0" algn="ctr">
              <a:buNone/>
            </a:pPr>
            <a:r>
              <a:rPr lang="en-US" sz="4000" dirty="0"/>
              <a:t>Motivation</a:t>
            </a:r>
          </a:p>
          <a:p>
            <a:pPr marL="0" indent="0" algn="ctr">
              <a:buNone/>
            </a:pPr>
            <a:r>
              <a:rPr lang="en-US" sz="4000" dirty="0"/>
              <a:t>Enthusiasm</a:t>
            </a:r>
          </a:p>
          <a:p>
            <a:pPr marL="0" indent="0" algn="ctr">
              <a:buNone/>
            </a:pPr>
            <a:r>
              <a:rPr lang="en-US" sz="4000" dirty="0"/>
              <a:t>Respect</a:t>
            </a:r>
          </a:p>
          <a:p>
            <a:pPr marL="0" indent="0" algn="ctr">
              <a:buNone/>
            </a:pPr>
            <a:r>
              <a:rPr lang="en-US" sz="4000" dirty="0"/>
              <a:t>Participation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        </a:t>
            </a:r>
            <a:r>
              <a:rPr lang="en-US" dirty="0">
                <a:solidFill>
                  <a:srgbClr val="FF0000"/>
                </a:solidFill>
              </a:rPr>
              <a:t>AGREE?  WHAT ELSE HAVE YOU EXPERIENCED?</a:t>
            </a:r>
          </a:p>
        </p:txBody>
      </p:sp>
    </p:spTree>
    <p:extLst>
      <p:ext uri="{BB962C8B-B14F-4D97-AF65-F5344CB8AC3E}">
        <p14:creationId xmlns:p14="http://schemas.microsoft.com/office/powerpoint/2010/main" val="31868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1671F-CB4F-4894-82C6-80B34342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814" y="365126"/>
            <a:ext cx="10702566" cy="71120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             OTHER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35" y="1190626"/>
            <a:ext cx="10702566" cy="45053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400" dirty="0"/>
              <a:t>Post Commander</a:t>
            </a:r>
          </a:p>
          <a:p>
            <a:r>
              <a:rPr lang="en-US" sz="4400" dirty="0"/>
              <a:t>District Chairman</a:t>
            </a:r>
          </a:p>
          <a:p>
            <a:r>
              <a:rPr lang="en-US" sz="4400" dirty="0"/>
              <a:t>Area Chairman</a:t>
            </a:r>
          </a:p>
          <a:p>
            <a:r>
              <a:rPr lang="en-US" sz="4400" dirty="0"/>
              <a:t>ALR Adjutant</a:t>
            </a:r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/>
              <a:t>                   *50 Tips to Better Leadership 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      https://www.floridalegion.org/programs-services/legion-  riders/resourcesforms/</a:t>
            </a:r>
            <a:endParaRPr lang="en-US" sz="3600" dirty="0"/>
          </a:p>
          <a:p>
            <a:pPr marL="0" indent="0">
              <a:buNone/>
            </a:pPr>
            <a:endParaRPr lang="en-US" sz="4400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26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40232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1006" y="560056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5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32DA-AF04-433F-ACD9-F9DE835F6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65125"/>
            <a:ext cx="9753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Something to Think About…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60B60C-F19A-4165-80BD-DF135B076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690688"/>
            <a:ext cx="10725150" cy="4433887"/>
          </a:xfrm>
        </p:spPr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4800" dirty="0"/>
              <a:t>When a person’s actions or attitudes contradict their words, we tend to discount what they have Said…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0695" y="560849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0400" y="560849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528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2AE4-6C44-4B3F-9260-75D9BF2B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         </a:t>
            </a:r>
            <a:r>
              <a:rPr lang="en-US" sz="7300" b="1" dirty="0"/>
              <a:t>QUESTIONS??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0B8985-2FFD-4616-835F-1982731B89F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3281" y="5600009"/>
            <a:ext cx="1259439" cy="113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CCEC95-D965-44EE-8321-E27C221E218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8812" y="5600009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21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a4f35948-e619-41b3-aa29-22878b09cfd2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183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Cloud skipper design template</vt:lpstr>
      <vt:lpstr>    AMERICAN LEGION RIDERS   </vt:lpstr>
      <vt:lpstr>ADDITIONAL CLASSES OFFERED</vt:lpstr>
      <vt:lpstr>THE DUTIES OF THE DIRECTOR</vt:lpstr>
      <vt:lpstr>                      HELPFUL HINTS</vt:lpstr>
      <vt:lpstr>  WHAT FALLS BETWEEN THE CRACKS?</vt:lpstr>
      <vt:lpstr>             OTHER RESOURCES</vt:lpstr>
      <vt:lpstr>Something to Think About…</vt:lpstr>
      <vt:lpstr>                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Legion Riders      ALR General Meeting Protocol</dc:title>
  <dc:creator>Teresa Wineland</dc:creator>
  <cp:lastModifiedBy>Beverly Wooten</cp:lastModifiedBy>
  <cp:revision>61</cp:revision>
  <dcterms:created xsi:type="dcterms:W3CDTF">2017-01-19T02:01:10Z</dcterms:created>
  <dcterms:modified xsi:type="dcterms:W3CDTF">2020-01-30T18:57:38Z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FATIntVersion">
    <vt:i4>15</vt:i4>
  </property>
  <property fmtid="{D5CDD505-2E9C-101B-9397-08002B2CF9AE}" pid="13" name="FILEGUID">
    <vt:lpwstr>5961593f-b4ad-4ec9-bfff-3dc315a1f74c</vt:lpwstr>
  </property>
  <property fmtid="{D5CDD505-2E9C-101B-9397-08002B2CF9AE}" pid="14" name="MODFILEGUID">
    <vt:lpwstr>c4be06ee-98b6-402b-818b-5cb7ae9feaff</vt:lpwstr>
  </property>
  <property fmtid="{D5CDD505-2E9C-101B-9397-08002B2CF9AE}" pid="15" name="FILEOWNER">
    <vt:lpwstr>Teresa Wineland</vt:lpwstr>
  </property>
  <property fmtid="{D5CDD505-2E9C-101B-9397-08002B2CF9AE}" pid="16" name="MODFILEOWNER">
    <vt:lpwstr>E50507</vt:lpwstr>
  </property>
  <property fmtid="{D5CDD505-2E9C-101B-9397-08002B2CF9AE}" pid="17" name="IPPCLASS">
    <vt:i4>1</vt:i4>
  </property>
  <property fmtid="{D5CDD505-2E9C-101B-9397-08002B2CF9AE}" pid="18" name="MODIPPCLASS">
    <vt:i4>1</vt:i4>
  </property>
  <property fmtid="{D5CDD505-2E9C-101B-9397-08002B2CF9AE}" pid="19" name="MACHINEID">
    <vt:lpwstr>TPSL302339</vt:lpwstr>
  </property>
  <property fmtid="{D5CDD505-2E9C-101B-9397-08002B2CF9AE}" pid="20" name="MODMACHINEID">
    <vt:lpwstr>TPSL-PC0H7BZ1</vt:lpwstr>
  </property>
  <property fmtid="{D5CDD505-2E9C-101B-9397-08002B2CF9AE}" pid="21" name="CURRENTCLASS">
    <vt:lpwstr>Classified - No Category</vt:lpwstr>
  </property>
</Properties>
</file>