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4"/>
  </p:sldMasterIdLst>
  <p:notesMasterIdLst>
    <p:notesMasterId r:id="rId35"/>
  </p:notesMasterIdLst>
  <p:handoutMasterIdLst>
    <p:handoutMasterId r:id="rId36"/>
  </p:handoutMasterIdLst>
  <p:sldIdLst>
    <p:sldId id="265" r:id="rId5"/>
    <p:sldId id="266" r:id="rId6"/>
    <p:sldId id="270" r:id="rId7"/>
    <p:sldId id="288" r:id="rId8"/>
    <p:sldId id="289" r:id="rId9"/>
    <p:sldId id="291" r:id="rId10"/>
    <p:sldId id="294" r:id="rId11"/>
    <p:sldId id="274" r:id="rId12"/>
    <p:sldId id="273" r:id="rId13"/>
    <p:sldId id="292" r:id="rId14"/>
    <p:sldId id="295" r:id="rId15"/>
    <p:sldId id="296" r:id="rId16"/>
    <p:sldId id="299" r:id="rId17"/>
    <p:sldId id="301" r:id="rId18"/>
    <p:sldId id="302" r:id="rId19"/>
    <p:sldId id="303" r:id="rId20"/>
    <p:sldId id="304" r:id="rId21"/>
    <p:sldId id="307" r:id="rId22"/>
    <p:sldId id="305" r:id="rId23"/>
    <p:sldId id="308" r:id="rId24"/>
    <p:sldId id="306" r:id="rId25"/>
    <p:sldId id="309" r:id="rId26"/>
    <p:sldId id="310" r:id="rId27"/>
    <p:sldId id="311" r:id="rId28"/>
    <p:sldId id="312" r:id="rId29"/>
    <p:sldId id="313" r:id="rId30"/>
    <p:sldId id="314" r:id="rId31"/>
    <p:sldId id="297" r:id="rId32"/>
    <p:sldId id="298" r:id="rId33"/>
    <p:sldId id="315"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verly Wooten" initials="BW" lastIdx="0" clrIdx="0">
    <p:extLst>
      <p:ext uri="{19B8F6BF-5375-455C-9EA6-DF929625EA0E}">
        <p15:presenceInfo xmlns:p15="http://schemas.microsoft.com/office/powerpoint/2012/main" userId="S-1-12-1-4212954835-1163068667-1259575177-65646083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9" autoAdjust="0"/>
    <p:restoredTop sz="94660" autoAdjust="0"/>
  </p:normalViewPr>
  <p:slideViewPr>
    <p:cSldViewPr snapToGrid="0" showGuides="1">
      <p:cViewPr varScale="1">
        <p:scale>
          <a:sx n="68" d="100"/>
          <a:sy n="68" d="100"/>
        </p:scale>
        <p:origin x="616" y="48"/>
      </p:cViewPr>
      <p:guideLst>
        <p:guide orient="horz" pos="2160"/>
        <p:guide pos="3840"/>
      </p:guideLst>
    </p:cSldViewPr>
  </p:slideViewPr>
  <p:outlineViewPr>
    <p:cViewPr>
      <p:scale>
        <a:sx n="33" d="100"/>
        <a:sy n="33" d="100"/>
      </p:scale>
      <p:origin x="48" y="2328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76" d="100"/>
          <a:sy n="76" d="100"/>
        </p:scale>
        <p:origin x="241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1658A34-83F4-4B2E-BC5A-DE51EE8822F9}" type="datetimeFigureOut">
              <a:rPr lang="en-US" smtClean="0"/>
              <a:pPr/>
              <a:t>1/29/2019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78FE58C-C1A6-4C4C-90C2-B7F5B0504B2D}" type="slidenum">
              <a:rPr lang="en-US" smtClean="0"/>
              <a:pPr/>
              <a:t>‹#›</a:t>
            </a:fld>
            <a:endParaRPr lang="en-US"/>
          </a:p>
        </p:txBody>
      </p:sp>
    </p:spTree>
    <p:extLst>
      <p:ext uri="{BB962C8B-B14F-4D97-AF65-F5344CB8AC3E}">
        <p14:creationId xmlns:p14="http://schemas.microsoft.com/office/powerpoint/2010/main" val="40346050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2E1917-0BAF-4687-978A-82FFF05559C3}" type="datetimeFigureOut">
              <a:rPr lang="en-US" smtClean="0"/>
              <a:pPr/>
              <a:t>1/29/2019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0E1E9A-E921-4174-A0FC-51868D7AC568}" type="slidenum">
              <a:rPr lang="en-US" smtClean="0"/>
              <a:pPr/>
              <a:t>‹#›</a:t>
            </a:fld>
            <a:endParaRPr lang="en-US"/>
          </a:p>
        </p:txBody>
      </p:sp>
    </p:spTree>
    <p:extLst>
      <p:ext uri="{BB962C8B-B14F-4D97-AF65-F5344CB8AC3E}">
        <p14:creationId xmlns:p14="http://schemas.microsoft.com/office/powerpoint/2010/main" val="373786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41400"/>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3">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EAB7D7-3608-4730-B2E2-670834DF882C}" type="datetimeFigureOut">
              <a:rPr lang="en-US" smtClean="0"/>
              <a:pPr/>
              <a:t>1/29/2019</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pPr/>
              <a:t>‹#›</a:t>
            </a:fld>
            <a:endParaRPr lang="en-US"/>
          </a:p>
        </p:txBody>
      </p:sp>
    </p:spTree>
    <p:extLst>
      <p:ext uri="{BB962C8B-B14F-4D97-AF65-F5344CB8AC3E}">
        <p14:creationId xmlns:p14="http://schemas.microsoft.com/office/powerpoint/2010/main" val="646705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1562100" y="1825625"/>
            <a:ext cx="9791700" cy="43513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EAB7D7-3608-4730-B2E2-670834DF882C}" type="datetimeFigureOut">
              <a:rPr lang="en-US" smtClean="0"/>
              <a:pPr/>
              <a:t>1/29/2019</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pPr/>
              <a:t>‹#›</a:t>
            </a:fld>
            <a:endParaRPr lang="en-US"/>
          </a:p>
        </p:txBody>
      </p:sp>
    </p:spTree>
    <p:extLst>
      <p:ext uri="{BB962C8B-B14F-4D97-AF65-F5344CB8AC3E}">
        <p14:creationId xmlns:p14="http://schemas.microsoft.com/office/powerpoint/2010/main" val="2821885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562100" y="365125"/>
            <a:ext cx="70104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EAB7D7-3608-4730-B2E2-670834DF882C}" type="datetimeFigureOut">
              <a:rPr lang="en-US" smtClean="0"/>
              <a:pPr/>
              <a:t>1/29/2019</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pPr/>
              <a:t>‹#›</a:t>
            </a:fld>
            <a:endParaRPr lang="en-US"/>
          </a:p>
        </p:txBody>
      </p:sp>
    </p:spTree>
    <p:extLst>
      <p:ext uri="{BB962C8B-B14F-4D97-AF65-F5344CB8AC3E}">
        <p14:creationId xmlns:p14="http://schemas.microsoft.com/office/powerpoint/2010/main" val="3388830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9" name="Title 1"/>
          <p:cNvSpPr>
            <a:spLocks noGrp="1"/>
          </p:cNvSpPr>
          <p:nvPr>
            <p:ph type="title"/>
          </p:nvPr>
        </p:nvSpPr>
        <p:spPr>
          <a:xfrm>
            <a:off x="1562100" y="457200"/>
            <a:ext cx="3932237" cy="1600200"/>
          </a:xfrm>
        </p:spPr>
        <p:txBody>
          <a:bodyPr anchor="b"/>
          <a:lstStyle>
            <a:lvl1pPr>
              <a:defRPr sz="3200"/>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5678904" y="987425"/>
            <a:ext cx="5678424"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8"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AB7D7-3608-4730-B2E2-670834DF882C}" type="datetimeFigureOut">
              <a:rPr lang="en-US" smtClean="0"/>
              <a:pPr/>
              <a:t>1/29/2019</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1B7BAC7-FE87-40F6-AA24-4F4685D1B022}" type="slidenum">
              <a:rPr lang="en-US" smtClean="0"/>
              <a:pPr/>
              <a:t>‹#›</a:t>
            </a:fld>
            <a:endParaRPr lang="en-US"/>
          </a:p>
        </p:txBody>
      </p:sp>
    </p:spTree>
    <p:extLst>
      <p:ext uri="{BB962C8B-B14F-4D97-AF65-F5344CB8AC3E}">
        <p14:creationId xmlns:p14="http://schemas.microsoft.com/office/powerpoint/2010/main" val="3413888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EAB7D7-3608-4730-B2E2-670834DF882C}" type="datetimeFigureOut">
              <a:rPr lang="en-US" smtClean="0"/>
              <a:pPr/>
              <a:t>1/29/2019</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pPr/>
              <a:t>‹#›</a:t>
            </a:fld>
            <a:endParaRPr lang="en-US"/>
          </a:p>
        </p:txBody>
      </p:sp>
    </p:spTree>
    <p:extLst>
      <p:ext uri="{BB962C8B-B14F-4D97-AF65-F5344CB8AC3E}">
        <p14:creationId xmlns:p14="http://schemas.microsoft.com/office/powerpoint/2010/main" val="2198793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41658" y="1709738"/>
            <a:ext cx="10105791" cy="2862262"/>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1241658" y="4589463"/>
            <a:ext cx="10105791"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p>
            <a:fld id="{84EAB7D7-3608-4730-B2E2-670834DF882C}" type="datetimeFigureOut">
              <a:rPr lang="en-US" smtClean="0"/>
              <a:pPr/>
              <a:t>1/29/2019</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pPr/>
              <a:t>‹#›</a:t>
            </a:fld>
            <a:endParaRPr lang="en-US"/>
          </a:p>
        </p:txBody>
      </p:sp>
    </p:spTree>
    <p:extLst>
      <p:ext uri="{BB962C8B-B14F-4D97-AF65-F5344CB8AC3E}">
        <p14:creationId xmlns:p14="http://schemas.microsoft.com/office/powerpoint/2010/main" val="4067686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69700" y="1825625"/>
            <a:ext cx="475488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5325" y="1825625"/>
            <a:ext cx="475488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EAB7D7-3608-4730-B2E2-670834DF882C}" type="datetimeFigureOut">
              <a:rPr lang="en-US" smtClean="0"/>
              <a:pPr/>
              <a:t>1/29/2019</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1B7BAC7-FE87-40F6-AA24-4F4685D1B022}" type="slidenum">
              <a:rPr lang="en-US" smtClean="0"/>
              <a:pPr/>
              <a:t>‹#›</a:t>
            </a:fld>
            <a:endParaRPr lang="en-US"/>
          </a:p>
        </p:txBody>
      </p:sp>
    </p:spTree>
    <p:extLst>
      <p:ext uri="{BB962C8B-B14F-4D97-AF65-F5344CB8AC3E}">
        <p14:creationId xmlns:p14="http://schemas.microsoft.com/office/powerpoint/2010/main" val="10636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324100" y="274638"/>
            <a:ext cx="9023350" cy="1143000"/>
          </a:xfrm>
        </p:spPr>
        <p:txBody>
          <a:bodyPr/>
          <a:lstStyle/>
          <a:p>
            <a:r>
              <a:rPr lang="en-US"/>
              <a:t>Click to edit Master title style</a:t>
            </a:r>
          </a:p>
        </p:txBody>
      </p:sp>
      <p:sp>
        <p:nvSpPr>
          <p:cNvPr id="3" name="Text Placeholder 2"/>
          <p:cNvSpPr>
            <a:spLocks noGrp="1"/>
          </p:cNvSpPr>
          <p:nvPr>
            <p:ph type="body" idx="1"/>
          </p:nvPr>
        </p:nvSpPr>
        <p:spPr>
          <a:xfrm>
            <a:off x="1562100" y="1489075"/>
            <a:ext cx="4754880" cy="641350"/>
          </a:xfrm>
          <a:noFill/>
          <a:ln>
            <a:noFill/>
          </a:ln>
        </p:spPr>
        <p:txBody>
          <a:bodyPr anchor="b"/>
          <a:lstStyle>
            <a:lvl1pPr marL="0" indent="0">
              <a:buNone/>
              <a:defRPr sz="2400" b="0">
                <a:solidFill>
                  <a:schemeClr val="accent3">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62100" y="2193925"/>
            <a:ext cx="475488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598920" y="1489075"/>
            <a:ext cx="4754880" cy="641350"/>
          </a:xfrm>
          <a:noFill/>
          <a:ln>
            <a:noFill/>
          </a:ln>
        </p:spPr>
        <p:txBody>
          <a:bodyPr anchor="b"/>
          <a:lstStyle>
            <a:lvl1pPr marL="0" indent="0">
              <a:buNone/>
              <a:defRPr sz="2400" b="0">
                <a:solidFill>
                  <a:schemeClr val="accent3">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98920" y="2193925"/>
            <a:ext cx="475488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EAB7D7-3608-4730-B2E2-670834DF882C}" type="datetimeFigureOut">
              <a:rPr lang="en-US" smtClean="0"/>
              <a:pPr/>
              <a:t>1/29/2019</a:t>
            </a:fld>
            <a:endParaRPr lang="en-US"/>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71B7BAC7-FE87-40F6-AA24-4F4685D1B022}" type="slidenum">
              <a:rPr lang="en-US" smtClean="0"/>
              <a:pPr/>
              <a:t>‹#›</a:t>
            </a:fld>
            <a:endParaRPr lang="en-US"/>
          </a:p>
        </p:txBody>
      </p:sp>
    </p:spTree>
    <p:extLst>
      <p:ext uri="{BB962C8B-B14F-4D97-AF65-F5344CB8AC3E}">
        <p14:creationId xmlns:p14="http://schemas.microsoft.com/office/powerpoint/2010/main" val="3231661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EAB7D7-3608-4730-B2E2-670834DF882C}" type="datetimeFigureOut">
              <a:rPr lang="en-US" smtClean="0"/>
              <a:pPr/>
              <a:t>1/29/2019</a:t>
            </a:fld>
            <a:endParaRPr lang="en-US"/>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71B7BAC7-FE87-40F6-AA24-4F4685D1B022}" type="slidenum">
              <a:rPr lang="en-US" smtClean="0"/>
              <a:pPr/>
              <a:t>‹#›</a:t>
            </a:fld>
            <a:endParaRPr lang="en-US"/>
          </a:p>
        </p:txBody>
      </p:sp>
    </p:spTree>
    <p:extLst>
      <p:ext uri="{BB962C8B-B14F-4D97-AF65-F5344CB8AC3E}">
        <p14:creationId xmlns:p14="http://schemas.microsoft.com/office/powerpoint/2010/main" val="510586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EAB7D7-3608-4730-B2E2-670834DF882C}" type="datetimeFigureOut">
              <a:rPr lang="en-US" smtClean="0"/>
              <a:pPr/>
              <a:t>1/29/2019</a:t>
            </a:fld>
            <a:endParaRPr lang="en-US"/>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71B7BAC7-FE87-40F6-AA24-4F4685D1B022}" type="slidenum">
              <a:rPr lang="en-US" smtClean="0"/>
              <a:pPr/>
              <a:t>‹#›</a:t>
            </a:fld>
            <a:endParaRPr lang="en-US"/>
          </a:p>
        </p:txBody>
      </p:sp>
    </p:spTree>
    <p:extLst>
      <p:ext uri="{BB962C8B-B14F-4D97-AF65-F5344CB8AC3E}">
        <p14:creationId xmlns:p14="http://schemas.microsoft.com/office/powerpoint/2010/main" val="3215141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62100"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678905" y="987425"/>
            <a:ext cx="567648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AB7D7-3608-4730-B2E2-670834DF882C}" type="datetimeFigureOut">
              <a:rPr lang="en-US" smtClean="0"/>
              <a:pPr/>
              <a:t>1/29/2019</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1B7BAC7-FE87-40F6-AA24-4F4685D1B022}" type="slidenum">
              <a:rPr lang="en-US" smtClean="0"/>
              <a:pPr/>
              <a:t>‹#›</a:t>
            </a:fld>
            <a:endParaRPr lang="en-US"/>
          </a:p>
        </p:txBody>
      </p:sp>
    </p:spTree>
    <p:extLst>
      <p:ext uri="{BB962C8B-B14F-4D97-AF65-F5344CB8AC3E}">
        <p14:creationId xmlns:p14="http://schemas.microsoft.com/office/powerpoint/2010/main" val="2198712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9" name="Title 1"/>
          <p:cNvSpPr>
            <a:spLocks noGrp="1"/>
          </p:cNvSpPr>
          <p:nvPr>
            <p:ph type="title"/>
          </p:nvPr>
        </p:nvSpPr>
        <p:spPr>
          <a:xfrm>
            <a:off x="1562100" y="457200"/>
            <a:ext cx="3932237" cy="1600200"/>
          </a:xfrm>
        </p:spPr>
        <p:txBody>
          <a:bodyPr anchor="b"/>
          <a:lstStyle>
            <a:lvl1pPr>
              <a:defRPr sz="3200"/>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5678904" y="987425"/>
            <a:ext cx="5678424"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8"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AB7D7-3608-4730-B2E2-670834DF882C}" type="datetimeFigureOut">
              <a:rPr lang="en-US" smtClean="0"/>
              <a:pPr/>
              <a:t>1/29/2019</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1B7BAC7-FE87-40F6-AA24-4F4685D1B022}" type="slidenum">
              <a:rPr lang="en-US" smtClean="0"/>
              <a:pPr/>
              <a:t>‹#›</a:t>
            </a:fld>
            <a:endParaRPr lang="en-US"/>
          </a:p>
        </p:txBody>
      </p:sp>
    </p:spTree>
    <p:extLst>
      <p:ext uri="{BB962C8B-B14F-4D97-AF65-F5344CB8AC3E}">
        <p14:creationId xmlns:p14="http://schemas.microsoft.com/office/powerpoint/2010/main" val="1619359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324100" y="365125"/>
            <a:ext cx="9029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562100" y="1825625"/>
            <a:ext cx="9791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562100" y="6356350"/>
            <a:ext cx="2552700"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84EAB7D7-3608-4730-B2E2-670834DF882C}" type="datetimeFigureOut">
              <a:rPr lang="en-US" smtClean="0"/>
              <a:pPr/>
              <a:t>1/29/2019</a:t>
            </a:fld>
            <a:endParaRPr lang="en-US"/>
          </a:p>
        </p:txBody>
      </p:sp>
      <p:sp>
        <p:nvSpPr>
          <p:cNvPr id="5"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r>
              <a:rPr lang="en-US"/>
              <a:t>Add a footer</a:t>
            </a:r>
            <a:endParaRPr lang="en-US" dirty="0"/>
          </a:p>
        </p:txBody>
      </p:sp>
      <p:sp>
        <p:nvSpPr>
          <p:cNvPr id="6"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B7BAC7-FE87-40F6-AA24-4F4685D1B022}" type="slidenum">
              <a:rPr lang="en-US" smtClean="0"/>
              <a:pPr/>
              <a:t>‹#›</a:t>
            </a:fld>
            <a:endParaRPr lang="en-US"/>
          </a:p>
        </p:txBody>
      </p:sp>
    </p:spTree>
    <p:extLst>
      <p:ext uri="{BB962C8B-B14F-4D97-AF65-F5344CB8AC3E}">
        <p14:creationId xmlns:p14="http://schemas.microsoft.com/office/powerpoint/2010/main" val="32193672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81"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spcBef>
          <a:spcPct val="0"/>
        </a:spcBef>
        <a:buNone/>
        <a:defRPr sz="4400"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90000"/>
        </a:lnSpc>
        <a:spcBef>
          <a:spcPct val="30000"/>
        </a:spcBef>
        <a:buClr>
          <a:schemeClr val="accent3"/>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3"/>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3"/>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0" orient="horz" pos="2160" userDrawn="1">
          <p15:clr>
            <a:srgbClr val="F26B43"/>
          </p15:clr>
        </p15:guide>
        <p15:guide id="1" pos="3840" userDrawn="1">
          <p15:clr>
            <a:srgbClr val="F26B43"/>
          </p15:clr>
        </p15:guide>
        <p15:guide id="2" pos="1464" userDrawn="1">
          <p15:clr>
            <a:srgbClr val="F26B43"/>
          </p15:clr>
        </p15:guide>
        <p15:guide id="3" pos="7152" userDrawn="1">
          <p15:clr>
            <a:srgbClr val="F26B43"/>
          </p15:clr>
        </p15:guide>
        <p15:guide id="4" pos="984" userDrawn="1">
          <p15:clr>
            <a:srgbClr val="F26B43"/>
          </p15:clr>
        </p15:guide>
        <p15:guide id="5" orient="horz" pos="388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capwiz.com/legion/issues/bills/"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floridalegion.org/programs-services/legion-riders/"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legionriders@legionmail.or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capwiz.com/legion/issues/bills/"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br>
              <a:rPr lang="en-US" dirty="0"/>
            </a:br>
            <a:br>
              <a:rPr lang="en-US" dirty="0"/>
            </a:br>
            <a:br>
              <a:rPr lang="en-US" sz="4900" dirty="0"/>
            </a:br>
            <a:br>
              <a:rPr lang="en-US" sz="4900" dirty="0"/>
            </a:br>
            <a:br>
              <a:rPr lang="en-US" dirty="0"/>
            </a:br>
            <a:br>
              <a:rPr lang="en-US" dirty="0"/>
            </a:br>
            <a:br>
              <a:rPr lang="en-US" dirty="0"/>
            </a:br>
            <a:endParaRPr lang="en-US" dirty="0"/>
          </a:p>
        </p:txBody>
      </p:sp>
      <p:sp>
        <p:nvSpPr>
          <p:cNvPr id="6" name="Subtitle 5">
            <a:extLst>
              <a:ext uri="{FF2B5EF4-FFF2-40B4-BE49-F238E27FC236}">
                <a16:creationId xmlns:a16="http://schemas.microsoft.com/office/drawing/2014/main" id="{03D8457C-DF60-4D2E-BA1B-A27D42186B87}"/>
              </a:ext>
            </a:extLst>
          </p:cNvPr>
          <p:cNvSpPr>
            <a:spLocks noGrp="1"/>
          </p:cNvSpPr>
          <p:nvPr>
            <p:ph type="subTitle" idx="1"/>
          </p:nvPr>
        </p:nvSpPr>
        <p:spPr>
          <a:xfrm>
            <a:off x="1225485" y="699140"/>
            <a:ext cx="9442515" cy="4558660"/>
          </a:xfrm>
        </p:spPr>
        <p:txBody>
          <a:bodyPr>
            <a:normAutofit/>
          </a:bodyPr>
          <a:lstStyle/>
          <a:p>
            <a:r>
              <a:rPr lang="en-US" sz="6600" b="1" dirty="0">
                <a:solidFill>
                  <a:schemeClr val="accent1">
                    <a:lumMod val="75000"/>
                  </a:schemeClr>
                </a:solidFill>
              </a:rPr>
              <a:t>AMERICAN LEGION RIDERS</a:t>
            </a:r>
          </a:p>
          <a:p>
            <a:endParaRPr lang="en-US" sz="4400" dirty="0">
              <a:solidFill>
                <a:schemeClr val="accent1">
                  <a:lumMod val="75000"/>
                </a:schemeClr>
              </a:solidFill>
            </a:endParaRPr>
          </a:p>
          <a:p>
            <a:r>
              <a:rPr lang="en-US" sz="4400" dirty="0">
                <a:solidFill>
                  <a:schemeClr val="accent1">
                    <a:lumMod val="75000"/>
                  </a:schemeClr>
                </a:solidFill>
              </a:rPr>
              <a:t>Standard Operating Procedures </a:t>
            </a:r>
          </a:p>
          <a:p>
            <a:r>
              <a:rPr lang="en-US" sz="4400" dirty="0">
                <a:solidFill>
                  <a:schemeClr val="accent1">
                    <a:lumMod val="75000"/>
                  </a:schemeClr>
                </a:solidFill>
              </a:rPr>
              <a:t>Guide to Chapter SOP Development</a:t>
            </a:r>
          </a:p>
          <a:p>
            <a:endParaRPr lang="en-US" dirty="0"/>
          </a:p>
        </p:txBody>
      </p:sp>
      <p:pic>
        <p:nvPicPr>
          <p:cNvPr id="4" name="Picture 3"/>
          <p:cNvPicPr/>
          <p:nvPr/>
        </p:nvPicPr>
        <p:blipFill>
          <a:blip r:embed="rId2" cstate="print"/>
          <a:srcRect/>
          <a:stretch>
            <a:fillRect/>
          </a:stretch>
        </p:blipFill>
        <p:spPr bwMode="auto">
          <a:xfrm>
            <a:off x="8414538" y="5420360"/>
            <a:ext cx="1259205" cy="1138555"/>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a:off x="10024381" y="5420360"/>
            <a:ext cx="1069975" cy="1138555"/>
          </a:xfrm>
          <a:prstGeom prst="rect">
            <a:avLst/>
          </a:prstGeom>
          <a:noFill/>
          <a:ln w="9525">
            <a:noFill/>
            <a:miter lim="800000"/>
            <a:headEnd/>
            <a:tailEnd/>
          </a:ln>
        </p:spPr>
      </p:pic>
      <p:sp>
        <p:nvSpPr>
          <p:cNvPr id="3" name="TextBox 2"/>
          <p:cNvSpPr txBox="1"/>
          <p:nvPr/>
        </p:nvSpPr>
        <p:spPr>
          <a:xfrm>
            <a:off x="2006883" y="5603217"/>
            <a:ext cx="4898618" cy="461665"/>
          </a:xfrm>
          <a:prstGeom prst="rect">
            <a:avLst/>
          </a:prstGeom>
          <a:noFill/>
          <a:ln>
            <a:solidFill>
              <a:schemeClr val="bg2"/>
            </a:solidFill>
          </a:ln>
        </p:spPr>
        <p:txBody>
          <a:bodyPr wrap="square" rtlCol="0" anchor="ctr" anchorCtr="1">
            <a:spAutoFit/>
          </a:bodyPr>
          <a:lstStyle/>
          <a:p>
            <a:r>
              <a:rPr lang="en-US" sz="2400" dirty="0"/>
              <a:t>Jim </a:t>
            </a:r>
            <a:r>
              <a:rPr lang="en-US" sz="2400" dirty="0" err="1"/>
              <a:t>Wineland</a:t>
            </a:r>
            <a:r>
              <a:rPr lang="en-US" sz="2400" dirty="0"/>
              <a:t>, ALR Chairman</a:t>
            </a:r>
          </a:p>
        </p:txBody>
      </p:sp>
    </p:spTree>
    <p:extLst>
      <p:ext uri="{BB962C8B-B14F-4D97-AF65-F5344CB8AC3E}">
        <p14:creationId xmlns:p14="http://schemas.microsoft.com/office/powerpoint/2010/main" val="923078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2A913-822C-40DB-9AF3-543961CAB84C}"/>
              </a:ext>
            </a:extLst>
          </p:cNvPr>
          <p:cNvSpPr>
            <a:spLocks noGrp="1"/>
          </p:cNvSpPr>
          <p:nvPr>
            <p:ph type="title"/>
          </p:nvPr>
        </p:nvSpPr>
        <p:spPr>
          <a:xfrm>
            <a:off x="499621" y="181199"/>
            <a:ext cx="10854179" cy="1261102"/>
          </a:xfrm>
        </p:spPr>
        <p:txBody>
          <a:bodyPr>
            <a:noAutofit/>
          </a:bodyPr>
          <a:lstStyle/>
          <a:p>
            <a:pPr algn="ctr"/>
            <a:r>
              <a:rPr lang="en-US" sz="3200" dirty="0"/>
              <a:t>The following guidelines are recommended for The ALR program of The American Legion:</a:t>
            </a:r>
            <a:br>
              <a:rPr lang="en-US" sz="3200" dirty="0"/>
            </a:br>
            <a:endParaRPr lang="en-US" sz="3200" dirty="0"/>
          </a:p>
        </p:txBody>
      </p:sp>
      <p:sp>
        <p:nvSpPr>
          <p:cNvPr id="3" name="Content Placeholder 2"/>
          <p:cNvSpPr>
            <a:spLocks noGrp="1"/>
          </p:cNvSpPr>
          <p:nvPr>
            <p:ph idx="1"/>
          </p:nvPr>
        </p:nvSpPr>
        <p:spPr>
          <a:xfrm>
            <a:off x="1562100" y="1140643"/>
            <a:ext cx="9791700" cy="4958499"/>
          </a:xfrm>
        </p:spPr>
        <p:txBody>
          <a:bodyPr>
            <a:normAutofit lnSpcReduction="10000"/>
          </a:bodyPr>
          <a:lstStyle/>
          <a:p>
            <a:pPr marL="0" lvl="0" indent="0">
              <a:buNone/>
            </a:pPr>
            <a:r>
              <a:rPr lang="en-US" dirty="0"/>
              <a:t>1. All members of The American Legion Riders shall be current members of The American Legion, American Legion Auxiliary or The Sons of The American Legion</a:t>
            </a:r>
          </a:p>
          <a:p>
            <a:pPr marL="0" lvl="0" indent="0">
              <a:buNone/>
            </a:pPr>
            <a:r>
              <a:rPr lang="en-US" dirty="0"/>
              <a:t>2. Each ALR member shall establish and maintain membership by owning, individually or through marriage, a motorcycle licensed and insured as required by state law</a:t>
            </a:r>
          </a:p>
          <a:p>
            <a:pPr marL="0" lvl="0" indent="0">
              <a:buNone/>
            </a:pPr>
            <a:r>
              <a:rPr lang="en-US" dirty="0"/>
              <a:t>3. ALR programs may allow for continued membership for those members who have given up motorcycle ownership because of age, illness, injury, or other reasons outside the member’s control</a:t>
            </a:r>
          </a:p>
          <a:p>
            <a:pPr marL="0" lvl="0" indent="0">
              <a:buNone/>
            </a:pPr>
            <a:r>
              <a:rPr lang="en-US" sz="2400" dirty="0"/>
              <a:t>4. </a:t>
            </a:r>
            <a:r>
              <a:rPr lang="en-US" dirty="0"/>
              <a:t>All ALR members shall strive to maintain the image of The American Legon, always upholding The American Legion name and emblem, which symbolizes the integrity and principles of the great organization. </a:t>
            </a:r>
          </a:p>
          <a:p>
            <a:pPr marL="0" indent="0" algn="ctr">
              <a:buNone/>
            </a:pPr>
            <a:endParaRPr lang="en-US" sz="4000" b="1" dirty="0"/>
          </a:p>
        </p:txBody>
      </p:sp>
      <p:pic>
        <p:nvPicPr>
          <p:cNvPr id="4" name="Picture 3"/>
          <p:cNvPicPr/>
          <p:nvPr/>
        </p:nvPicPr>
        <p:blipFill>
          <a:blip r:embed="rId2" cstate="print"/>
          <a:srcRect/>
          <a:stretch>
            <a:fillRect/>
          </a:stretch>
        </p:blipFill>
        <p:spPr bwMode="auto">
          <a:xfrm>
            <a:off x="9604564" y="5677775"/>
            <a:ext cx="1259205" cy="1138555"/>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a:off x="10948610" y="5538247"/>
            <a:ext cx="1069975" cy="1138555"/>
          </a:xfrm>
          <a:prstGeom prst="rect">
            <a:avLst/>
          </a:prstGeom>
          <a:noFill/>
          <a:ln w="9525">
            <a:noFill/>
            <a:miter lim="800000"/>
            <a:headEnd/>
            <a:tailEnd/>
          </a:ln>
        </p:spPr>
      </p:pic>
    </p:spTree>
    <p:extLst>
      <p:ext uri="{BB962C8B-B14F-4D97-AF65-F5344CB8AC3E}">
        <p14:creationId xmlns:p14="http://schemas.microsoft.com/office/powerpoint/2010/main" val="42426614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42A304A-37AE-447B-B235-021E761D56D4}"/>
              </a:ext>
            </a:extLst>
          </p:cNvPr>
          <p:cNvSpPr>
            <a:spLocks noGrp="1"/>
          </p:cNvSpPr>
          <p:nvPr>
            <p:ph type="title"/>
          </p:nvPr>
        </p:nvSpPr>
        <p:spPr>
          <a:xfrm>
            <a:off x="1131216" y="365125"/>
            <a:ext cx="10109462" cy="6373439"/>
          </a:xfrm>
        </p:spPr>
        <p:txBody>
          <a:bodyPr>
            <a:normAutofit fontScale="90000"/>
          </a:bodyPr>
          <a:lstStyle/>
          <a:p>
            <a:pPr lvl="0"/>
            <a:br>
              <a:rPr lang="en-US" sz="3100" dirty="0">
                <a:solidFill>
                  <a:schemeClr val="tx1"/>
                </a:solidFill>
              </a:rPr>
            </a:br>
            <a:r>
              <a:rPr lang="en-US" sz="3100" dirty="0">
                <a:solidFill>
                  <a:schemeClr val="tx1"/>
                </a:solidFill>
                <a:latin typeface="+mn-lt"/>
              </a:rPr>
              <a:t>5. All the ALR groups shall avoid the perception of being a “motorcycle club or biker club”. </a:t>
            </a:r>
            <a:br>
              <a:rPr lang="en-US" sz="3100" dirty="0">
                <a:solidFill>
                  <a:schemeClr val="tx1"/>
                </a:solidFill>
                <a:latin typeface="+mn-lt"/>
              </a:rPr>
            </a:br>
            <a:r>
              <a:rPr lang="en-US" sz="3100" dirty="0">
                <a:solidFill>
                  <a:schemeClr val="tx1"/>
                </a:solidFill>
                <a:latin typeface="+mn-lt"/>
              </a:rPr>
              <a:t>6. The only recognized The American Legion Rider logo is that which is copyrighted and sold through The American Legion National Emblem sales.</a:t>
            </a:r>
            <a:br>
              <a:rPr lang="en-US" sz="3100" dirty="0">
                <a:solidFill>
                  <a:schemeClr val="tx1"/>
                </a:solidFill>
                <a:latin typeface="+mn-lt"/>
              </a:rPr>
            </a:br>
            <a:r>
              <a:rPr lang="en-US" sz="3100" dirty="0">
                <a:solidFill>
                  <a:schemeClr val="tx1"/>
                </a:solidFill>
                <a:latin typeface="+mn-lt"/>
              </a:rPr>
              <a:t>7. All Members will obey the motorcycle laws of their state.</a:t>
            </a:r>
            <a:br>
              <a:rPr lang="en-US" sz="3100" dirty="0">
                <a:solidFill>
                  <a:schemeClr val="tx1"/>
                </a:solidFill>
                <a:latin typeface="+mn-lt"/>
              </a:rPr>
            </a:br>
            <a:r>
              <a:rPr lang="en-US" sz="3100" dirty="0">
                <a:solidFill>
                  <a:schemeClr val="tx1"/>
                </a:solidFill>
                <a:latin typeface="+mn-lt"/>
              </a:rPr>
              <a:t>8. No use of rockers with the ALR patch because touching the patch violates trademark laws of the ALR patch.</a:t>
            </a:r>
            <a:br>
              <a:rPr lang="en-US" sz="3100" dirty="0">
                <a:solidFill>
                  <a:schemeClr val="tx1"/>
                </a:solidFill>
                <a:latin typeface="+mn-lt"/>
              </a:rPr>
            </a:br>
            <a:r>
              <a:rPr lang="en-US" sz="3100" dirty="0">
                <a:solidFill>
                  <a:schemeClr val="tx1"/>
                </a:solidFill>
                <a:latin typeface="+mn-lt"/>
              </a:rPr>
              <a:t>9. Sponsoring organization (Post and Department) will review liability insurance coverage to ensure that adequate coverage is available to cover the organization to include coverage for any specific riding event.</a:t>
            </a:r>
            <a:br>
              <a:rPr lang="en-US" dirty="0">
                <a:latin typeface="+mn-lt"/>
              </a:rPr>
            </a:br>
            <a:br>
              <a:rPr lang="en-US" dirty="0">
                <a:solidFill>
                  <a:schemeClr val="tx1"/>
                </a:solidFill>
              </a:rPr>
            </a:br>
            <a:endParaRPr lang="en-US" dirty="0">
              <a:solidFill>
                <a:schemeClr val="tx1"/>
              </a:solidFill>
            </a:endParaRPr>
          </a:p>
        </p:txBody>
      </p:sp>
      <p:pic>
        <p:nvPicPr>
          <p:cNvPr id="4" name="Content Placeholder 3">
            <a:extLst>
              <a:ext uri="{FF2B5EF4-FFF2-40B4-BE49-F238E27FC236}">
                <a16:creationId xmlns:a16="http://schemas.microsoft.com/office/drawing/2014/main" id="{A60B8985-2FFD-4616-835F-1982731B89F8}"/>
              </a:ext>
            </a:extLst>
          </p:cNvPr>
          <p:cNvPicPr>
            <a:picLocks noGrp="1"/>
          </p:cNvPicPr>
          <p:nvPr>
            <p:ph idx="1"/>
          </p:nvPr>
        </p:nvPicPr>
        <p:blipFill>
          <a:blip r:embed="rId2" cstate="print"/>
          <a:stretch>
            <a:fillRect/>
          </a:stretch>
        </p:blipFill>
        <p:spPr bwMode="auto">
          <a:xfrm>
            <a:off x="9240733" y="5600009"/>
            <a:ext cx="1259439" cy="1138899"/>
          </a:xfrm>
          <a:prstGeom prst="rect">
            <a:avLst/>
          </a:prstGeom>
          <a:noFill/>
          <a:ln w="9525">
            <a:noFill/>
            <a:miter lim="800000"/>
            <a:headEnd/>
            <a:tailEnd/>
          </a:ln>
        </p:spPr>
      </p:pic>
      <p:pic>
        <p:nvPicPr>
          <p:cNvPr id="5" name="Picture 4">
            <a:extLst>
              <a:ext uri="{FF2B5EF4-FFF2-40B4-BE49-F238E27FC236}">
                <a16:creationId xmlns:a16="http://schemas.microsoft.com/office/drawing/2014/main" id="{B9CCEC95-D965-44EE-8321-E27C221E218D}"/>
              </a:ext>
            </a:extLst>
          </p:cNvPr>
          <p:cNvPicPr/>
          <p:nvPr/>
        </p:nvPicPr>
        <p:blipFill>
          <a:blip r:embed="rId3" cstate="print"/>
          <a:srcRect/>
          <a:stretch>
            <a:fillRect/>
          </a:stretch>
        </p:blipFill>
        <p:spPr bwMode="auto">
          <a:xfrm>
            <a:off x="10818812" y="5600009"/>
            <a:ext cx="1069975" cy="1138555"/>
          </a:xfrm>
          <a:prstGeom prst="rect">
            <a:avLst/>
          </a:prstGeom>
          <a:noFill/>
          <a:ln w="9525">
            <a:noFill/>
            <a:miter lim="800000"/>
            <a:headEnd/>
            <a:tailEnd/>
          </a:ln>
        </p:spPr>
      </p:pic>
    </p:spTree>
    <p:extLst>
      <p:ext uri="{BB962C8B-B14F-4D97-AF65-F5344CB8AC3E}">
        <p14:creationId xmlns:p14="http://schemas.microsoft.com/office/powerpoint/2010/main" val="88210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B2EF7BC4-4640-48A5-9559-A2781BB897BF}"/>
              </a:ext>
            </a:extLst>
          </p:cNvPr>
          <p:cNvSpPr>
            <a:spLocks noGrp="1"/>
          </p:cNvSpPr>
          <p:nvPr>
            <p:ph type="title"/>
          </p:nvPr>
        </p:nvSpPr>
        <p:spPr>
          <a:xfrm>
            <a:off x="556181" y="0"/>
            <a:ext cx="11085922" cy="774299"/>
          </a:xfrm>
        </p:spPr>
        <p:txBody>
          <a:bodyPr>
            <a:normAutofit/>
          </a:bodyPr>
          <a:lstStyle/>
          <a:p>
            <a:pPr algn="ctr"/>
            <a:r>
              <a:rPr lang="en-US" dirty="0"/>
              <a:t>Continued…</a:t>
            </a:r>
          </a:p>
        </p:txBody>
      </p:sp>
      <p:sp>
        <p:nvSpPr>
          <p:cNvPr id="3" name="Content Placeholder 2"/>
          <p:cNvSpPr>
            <a:spLocks noGrp="1"/>
          </p:cNvSpPr>
          <p:nvPr>
            <p:ph idx="1"/>
          </p:nvPr>
        </p:nvSpPr>
        <p:spPr/>
        <p:txBody>
          <a:bodyPr>
            <a:normAutofit/>
          </a:bodyPr>
          <a:lstStyle/>
          <a:p>
            <a:endParaRPr lang="en-US" dirty="0">
              <a:hlinkClick r:id="rId2"/>
            </a:endParaRPr>
          </a:p>
          <a:p>
            <a:endParaRPr lang="en-US" dirty="0"/>
          </a:p>
          <a:p>
            <a:endParaRPr lang="en-US" dirty="0"/>
          </a:p>
          <a:p>
            <a:endParaRPr lang="en-US" dirty="0"/>
          </a:p>
          <a:p>
            <a:endParaRPr lang="en-US" dirty="0"/>
          </a:p>
        </p:txBody>
      </p:sp>
      <p:sp>
        <p:nvSpPr>
          <p:cNvPr id="7" name="Text Placeholder 6">
            <a:extLst>
              <a:ext uri="{FF2B5EF4-FFF2-40B4-BE49-F238E27FC236}">
                <a16:creationId xmlns:a16="http://schemas.microsoft.com/office/drawing/2014/main" id="{02144181-3E22-482A-A808-0C18DC01EC00}"/>
              </a:ext>
            </a:extLst>
          </p:cNvPr>
          <p:cNvSpPr>
            <a:spLocks noGrp="1"/>
          </p:cNvSpPr>
          <p:nvPr>
            <p:ph type="body" sz="quarter" idx="4294967295"/>
          </p:nvPr>
        </p:nvSpPr>
        <p:spPr>
          <a:xfrm>
            <a:off x="1106078" y="1074738"/>
            <a:ext cx="9895002" cy="4351338"/>
          </a:xfrm>
        </p:spPr>
        <p:txBody>
          <a:bodyPr/>
          <a:lstStyle/>
          <a:p>
            <a:pPr marL="0" indent="0">
              <a:buNone/>
            </a:pPr>
            <a:r>
              <a:rPr lang="en-US" dirty="0"/>
              <a:t>             </a:t>
            </a:r>
            <a:endParaRPr lang="en-US" sz="2600" b="1" dirty="0">
              <a:solidFill>
                <a:schemeClr val="accent1">
                  <a:lumMod val="75000"/>
                </a:schemeClr>
              </a:solidFill>
            </a:endParaRPr>
          </a:p>
        </p:txBody>
      </p:sp>
      <p:pic>
        <p:nvPicPr>
          <p:cNvPr id="4" name="Picture 3"/>
          <p:cNvPicPr/>
          <p:nvPr/>
        </p:nvPicPr>
        <p:blipFill>
          <a:blip r:embed="rId3" cstate="print"/>
          <a:srcRect/>
          <a:stretch>
            <a:fillRect/>
          </a:stretch>
        </p:blipFill>
        <p:spPr bwMode="auto">
          <a:xfrm>
            <a:off x="9545837" y="5726515"/>
            <a:ext cx="1259205" cy="1138555"/>
          </a:xfrm>
          <a:prstGeom prst="rect">
            <a:avLst/>
          </a:prstGeom>
          <a:noFill/>
          <a:ln w="9525">
            <a:noFill/>
            <a:miter lim="800000"/>
            <a:headEnd/>
            <a:tailEnd/>
          </a:ln>
        </p:spPr>
      </p:pic>
      <p:pic>
        <p:nvPicPr>
          <p:cNvPr id="5" name="Picture 4"/>
          <p:cNvPicPr/>
          <p:nvPr/>
        </p:nvPicPr>
        <p:blipFill>
          <a:blip r:embed="rId4" cstate="print"/>
          <a:srcRect/>
          <a:stretch>
            <a:fillRect/>
          </a:stretch>
        </p:blipFill>
        <p:spPr bwMode="auto">
          <a:xfrm>
            <a:off x="10732321" y="5726515"/>
            <a:ext cx="1069975" cy="1138555"/>
          </a:xfrm>
          <a:prstGeom prst="rect">
            <a:avLst/>
          </a:prstGeom>
          <a:noFill/>
          <a:ln w="9525">
            <a:noFill/>
            <a:miter lim="800000"/>
            <a:headEnd/>
            <a:tailEnd/>
          </a:ln>
        </p:spPr>
      </p:pic>
      <p:sp>
        <p:nvSpPr>
          <p:cNvPr id="2" name="Rectangle 1">
            <a:extLst>
              <a:ext uri="{FF2B5EF4-FFF2-40B4-BE49-F238E27FC236}">
                <a16:creationId xmlns:a16="http://schemas.microsoft.com/office/drawing/2014/main" id="{FCC67670-CC66-4BC3-AA75-EB08F3780DCF}"/>
              </a:ext>
            </a:extLst>
          </p:cNvPr>
          <p:cNvSpPr/>
          <p:nvPr/>
        </p:nvSpPr>
        <p:spPr>
          <a:xfrm>
            <a:off x="1113603" y="1074738"/>
            <a:ext cx="10387097" cy="5437771"/>
          </a:xfrm>
          <a:prstGeom prst="rect">
            <a:avLst/>
          </a:prstGeom>
        </p:spPr>
        <p:txBody>
          <a:bodyPr wrap="square">
            <a:spAutoFit/>
          </a:bodyPr>
          <a:lstStyle/>
          <a:p>
            <a:pPr marL="457200" indent="-457200">
              <a:lnSpc>
                <a:spcPct val="107000"/>
              </a:lnSpc>
              <a:spcAft>
                <a:spcPts val="800"/>
              </a:spcAft>
              <a:buFont typeface="Arial" panose="020B0604020202020204" pitchFamily="34" charset="0"/>
              <a:buChar char="•"/>
            </a:pPr>
            <a:r>
              <a:rPr lang="en-US" sz="3200" dirty="0">
                <a:latin typeface="Arial" panose="020B0604020202020204" pitchFamily="34" charset="0"/>
                <a:ea typeface="Calibri" panose="020F0502020204030204" pitchFamily="34" charset="0"/>
                <a:cs typeface="Times New Roman" panose="02020603050405020304" pitchFamily="18" charset="0"/>
              </a:rPr>
              <a:t>American Legion Rider groups shall abide by The American Legion Constitution and By-laws as well as the established Post and Department directives. </a:t>
            </a: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marL="457200" indent="-457200">
              <a:lnSpc>
                <a:spcPct val="107000"/>
              </a:lnSpc>
              <a:spcAft>
                <a:spcPts val="800"/>
              </a:spcAft>
              <a:buFont typeface="Arial" panose="020B0604020202020204" pitchFamily="34" charset="0"/>
              <a:buChar char="•"/>
            </a:pPr>
            <a:r>
              <a:rPr lang="en-US" sz="3200" dirty="0">
                <a:latin typeface="Arial" panose="020B0604020202020204" pitchFamily="34" charset="0"/>
                <a:ea typeface="Calibri" panose="020F0502020204030204" pitchFamily="34" charset="0"/>
                <a:cs typeface="Times New Roman" panose="02020603050405020304" pitchFamily="18" charset="0"/>
              </a:rPr>
              <a:t>The American Legion National Headquarters and the respective Departments shall maintain general oversight of ALR Program as regards to proper use of the name and emblem of The American Legion, ALR and The American Legion Legacy Run, and compliance with the National Constitution and By-Laws of The American Legion.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037332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82C772A-73CB-4D0A-9701-3823E3E606E7}"/>
              </a:ext>
            </a:extLst>
          </p:cNvPr>
          <p:cNvSpPr>
            <a:spLocks noGrp="1"/>
          </p:cNvSpPr>
          <p:nvPr>
            <p:ph type="title"/>
          </p:nvPr>
        </p:nvSpPr>
        <p:spPr>
          <a:xfrm>
            <a:off x="518058" y="335748"/>
            <a:ext cx="10590229" cy="5941407"/>
          </a:xfrm>
        </p:spPr>
        <p:txBody>
          <a:bodyPr>
            <a:noAutofit/>
          </a:bodyPr>
          <a:lstStyle/>
          <a:p>
            <a:r>
              <a:rPr lang="en-US" sz="3200" b="1" dirty="0"/>
              <a:t>                			</a:t>
            </a:r>
            <a:r>
              <a:rPr lang="en-US" sz="3200" b="1" dirty="0">
                <a:solidFill>
                  <a:schemeClr val="tx1"/>
                </a:solidFill>
              </a:rPr>
              <a:t>ARTICLE II</a:t>
            </a:r>
            <a:br>
              <a:rPr lang="en-US" sz="3200" b="1" dirty="0">
                <a:solidFill>
                  <a:schemeClr val="tx1"/>
                </a:solidFill>
              </a:rPr>
            </a:br>
            <a:r>
              <a:rPr lang="en-US" sz="3200" b="1" dirty="0">
                <a:solidFill>
                  <a:schemeClr val="tx1"/>
                </a:solidFill>
              </a:rPr>
              <a:t>		AMERICAN LEGION RIDER CHAPTER</a:t>
            </a:r>
            <a:br>
              <a:rPr lang="en-US" sz="3200" dirty="0">
                <a:solidFill>
                  <a:schemeClr val="tx1"/>
                </a:solidFill>
              </a:rPr>
            </a:br>
            <a:r>
              <a:rPr lang="en-US" sz="3200" b="1" dirty="0">
                <a:solidFill>
                  <a:schemeClr val="tx1"/>
                </a:solidFill>
              </a:rPr>
              <a:t>Purpose:</a:t>
            </a:r>
            <a:br>
              <a:rPr lang="en-US" sz="3200" dirty="0">
                <a:solidFill>
                  <a:schemeClr val="tx1"/>
                </a:solidFill>
              </a:rPr>
            </a:br>
            <a:r>
              <a:rPr lang="en-US" sz="3200" dirty="0">
                <a:solidFill>
                  <a:schemeClr val="tx1"/>
                </a:solidFill>
              </a:rPr>
              <a:t>     To use our Association to promote and support the programs of The American Legion.</a:t>
            </a:r>
            <a:br>
              <a:rPr lang="en-US" sz="3200" dirty="0">
                <a:solidFill>
                  <a:schemeClr val="tx1"/>
                </a:solidFill>
              </a:rPr>
            </a:br>
            <a:r>
              <a:rPr lang="en-US" sz="3200" dirty="0">
                <a:solidFill>
                  <a:schemeClr val="tx1"/>
                </a:solidFill>
              </a:rPr>
              <a:t>     To organize and participate in charity events helping our Veterans, their families, and the Local Community.</a:t>
            </a:r>
            <a:br>
              <a:rPr lang="en-US" sz="3200" dirty="0">
                <a:solidFill>
                  <a:schemeClr val="tx1"/>
                </a:solidFill>
              </a:rPr>
            </a:br>
            <a:r>
              <a:rPr lang="en-US" sz="3200" dirty="0">
                <a:solidFill>
                  <a:schemeClr val="tx1"/>
                </a:solidFill>
              </a:rPr>
              <a:t>     To participate in parades and other ceremonies which are in keeping with the Aims and Purposes of The American Legion.</a:t>
            </a:r>
            <a:br>
              <a:rPr lang="en-US" sz="3200" dirty="0">
                <a:solidFill>
                  <a:schemeClr val="tx1"/>
                </a:solidFill>
              </a:rPr>
            </a:br>
            <a:r>
              <a:rPr lang="en-US" sz="3200" dirty="0">
                <a:solidFill>
                  <a:schemeClr val="tx1"/>
                </a:solidFill>
              </a:rPr>
              <a:t>    To promote motorcycle safety programs and to provide a social atmosphere for American Legion members who share the same interest. </a:t>
            </a:r>
            <a:br>
              <a:rPr lang="en-US" sz="3200" dirty="0">
                <a:solidFill>
                  <a:schemeClr val="tx1"/>
                </a:solidFill>
              </a:rPr>
            </a:br>
            <a:endParaRPr lang="en-US" sz="3200" dirty="0">
              <a:solidFill>
                <a:schemeClr val="tx1"/>
              </a:solidFill>
            </a:endParaRPr>
          </a:p>
        </p:txBody>
      </p:sp>
      <p:pic>
        <p:nvPicPr>
          <p:cNvPr id="5" name="Picture 4">
            <a:extLst>
              <a:ext uri="{FF2B5EF4-FFF2-40B4-BE49-F238E27FC236}">
                <a16:creationId xmlns:a16="http://schemas.microsoft.com/office/drawing/2014/main" id="{08E8E8C4-D569-42AC-BAD1-F8EA1F7C4658}"/>
              </a:ext>
            </a:extLst>
          </p:cNvPr>
          <p:cNvPicPr/>
          <p:nvPr/>
        </p:nvPicPr>
        <p:blipFill>
          <a:blip r:embed="rId2" cstate="print"/>
          <a:srcRect/>
          <a:stretch>
            <a:fillRect/>
          </a:stretch>
        </p:blipFill>
        <p:spPr bwMode="auto">
          <a:xfrm>
            <a:off x="9530911" y="5545213"/>
            <a:ext cx="1259205" cy="1138555"/>
          </a:xfrm>
          <a:prstGeom prst="rect">
            <a:avLst/>
          </a:prstGeom>
          <a:noFill/>
          <a:ln w="9525">
            <a:noFill/>
            <a:miter lim="800000"/>
            <a:headEnd/>
            <a:tailEnd/>
          </a:ln>
        </p:spPr>
      </p:pic>
      <p:pic>
        <p:nvPicPr>
          <p:cNvPr id="6" name="Picture 5">
            <a:extLst>
              <a:ext uri="{FF2B5EF4-FFF2-40B4-BE49-F238E27FC236}">
                <a16:creationId xmlns:a16="http://schemas.microsoft.com/office/drawing/2014/main" id="{869EDAD9-0B84-4FC9-9903-CC0312E6DA5A}"/>
              </a:ext>
            </a:extLst>
          </p:cNvPr>
          <p:cNvPicPr/>
          <p:nvPr/>
        </p:nvPicPr>
        <p:blipFill>
          <a:blip r:embed="rId3" cstate="print"/>
          <a:srcRect/>
          <a:stretch>
            <a:fillRect/>
          </a:stretch>
        </p:blipFill>
        <p:spPr bwMode="auto">
          <a:xfrm>
            <a:off x="10790116" y="5481418"/>
            <a:ext cx="1069975" cy="1138555"/>
          </a:xfrm>
          <a:prstGeom prst="rect">
            <a:avLst/>
          </a:prstGeom>
          <a:noFill/>
          <a:ln w="9525">
            <a:noFill/>
            <a:miter lim="800000"/>
            <a:headEnd/>
            <a:tailEnd/>
          </a:ln>
        </p:spPr>
      </p:pic>
    </p:spTree>
    <p:extLst>
      <p:ext uri="{BB962C8B-B14F-4D97-AF65-F5344CB8AC3E}">
        <p14:creationId xmlns:p14="http://schemas.microsoft.com/office/powerpoint/2010/main" val="2628900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82C772A-73CB-4D0A-9701-3823E3E606E7}"/>
              </a:ext>
            </a:extLst>
          </p:cNvPr>
          <p:cNvSpPr>
            <a:spLocks noGrp="1"/>
          </p:cNvSpPr>
          <p:nvPr>
            <p:ph type="title"/>
          </p:nvPr>
        </p:nvSpPr>
        <p:spPr>
          <a:xfrm>
            <a:off x="876693" y="365125"/>
            <a:ext cx="10477107" cy="4008912"/>
          </a:xfrm>
        </p:spPr>
        <p:txBody>
          <a:bodyPr>
            <a:normAutofit fontScale="90000"/>
          </a:bodyPr>
          <a:lstStyle/>
          <a:p>
            <a:br>
              <a:rPr lang="en-US" b="1" dirty="0">
                <a:solidFill>
                  <a:schemeClr val="tx1"/>
                </a:solidFill>
              </a:rPr>
            </a:br>
            <a:br>
              <a:rPr lang="en-US" b="1" dirty="0">
                <a:solidFill>
                  <a:schemeClr val="tx1"/>
                </a:solidFill>
              </a:rPr>
            </a:br>
            <a:r>
              <a:rPr lang="en-US" b="1" dirty="0">
                <a:solidFill>
                  <a:schemeClr val="tx1"/>
                </a:solidFill>
              </a:rPr>
              <a:t>		S</a:t>
            </a:r>
            <a:r>
              <a:rPr lang="en-US" sz="3600" b="1" dirty="0">
                <a:solidFill>
                  <a:schemeClr val="tx1"/>
                </a:solidFill>
              </a:rPr>
              <a:t>ection 1:  Establishment of Chapters:</a:t>
            </a:r>
            <a:br>
              <a:rPr lang="en-US" sz="3600" b="1" dirty="0">
                <a:solidFill>
                  <a:schemeClr val="tx1"/>
                </a:solidFill>
              </a:rPr>
            </a:br>
            <a:br>
              <a:rPr lang="en-US" sz="3600" dirty="0">
                <a:solidFill>
                  <a:schemeClr val="tx1"/>
                </a:solidFill>
              </a:rPr>
            </a:br>
            <a:r>
              <a:rPr lang="en-US" sz="3600" dirty="0">
                <a:solidFill>
                  <a:schemeClr val="tx1"/>
                </a:solidFill>
              </a:rPr>
              <a:t>1.  Chapters must have a sponsoring Post.</a:t>
            </a:r>
            <a:br>
              <a:rPr lang="en-US" sz="3600" dirty="0">
                <a:solidFill>
                  <a:schemeClr val="tx1"/>
                </a:solidFill>
              </a:rPr>
            </a:br>
            <a:r>
              <a:rPr lang="en-US" sz="3600" dirty="0">
                <a:solidFill>
                  <a:schemeClr val="tx1"/>
                </a:solidFill>
              </a:rPr>
              <a:t>2.  Chapters must have a minimum of five (5) qualified Riders.</a:t>
            </a:r>
            <a:br>
              <a:rPr lang="en-US" sz="3600" dirty="0">
                <a:solidFill>
                  <a:schemeClr val="tx1"/>
                </a:solidFill>
              </a:rPr>
            </a:br>
            <a:r>
              <a:rPr lang="en-US" sz="3600" dirty="0">
                <a:solidFill>
                  <a:schemeClr val="tx1"/>
                </a:solidFill>
              </a:rPr>
              <a:t>3.  Chapters must take the Post number of the sponsoring Post. </a:t>
            </a:r>
            <a:br>
              <a:rPr lang="en-US" sz="3600" dirty="0">
                <a:solidFill>
                  <a:schemeClr val="tx1"/>
                </a:solidFill>
              </a:rPr>
            </a:br>
            <a:r>
              <a:rPr lang="en-US" sz="3600" dirty="0">
                <a:solidFill>
                  <a:schemeClr val="tx1"/>
                </a:solidFill>
              </a:rPr>
              <a:t>4.  Chapters must be sponsored by a post, agreed to by the ALR Committee, and approved by the Department of Florida.</a:t>
            </a:r>
            <a:br>
              <a:rPr lang="en-US" dirty="0">
                <a:solidFill>
                  <a:schemeClr val="tx1"/>
                </a:solidFill>
              </a:rPr>
            </a:br>
            <a:endParaRPr lang="en-US" sz="3200" dirty="0">
              <a:solidFill>
                <a:schemeClr val="tx1"/>
              </a:solidFill>
            </a:endParaRPr>
          </a:p>
        </p:txBody>
      </p:sp>
      <p:pic>
        <p:nvPicPr>
          <p:cNvPr id="5" name="Picture 4">
            <a:extLst>
              <a:ext uri="{FF2B5EF4-FFF2-40B4-BE49-F238E27FC236}">
                <a16:creationId xmlns:a16="http://schemas.microsoft.com/office/drawing/2014/main" id="{08E8E8C4-D569-42AC-BAD1-F8EA1F7C4658}"/>
              </a:ext>
            </a:extLst>
          </p:cNvPr>
          <p:cNvPicPr/>
          <p:nvPr/>
        </p:nvPicPr>
        <p:blipFill>
          <a:blip r:embed="rId2" cstate="print"/>
          <a:srcRect/>
          <a:stretch>
            <a:fillRect/>
          </a:stretch>
        </p:blipFill>
        <p:spPr bwMode="auto">
          <a:xfrm>
            <a:off x="9530911" y="5545213"/>
            <a:ext cx="1259205" cy="1138555"/>
          </a:xfrm>
          <a:prstGeom prst="rect">
            <a:avLst/>
          </a:prstGeom>
          <a:noFill/>
          <a:ln w="9525">
            <a:noFill/>
            <a:miter lim="800000"/>
            <a:headEnd/>
            <a:tailEnd/>
          </a:ln>
        </p:spPr>
      </p:pic>
      <p:pic>
        <p:nvPicPr>
          <p:cNvPr id="6" name="Picture 5">
            <a:extLst>
              <a:ext uri="{FF2B5EF4-FFF2-40B4-BE49-F238E27FC236}">
                <a16:creationId xmlns:a16="http://schemas.microsoft.com/office/drawing/2014/main" id="{869EDAD9-0B84-4FC9-9903-CC0312E6DA5A}"/>
              </a:ext>
            </a:extLst>
          </p:cNvPr>
          <p:cNvPicPr/>
          <p:nvPr/>
        </p:nvPicPr>
        <p:blipFill>
          <a:blip r:embed="rId3" cstate="print"/>
          <a:srcRect/>
          <a:stretch>
            <a:fillRect/>
          </a:stretch>
        </p:blipFill>
        <p:spPr bwMode="auto">
          <a:xfrm>
            <a:off x="10790116" y="5481418"/>
            <a:ext cx="1069975" cy="1138555"/>
          </a:xfrm>
          <a:prstGeom prst="rect">
            <a:avLst/>
          </a:prstGeom>
          <a:noFill/>
          <a:ln w="9525">
            <a:noFill/>
            <a:miter lim="800000"/>
            <a:headEnd/>
            <a:tailEnd/>
          </a:ln>
        </p:spPr>
      </p:pic>
    </p:spTree>
    <p:extLst>
      <p:ext uri="{BB962C8B-B14F-4D97-AF65-F5344CB8AC3E}">
        <p14:creationId xmlns:p14="http://schemas.microsoft.com/office/powerpoint/2010/main" val="1714882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82C772A-73CB-4D0A-9701-3823E3E606E7}"/>
              </a:ext>
            </a:extLst>
          </p:cNvPr>
          <p:cNvSpPr>
            <a:spLocks noGrp="1"/>
          </p:cNvSpPr>
          <p:nvPr>
            <p:ph type="title"/>
          </p:nvPr>
        </p:nvSpPr>
        <p:spPr>
          <a:xfrm>
            <a:off x="377073" y="-377072"/>
            <a:ext cx="10976728" cy="5858490"/>
          </a:xfrm>
        </p:spPr>
        <p:txBody>
          <a:bodyPr>
            <a:noAutofit/>
          </a:bodyPr>
          <a:lstStyle/>
          <a:p>
            <a:br>
              <a:rPr lang="en-US" sz="2400" b="1" dirty="0"/>
            </a:br>
            <a:br>
              <a:rPr lang="en-US" sz="2400" b="1" dirty="0"/>
            </a:br>
            <a:br>
              <a:rPr lang="en-US" sz="2400" b="1" dirty="0"/>
            </a:br>
            <a:br>
              <a:rPr lang="en-US" sz="2400" b="1" dirty="0"/>
            </a:br>
            <a:r>
              <a:rPr lang="en-US" sz="2400" b="1" dirty="0"/>
              <a:t>                                       </a:t>
            </a:r>
            <a:r>
              <a:rPr lang="en-US" sz="3200" b="1" dirty="0">
                <a:solidFill>
                  <a:schemeClr val="tx1"/>
                </a:solidFill>
              </a:rPr>
              <a:t>Section 2:  Qualifications:</a:t>
            </a:r>
            <a:br>
              <a:rPr lang="en-US" sz="2800" dirty="0">
                <a:solidFill>
                  <a:schemeClr val="tx1"/>
                </a:solidFill>
              </a:rPr>
            </a:br>
            <a:r>
              <a:rPr lang="en-US" sz="2800" b="1" dirty="0">
                <a:solidFill>
                  <a:schemeClr val="tx1"/>
                </a:solidFill>
              </a:rPr>
              <a:t> </a:t>
            </a:r>
            <a:br>
              <a:rPr lang="en-US" sz="2800" dirty="0">
                <a:solidFill>
                  <a:schemeClr val="tx1"/>
                </a:solidFill>
              </a:rPr>
            </a:br>
            <a:r>
              <a:rPr lang="en-US" sz="2800" b="1" dirty="0">
                <a:solidFill>
                  <a:schemeClr val="tx1"/>
                </a:solidFill>
              </a:rPr>
              <a:t>1. </a:t>
            </a:r>
            <a:r>
              <a:rPr lang="en-US" sz="2800" dirty="0">
                <a:solidFill>
                  <a:schemeClr val="tx1"/>
                </a:solidFill>
              </a:rPr>
              <a:t>Must be a member in good standing of The American Legion, The American Legion Auxiliary or The Sons of the American Legion.</a:t>
            </a:r>
            <a:br>
              <a:rPr lang="en-US" sz="2800" dirty="0">
                <a:solidFill>
                  <a:schemeClr val="tx1"/>
                </a:solidFill>
              </a:rPr>
            </a:br>
            <a:r>
              <a:rPr lang="en-US" sz="2800" b="1" dirty="0">
                <a:solidFill>
                  <a:schemeClr val="tx1"/>
                </a:solidFill>
              </a:rPr>
              <a:t>2. </a:t>
            </a:r>
            <a:r>
              <a:rPr lang="en-US" sz="2800" dirty="0">
                <a:solidFill>
                  <a:schemeClr val="tx1"/>
                </a:solidFill>
              </a:rPr>
              <a:t>Members of a sponsoring post may not at any time hold membership in more than one Chapter of the ALR.</a:t>
            </a:r>
            <a:br>
              <a:rPr lang="en-US" sz="2800" dirty="0">
                <a:solidFill>
                  <a:schemeClr val="tx1"/>
                </a:solidFill>
              </a:rPr>
            </a:br>
            <a:r>
              <a:rPr lang="en-US" sz="2800" b="1" dirty="0">
                <a:solidFill>
                  <a:schemeClr val="tx1"/>
                </a:solidFill>
              </a:rPr>
              <a:t>3. </a:t>
            </a:r>
            <a:r>
              <a:rPr lang="en-US" sz="2800" dirty="0">
                <a:solidFill>
                  <a:schemeClr val="tx1"/>
                </a:solidFill>
              </a:rPr>
              <a:t>Each ALR member shall establish and maintain membership by owning either individually or through marriage, a motorcycle or trike licensed with a minimum of 750cc, and insured in accordance with state law, and the operator must have a license with proper endorsement. </a:t>
            </a:r>
            <a:br>
              <a:rPr lang="en-US" sz="2800" dirty="0">
                <a:solidFill>
                  <a:schemeClr val="tx1"/>
                </a:solidFill>
              </a:rPr>
            </a:br>
            <a:r>
              <a:rPr lang="en-US" sz="2800" b="1" dirty="0">
                <a:solidFill>
                  <a:schemeClr val="tx1"/>
                </a:solidFill>
              </a:rPr>
              <a:t>4. </a:t>
            </a:r>
            <a:r>
              <a:rPr lang="en-US" sz="2800" dirty="0">
                <a:solidFill>
                  <a:schemeClr val="tx1"/>
                </a:solidFill>
              </a:rPr>
              <a:t>Individual ALR Chapters may allow for continued membership for those members whom have given up motorcycle ownership due to age, illness, injury, or other reasons beyond a member’s control.</a:t>
            </a:r>
            <a:br>
              <a:rPr lang="en-US" sz="2800" dirty="0">
                <a:solidFill>
                  <a:schemeClr val="tx1"/>
                </a:solidFill>
              </a:rPr>
            </a:br>
            <a:endParaRPr lang="en-US" sz="2800" dirty="0">
              <a:solidFill>
                <a:schemeClr val="tx1"/>
              </a:solidFill>
            </a:endParaRPr>
          </a:p>
        </p:txBody>
      </p:sp>
      <p:pic>
        <p:nvPicPr>
          <p:cNvPr id="5" name="Picture 4">
            <a:extLst>
              <a:ext uri="{FF2B5EF4-FFF2-40B4-BE49-F238E27FC236}">
                <a16:creationId xmlns:a16="http://schemas.microsoft.com/office/drawing/2014/main" id="{08E8E8C4-D569-42AC-BAD1-F8EA1F7C4658}"/>
              </a:ext>
            </a:extLst>
          </p:cNvPr>
          <p:cNvPicPr/>
          <p:nvPr/>
        </p:nvPicPr>
        <p:blipFill>
          <a:blip r:embed="rId2" cstate="print"/>
          <a:srcRect/>
          <a:stretch>
            <a:fillRect/>
          </a:stretch>
        </p:blipFill>
        <p:spPr bwMode="auto">
          <a:xfrm>
            <a:off x="9614171" y="5613393"/>
            <a:ext cx="1259205" cy="1138555"/>
          </a:xfrm>
          <a:prstGeom prst="rect">
            <a:avLst/>
          </a:prstGeom>
          <a:noFill/>
          <a:ln w="9525">
            <a:noFill/>
            <a:miter lim="800000"/>
            <a:headEnd/>
            <a:tailEnd/>
          </a:ln>
        </p:spPr>
      </p:pic>
      <p:pic>
        <p:nvPicPr>
          <p:cNvPr id="6" name="Picture 5">
            <a:extLst>
              <a:ext uri="{FF2B5EF4-FFF2-40B4-BE49-F238E27FC236}">
                <a16:creationId xmlns:a16="http://schemas.microsoft.com/office/drawing/2014/main" id="{869EDAD9-0B84-4FC9-9903-CC0312E6DA5A}"/>
              </a:ext>
            </a:extLst>
          </p:cNvPr>
          <p:cNvPicPr/>
          <p:nvPr/>
        </p:nvPicPr>
        <p:blipFill>
          <a:blip r:embed="rId3" cstate="print"/>
          <a:srcRect/>
          <a:stretch>
            <a:fillRect/>
          </a:stretch>
        </p:blipFill>
        <p:spPr bwMode="auto">
          <a:xfrm>
            <a:off x="10893811" y="5613393"/>
            <a:ext cx="1069975" cy="1138555"/>
          </a:xfrm>
          <a:prstGeom prst="rect">
            <a:avLst/>
          </a:prstGeom>
          <a:noFill/>
          <a:ln w="9525">
            <a:noFill/>
            <a:miter lim="800000"/>
            <a:headEnd/>
            <a:tailEnd/>
          </a:ln>
        </p:spPr>
      </p:pic>
    </p:spTree>
    <p:extLst>
      <p:ext uri="{BB962C8B-B14F-4D97-AF65-F5344CB8AC3E}">
        <p14:creationId xmlns:p14="http://schemas.microsoft.com/office/powerpoint/2010/main" val="8582207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82C772A-73CB-4D0A-9701-3823E3E606E7}"/>
              </a:ext>
            </a:extLst>
          </p:cNvPr>
          <p:cNvSpPr>
            <a:spLocks noGrp="1"/>
          </p:cNvSpPr>
          <p:nvPr>
            <p:ph type="title"/>
          </p:nvPr>
        </p:nvSpPr>
        <p:spPr>
          <a:xfrm>
            <a:off x="537328" y="365124"/>
            <a:ext cx="10816472" cy="5498347"/>
          </a:xfrm>
        </p:spPr>
        <p:txBody>
          <a:bodyPr>
            <a:noAutofit/>
          </a:bodyPr>
          <a:lstStyle/>
          <a:p>
            <a:pPr lvl="0"/>
            <a:r>
              <a:rPr lang="en-US" sz="3200" b="1" dirty="0">
                <a:solidFill>
                  <a:schemeClr val="tx1"/>
                </a:solidFill>
              </a:rPr>
              <a:t>5.  </a:t>
            </a:r>
            <a:r>
              <a:rPr lang="en-US" sz="3200" dirty="0">
                <a:solidFill>
                  <a:schemeClr val="tx1"/>
                </a:solidFill>
              </a:rPr>
              <a:t>Support Members</a:t>
            </a:r>
            <a:br>
              <a:rPr lang="en-US" sz="3200" dirty="0">
                <a:solidFill>
                  <a:schemeClr val="tx1"/>
                </a:solidFill>
              </a:rPr>
            </a:br>
            <a:r>
              <a:rPr lang="en-US" sz="3200" dirty="0">
                <a:solidFill>
                  <a:schemeClr val="tx1"/>
                </a:solidFill>
              </a:rPr>
              <a:t>Chapters may accept support members in accordance with their guidelines, but at a minimum they must:</a:t>
            </a:r>
            <a:br>
              <a:rPr lang="en-US" sz="3200" dirty="0">
                <a:solidFill>
                  <a:schemeClr val="tx1"/>
                </a:solidFill>
              </a:rPr>
            </a:br>
            <a:r>
              <a:rPr lang="en-US" sz="3200" b="1" dirty="0">
                <a:solidFill>
                  <a:schemeClr val="tx1"/>
                </a:solidFill>
              </a:rPr>
              <a:t> </a:t>
            </a:r>
            <a:br>
              <a:rPr lang="en-US" sz="3200" dirty="0">
                <a:solidFill>
                  <a:schemeClr val="tx1"/>
                </a:solidFill>
              </a:rPr>
            </a:br>
            <a:r>
              <a:rPr lang="en-US" sz="3200" dirty="0">
                <a:solidFill>
                  <a:schemeClr val="tx1"/>
                </a:solidFill>
              </a:rPr>
              <a:t>   a.  Be a Legion Family member in good standing under the guidelines of one of the three organizations;</a:t>
            </a:r>
            <a:br>
              <a:rPr lang="en-US" sz="3200" dirty="0">
                <a:solidFill>
                  <a:schemeClr val="tx1"/>
                </a:solidFill>
              </a:rPr>
            </a:br>
            <a:r>
              <a:rPr lang="en-US" sz="3200" dirty="0">
                <a:solidFill>
                  <a:schemeClr val="tx1"/>
                </a:solidFill>
              </a:rPr>
              <a:t>   b.  Supporters may only hold the Adjutant/Finance/Chaplain positions at the post level</a:t>
            </a:r>
            <a:br>
              <a:rPr lang="en-US" sz="3200" dirty="0">
                <a:solidFill>
                  <a:schemeClr val="tx1"/>
                </a:solidFill>
              </a:rPr>
            </a:br>
            <a:r>
              <a:rPr lang="en-US" sz="3200" dirty="0">
                <a:solidFill>
                  <a:schemeClr val="tx1"/>
                </a:solidFill>
              </a:rPr>
              <a:t>   c.  A supporter if American Legion Family Member may not hold any Department Committee position other than Adjutant, Finance or Chaplain.</a:t>
            </a:r>
            <a:br>
              <a:rPr lang="en-US" sz="3200" dirty="0">
                <a:solidFill>
                  <a:schemeClr val="tx1"/>
                </a:solidFill>
              </a:rPr>
            </a:br>
            <a:endParaRPr lang="en-US" sz="3200" dirty="0">
              <a:solidFill>
                <a:schemeClr val="tx1"/>
              </a:solidFill>
            </a:endParaRPr>
          </a:p>
        </p:txBody>
      </p:sp>
      <p:pic>
        <p:nvPicPr>
          <p:cNvPr id="5" name="Picture 4">
            <a:extLst>
              <a:ext uri="{FF2B5EF4-FFF2-40B4-BE49-F238E27FC236}">
                <a16:creationId xmlns:a16="http://schemas.microsoft.com/office/drawing/2014/main" id="{08E8E8C4-D569-42AC-BAD1-F8EA1F7C4658}"/>
              </a:ext>
            </a:extLst>
          </p:cNvPr>
          <p:cNvPicPr/>
          <p:nvPr/>
        </p:nvPicPr>
        <p:blipFill>
          <a:blip r:embed="rId2" cstate="print"/>
          <a:srcRect/>
          <a:stretch>
            <a:fillRect/>
          </a:stretch>
        </p:blipFill>
        <p:spPr bwMode="auto">
          <a:xfrm>
            <a:off x="9530911" y="5545213"/>
            <a:ext cx="1259205" cy="1138555"/>
          </a:xfrm>
          <a:prstGeom prst="rect">
            <a:avLst/>
          </a:prstGeom>
          <a:noFill/>
          <a:ln w="9525">
            <a:noFill/>
            <a:miter lim="800000"/>
            <a:headEnd/>
            <a:tailEnd/>
          </a:ln>
        </p:spPr>
      </p:pic>
      <p:pic>
        <p:nvPicPr>
          <p:cNvPr id="6" name="Picture 5">
            <a:extLst>
              <a:ext uri="{FF2B5EF4-FFF2-40B4-BE49-F238E27FC236}">
                <a16:creationId xmlns:a16="http://schemas.microsoft.com/office/drawing/2014/main" id="{869EDAD9-0B84-4FC9-9903-CC0312E6DA5A}"/>
              </a:ext>
            </a:extLst>
          </p:cNvPr>
          <p:cNvPicPr/>
          <p:nvPr/>
        </p:nvPicPr>
        <p:blipFill>
          <a:blip r:embed="rId3" cstate="print"/>
          <a:srcRect/>
          <a:stretch>
            <a:fillRect/>
          </a:stretch>
        </p:blipFill>
        <p:spPr bwMode="auto">
          <a:xfrm>
            <a:off x="10790116" y="5481418"/>
            <a:ext cx="1069975" cy="1138555"/>
          </a:xfrm>
          <a:prstGeom prst="rect">
            <a:avLst/>
          </a:prstGeom>
          <a:noFill/>
          <a:ln w="9525">
            <a:noFill/>
            <a:miter lim="800000"/>
            <a:headEnd/>
            <a:tailEnd/>
          </a:ln>
        </p:spPr>
      </p:pic>
    </p:spTree>
    <p:extLst>
      <p:ext uri="{BB962C8B-B14F-4D97-AF65-F5344CB8AC3E}">
        <p14:creationId xmlns:p14="http://schemas.microsoft.com/office/powerpoint/2010/main" val="16778758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82C772A-73CB-4D0A-9701-3823E3E606E7}"/>
              </a:ext>
            </a:extLst>
          </p:cNvPr>
          <p:cNvSpPr>
            <a:spLocks noGrp="1"/>
          </p:cNvSpPr>
          <p:nvPr>
            <p:ph type="title"/>
          </p:nvPr>
        </p:nvSpPr>
        <p:spPr>
          <a:xfrm>
            <a:off x="754144" y="365125"/>
            <a:ext cx="10599656" cy="4008912"/>
          </a:xfrm>
        </p:spPr>
        <p:txBody>
          <a:bodyPr>
            <a:normAutofit/>
          </a:bodyPr>
          <a:lstStyle/>
          <a:p>
            <a:r>
              <a:rPr lang="en-US" sz="3200" b="1" dirty="0"/>
              <a:t>                        </a:t>
            </a:r>
            <a:r>
              <a:rPr lang="en-US" sz="3200" b="1" dirty="0">
                <a:solidFill>
                  <a:schemeClr val="tx1"/>
                </a:solidFill>
              </a:rPr>
              <a:t>Section 3:  Organization:</a:t>
            </a:r>
            <a:br>
              <a:rPr lang="en-US" sz="3200" dirty="0">
                <a:solidFill>
                  <a:schemeClr val="tx1"/>
                </a:solidFill>
              </a:rPr>
            </a:br>
            <a:r>
              <a:rPr lang="en-US" sz="3200" b="1" dirty="0">
                <a:solidFill>
                  <a:schemeClr val="tx1"/>
                </a:solidFill>
              </a:rPr>
              <a:t> </a:t>
            </a:r>
            <a:br>
              <a:rPr lang="en-US" sz="3200" dirty="0">
                <a:solidFill>
                  <a:schemeClr val="tx1"/>
                </a:solidFill>
              </a:rPr>
            </a:br>
            <a:r>
              <a:rPr lang="en-US" sz="3200" dirty="0">
                <a:solidFill>
                  <a:schemeClr val="tx1"/>
                </a:solidFill>
              </a:rPr>
              <a:t>An ALR Chapter is a Post Level Program of The American Legion and exists at the discretion of the sponsoring Post.</a:t>
            </a:r>
            <a:br>
              <a:rPr lang="en-US" sz="3200" dirty="0">
                <a:solidFill>
                  <a:schemeClr val="tx1"/>
                </a:solidFill>
              </a:rPr>
            </a:br>
            <a:endParaRPr lang="en-US" sz="3200" dirty="0">
              <a:solidFill>
                <a:schemeClr val="tx1"/>
              </a:solidFill>
            </a:endParaRPr>
          </a:p>
        </p:txBody>
      </p:sp>
      <p:pic>
        <p:nvPicPr>
          <p:cNvPr id="5" name="Picture 4">
            <a:extLst>
              <a:ext uri="{FF2B5EF4-FFF2-40B4-BE49-F238E27FC236}">
                <a16:creationId xmlns:a16="http://schemas.microsoft.com/office/drawing/2014/main" id="{08E8E8C4-D569-42AC-BAD1-F8EA1F7C4658}"/>
              </a:ext>
            </a:extLst>
          </p:cNvPr>
          <p:cNvPicPr/>
          <p:nvPr/>
        </p:nvPicPr>
        <p:blipFill>
          <a:blip r:embed="rId2" cstate="print"/>
          <a:srcRect/>
          <a:stretch>
            <a:fillRect/>
          </a:stretch>
        </p:blipFill>
        <p:spPr bwMode="auto">
          <a:xfrm>
            <a:off x="9530911" y="5545213"/>
            <a:ext cx="1259205" cy="1138555"/>
          </a:xfrm>
          <a:prstGeom prst="rect">
            <a:avLst/>
          </a:prstGeom>
          <a:noFill/>
          <a:ln w="9525">
            <a:noFill/>
            <a:miter lim="800000"/>
            <a:headEnd/>
            <a:tailEnd/>
          </a:ln>
        </p:spPr>
      </p:pic>
      <p:pic>
        <p:nvPicPr>
          <p:cNvPr id="6" name="Picture 5">
            <a:extLst>
              <a:ext uri="{FF2B5EF4-FFF2-40B4-BE49-F238E27FC236}">
                <a16:creationId xmlns:a16="http://schemas.microsoft.com/office/drawing/2014/main" id="{869EDAD9-0B84-4FC9-9903-CC0312E6DA5A}"/>
              </a:ext>
            </a:extLst>
          </p:cNvPr>
          <p:cNvPicPr/>
          <p:nvPr/>
        </p:nvPicPr>
        <p:blipFill>
          <a:blip r:embed="rId3" cstate="print"/>
          <a:srcRect/>
          <a:stretch>
            <a:fillRect/>
          </a:stretch>
        </p:blipFill>
        <p:spPr bwMode="auto">
          <a:xfrm>
            <a:off x="10790116" y="5481418"/>
            <a:ext cx="1069975" cy="1138555"/>
          </a:xfrm>
          <a:prstGeom prst="rect">
            <a:avLst/>
          </a:prstGeom>
          <a:noFill/>
          <a:ln w="9525">
            <a:noFill/>
            <a:miter lim="800000"/>
            <a:headEnd/>
            <a:tailEnd/>
          </a:ln>
        </p:spPr>
      </p:pic>
    </p:spTree>
    <p:extLst>
      <p:ext uri="{BB962C8B-B14F-4D97-AF65-F5344CB8AC3E}">
        <p14:creationId xmlns:p14="http://schemas.microsoft.com/office/powerpoint/2010/main" val="3087549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82C772A-73CB-4D0A-9701-3823E3E606E7}"/>
              </a:ext>
            </a:extLst>
          </p:cNvPr>
          <p:cNvSpPr>
            <a:spLocks noGrp="1"/>
          </p:cNvSpPr>
          <p:nvPr>
            <p:ph type="title"/>
          </p:nvPr>
        </p:nvSpPr>
        <p:spPr>
          <a:xfrm>
            <a:off x="1093509" y="365125"/>
            <a:ext cx="10260291" cy="4008912"/>
          </a:xfrm>
        </p:spPr>
        <p:txBody>
          <a:bodyPr>
            <a:normAutofit/>
          </a:bodyPr>
          <a:lstStyle/>
          <a:p>
            <a:r>
              <a:rPr lang="en-US" sz="3200" b="1" dirty="0"/>
              <a:t>                            </a:t>
            </a:r>
            <a:r>
              <a:rPr lang="en-US" sz="3200" b="1" dirty="0">
                <a:solidFill>
                  <a:schemeClr val="tx1"/>
                </a:solidFill>
              </a:rPr>
              <a:t>Section 4:  Officers:</a:t>
            </a:r>
            <a:br>
              <a:rPr lang="en-US" sz="3200" dirty="0">
                <a:solidFill>
                  <a:schemeClr val="tx1"/>
                </a:solidFill>
              </a:rPr>
            </a:br>
            <a:r>
              <a:rPr lang="en-US" sz="3200" b="1" dirty="0">
                <a:solidFill>
                  <a:schemeClr val="tx1"/>
                </a:solidFill>
              </a:rPr>
              <a:t> </a:t>
            </a:r>
            <a:br>
              <a:rPr lang="en-US" sz="3200" dirty="0">
                <a:solidFill>
                  <a:schemeClr val="tx1"/>
                </a:solidFill>
              </a:rPr>
            </a:br>
            <a:r>
              <a:rPr lang="en-US" sz="3200" dirty="0">
                <a:solidFill>
                  <a:schemeClr val="tx1"/>
                </a:solidFill>
              </a:rPr>
              <a:t>1.  Required officers: Director, Assistant Director, Adjutant/Finance Officer, Road Captain/Safety Officer, and Chaplain.  </a:t>
            </a:r>
            <a:br>
              <a:rPr lang="en-US" sz="3200" dirty="0">
                <a:solidFill>
                  <a:schemeClr val="tx1"/>
                </a:solidFill>
              </a:rPr>
            </a:br>
            <a:r>
              <a:rPr lang="en-US" sz="3200" dirty="0">
                <a:solidFill>
                  <a:schemeClr val="tx1"/>
                </a:solidFill>
              </a:rPr>
              <a:t>2.  Optional Officers:  Sergeant-At-Arms, Historian, Communication, and other positions, as needed.</a:t>
            </a:r>
            <a:br>
              <a:rPr lang="en-US" sz="3200" dirty="0">
                <a:solidFill>
                  <a:schemeClr val="tx1"/>
                </a:solidFill>
              </a:rPr>
            </a:br>
            <a:endParaRPr lang="en-US" sz="3200" dirty="0">
              <a:solidFill>
                <a:schemeClr val="tx1"/>
              </a:solidFill>
            </a:endParaRPr>
          </a:p>
        </p:txBody>
      </p:sp>
      <p:pic>
        <p:nvPicPr>
          <p:cNvPr id="5" name="Picture 4">
            <a:extLst>
              <a:ext uri="{FF2B5EF4-FFF2-40B4-BE49-F238E27FC236}">
                <a16:creationId xmlns:a16="http://schemas.microsoft.com/office/drawing/2014/main" id="{08E8E8C4-D569-42AC-BAD1-F8EA1F7C4658}"/>
              </a:ext>
            </a:extLst>
          </p:cNvPr>
          <p:cNvPicPr/>
          <p:nvPr/>
        </p:nvPicPr>
        <p:blipFill>
          <a:blip r:embed="rId2" cstate="print"/>
          <a:srcRect/>
          <a:stretch>
            <a:fillRect/>
          </a:stretch>
        </p:blipFill>
        <p:spPr bwMode="auto">
          <a:xfrm>
            <a:off x="9530911" y="5545213"/>
            <a:ext cx="1259205" cy="1138555"/>
          </a:xfrm>
          <a:prstGeom prst="rect">
            <a:avLst/>
          </a:prstGeom>
          <a:noFill/>
          <a:ln w="9525">
            <a:noFill/>
            <a:miter lim="800000"/>
            <a:headEnd/>
            <a:tailEnd/>
          </a:ln>
        </p:spPr>
      </p:pic>
      <p:pic>
        <p:nvPicPr>
          <p:cNvPr id="6" name="Picture 5">
            <a:extLst>
              <a:ext uri="{FF2B5EF4-FFF2-40B4-BE49-F238E27FC236}">
                <a16:creationId xmlns:a16="http://schemas.microsoft.com/office/drawing/2014/main" id="{869EDAD9-0B84-4FC9-9903-CC0312E6DA5A}"/>
              </a:ext>
            </a:extLst>
          </p:cNvPr>
          <p:cNvPicPr/>
          <p:nvPr/>
        </p:nvPicPr>
        <p:blipFill>
          <a:blip r:embed="rId3" cstate="print"/>
          <a:srcRect/>
          <a:stretch>
            <a:fillRect/>
          </a:stretch>
        </p:blipFill>
        <p:spPr bwMode="auto">
          <a:xfrm>
            <a:off x="10790116" y="5481418"/>
            <a:ext cx="1069975" cy="1138555"/>
          </a:xfrm>
          <a:prstGeom prst="rect">
            <a:avLst/>
          </a:prstGeom>
          <a:noFill/>
          <a:ln w="9525">
            <a:noFill/>
            <a:miter lim="800000"/>
            <a:headEnd/>
            <a:tailEnd/>
          </a:ln>
        </p:spPr>
      </p:pic>
    </p:spTree>
    <p:extLst>
      <p:ext uri="{BB962C8B-B14F-4D97-AF65-F5344CB8AC3E}">
        <p14:creationId xmlns:p14="http://schemas.microsoft.com/office/powerpoint/2010/main" val="2350229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82C772A-73CB-4D0A-9701-3823E3E606E7}"/>
              </a:ext>
            </a:extLst>
          </p:cNvPr>
          <p:cNvSpPr>
            <a:spLocks noGrp="1"/>
          </p:cNvSpPr>
          <p:nvPr>
            <p:ph type="title"/>
          </p:nvPr>
        </p:nvSpPr>
        <p:spPr>
          <a:xfrm>
            <a:off x="245097" y="0"/>
            <a:ext cx="11521125" cy="3770722"/>
          </a:xfrm>
        </p:spPr>
        <p:txBody>
          <a:bodyPr>
            <a:normAutofit fontScale="90000"/>
          </a:bodyPr>
          <a:lstStyle/>
          <a:p>
            <a:br>
              <a:rPr lang="en-US" sz="3600" b="1" dirty="0"/>
            </a:br>
            <a:br>
              <a:rPr lang="en-US" sz="3600" b="1" dirty="0"/>
            </a:br>
            <a:br>
              <a:rPr lang="en-US" sz="3600" b="1" dirty="0"/>
            </a:br>
            <a:br>
              <a:rPr lang="en-US" sz="3600" b="1" dirty="0"/>
            </a:br>
            <a:br>
              <a:rPr lang="en-US" sz="3600" b="1" dirty="0"/>
            </a:br>
            <a:br>
              <a:rPr lang="en-US" sz="3600" b="1" dirty="0"/>
            </a:br>
            <a:r>
              <a:rPr lang="en-US" sz="3600" b="1" dirty="0"/>
              <a:t>				</a:t>
            </a:r>
            <a:r>
              <a:rPr lang="en-US" sz="3600" b="1" dirty="0">
                <a:solidFill>
                  <a:schemeClr val="tx1"/>
                </a:solidFill>
              </a:rPr>
              <a:t>Section 5:  Duties</a:t>
            </a:r>
            <a:br>
              <a:rPr lang="en-US" sz="3600" b="1" dirty="0">
                <a:solidFill>
                  <a:schemeClr val="tx1"/>
                </a:solidFill>
              </a:rPr>
            </a:br>
            <a:r>
              <a:rPr lang="en-US" sz="3600" b="1" dirty="0">
                <a:solidFill>
                  <a:schemeClr val="tx1"/>
                </a:solidFill>
              </a:rPr>
              <a:t>1. </a:t>
            </a:r>
            <a:r>
              <a:rPr lang="en-US" sz="3600" dirty="0">
                <a:solidFill>
                  <a:schemeClr val="tx1"/>
                </a:solidFill>
              </a:rPr>
              <a:t> </a:t>
            </a:r>
            <a:r>
              <a:rPr lang="en-US" sz="3600" b="1" dirty="0">
                <a:solidFill>
                  <a:schemeClr val="tx1"/>
                </a:solidFill>
              </a:rPr>
              <a:t>Director: </a:t>
            </a:r>
            <a:br>
              <a:rPr lang="en-US" sz="3600" dirty="0">
                <a:solidFill>
                  <a:schemeClr val="tx1"/>
                </a:solidFill>
              </a:rPr>
            </a:br>
            <a:r>
              <a:rPr lang="en-US" sz="3600" dirty="0">
                <a:solidFill>
                  <a:schemeClr val="tx1"/>
                </a:solidFill>
              </a:rPr>
              <a:t>a.  Serves as Chief Administrative Officer of the Chapter and presides over all meetings</a:t>
            </a:r>
            <a:br>
              <a:rPr lang="en-US" sz="3600" dirty="0">
                <a:solidFill>
                  <a:schemeClr val="tx1"/>
                </a:solidFill>
              </a:rPr>
            </a:br>
            <a:r>
              <a:rPr lang="en-US" sz="3600" dirty="0">
                <a:solidFill>
                  <a:schemeClr val="tx1"/>
                </a:solidFill>
              </a:rPr>
              <a:t>b.  Serves as</a:t>
            </a:r>
            <a:r>
              <a:rPr lang="en-US" sz="3600" b="1" dirty="0">
                <a:solidFill>
                  <a:schemeClr val="tx1"/>
                </a:solidFill>
              </a:rPr>
              <a:t> </a:t>
            </a:r>
            <a:r>
              <a:rPr lang="en-US" sz="3600" dirty="0">
                <a:solidFill>
                  <a:schemeClr val="tx1"/>
                </a:solidFill>
              </a:rPr>
              <a:t>liaison to the Executive Committee of sponsoring Post.</a:t>
            </a:r>
            <a:br>
              <a:rPr lang="en-US" sz="3600" dirty="0">
                <a:solidFill>
                  <a:schemeClr val="tx1"/>
                </a:solidFill>
              </a:rPr>
            </a:br>
            <a:r>
              <a:rPr lang="en-US" sz="3600" dirty="0">
                <a:solidFill>
                  <a:schemeClr val="tx1"/>
                </a:solidFill>
              </a:rPr>
              <a:t>c.  Supervises all affairs of the Chapter.</a:t>
            </a:r>
            <a:br>
              <a:rPr lang="en-US" sz="3600" dirty="0">
                <a:solidFill>
                  <a:schemeClr val="tx1"/>
                </a:solidFill>
              </a:rPr>
            </a:br>
            <a:r>
              <a:rPr lang="en-US" sz="3600" dirty="0">
                <a:solidFill>
                  <a:schemeClr val="tx1"/>
                </a:solidFill>
              </a:rPr>
              <a:t>d.  Coordinates with other ALR Officers at the Chapter, District, Area and Department level</a:t>
            </a:r>
            <a:br>
              <a:rPr lang="en-US" sz="3600" dirty="0">
                <a:solidFill>
                  <a:schemeClr val="tx1"/>
                </a:solidFill>
              </a:rPr>
            </a:br>
            <a:r>
              <a:rPr lang="en-US" sz="3600" dirty="0">
                <a:solidFill>
                  <a:schemeClr val="tx1"/>
                </a:solidFill>
              </a:rPr>
              <a:t>e.  Submits reports as required by the sponsoring Post, District, and Department. </a:t>
            </a:r>
            <a:r>
              <a:rPr lang="en-US" sz="3600" b="1" u="sng" dirty="0">
                <a:solidFill>
                  <a:schemeClr val="tx1"/>
                </a:solidFill>
              </a:rPr>
              <a:t>NOTE:</a:t>
            </a:r>
            <a:r>
              <a:rPr lang="en-US" sz="3600" dirty="0">
                <a:solidFill>
                  <a:schemeClr val="tx1"/>
                </a:solidFill>
              </a:rPr>
              <a:t> Monthly activity, selected charities and finance reports are required to be submitted to the sponsoring Post for review and approval.</a:t>
            </a:r>
            <a:br>
              <a:rPr lang="en-US" sz="3600" dirty="0">
                <a:solidFill>
                  <a:schemeClr val="tx1"/>
                </a:solidFill>
              </a:rPr>
            </a:br>
            <a:endParaRPr lang="en-US" sz="3600" dirty="0">
              <a:solidFill>
                <a:schemeClr val="tx1"/>
              </a:solidFill>
            </a:endParaRPr>
          </a:p>
        </p:txBody>
      </p:sp>
      <p:pic>
        <p:nvPicPr>
          <p:cNvPr id="5" name="Picture 4">
            <a:extLst>
              <a:ext uri="{FF2B5EF4-FFF2-40B4-BE49-F238E27FC236}">
                <a16:creationId xmlns:a16="http://schemas.microsoft.com/office/drawing/2014/main" id="{08E8E8C4-D569-42AC-BAD1-F8EA1F7C4658}"/>
              </a:ext>
            </a:extLst>
          </p:cNvPr>
          <p:cNvPicPr/>
          <p:nvPr/>
        </p:nvPicPr>
        <p:blipFill>
          <a:blip r:embed="rId2" cstate="print"/>
          <a:srcRect/>
          <a:stretch>
            <a:fillRect/>
          </a:stretch>
        </p:blipFill>
        <p:spPr bwMode="auto">
          <a:xfrm>
            <a:off x="9625178" y="5719445"/>
            <a:ext cx="1259205" cy="1138555"/>
          </a:xfrm>
          <a:prstGeom prst="rect">
            <a:avLst/>
          </a:prstGeom>
          <a:noFill/>
          <a:ln w="9525">
            <a:noFill/>
            <a:miter lim="800000"/>
            <a:headEnd/>
            <a:tailEnd/>
          </a:ln>
        </p:spPr>
      </p:pic>
      <p:pic>
        <p:nvPicPr>
          <p:cNvPr id="6" name="Picture 5">
            <a:extLst>
              <a:ext uri="{FF2B5EF4-FFF2-40B4-BE49-F238E27FC236}">
                <a16:creationId xmlns:a16="http://schemas.microsoft.com/office/drawing/2014/main" id="{869EDAD9-0B84-4FC9-9903-CC0312E6DA5A}"/>
              </a:ext>
            </a:extLst>
          </p:cNvPr>
          <p:cNvPicPr/>
          <p:nvPr/>
        </p:nvPicPr>
        <p:blipFill>
          <a:blip r:embed="rId3" cstate="print"/>
          <a:srcRect/>
          <a:stretch>
            <a:fillRect/>
          </a:stretch>
        </p:blipFill>
        <p:spPr bwMode="auto">
          <a:xfrm>
            <a:off x="11016359" y="5644030"/>
            <a:ext cx="1069975" cy="1138555"/>
          </a:xfrm>
          <a:prstGeom prst="rect">
            <a:avLst/>
          </a:prstGeom>
          <a:noFill/>
          <a:ln w="9525">
            <a:noFill/>
            <a:miter lim="800000"/>
            <a:headEnd/>
            <a:tailEnd/>
          </a:ln>
        </p:spPr>
      </p:pic>
    </p:spTree>
    <p:extLst>
      <p:ext uri="{BB962C8B-B14F-4D97-AF65-F5344CB8AC3E}">
        <p14:creationId xmlns:p14="http://schemas.microsoft.com/office/powerpoint/2010/main" val="30872298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556181" y="365125"/>
            <a:ext cx="10797619" cy="1325563"/>
          </a:xfrm>
        </p:spPr>
        <p:txBody>
          <a:bodyPr>
            <a:normAutofit fontScale="90000"/>
          </a:bodyPr>
          <a:lstStyle/>
          <a:p>
            <a:pPr algn="ctr"/>
            <a:r>
              <a:rPr lang="en-US" dirty="0"/>
              <a:t>The Heart of the SOP is: </a:t>
            </a:r>
            <a:br>
              <a:rPr lang="en-US" dirty="0"/>
            </a:br>
            <a:r>
              <a:rPr lang="en-US" dirty="0"/>
              <a:t>The American Legion Rider’s Mission Statement</a:t>
            </a:r>
          </a:p>
        </p:txBody>
      </p:sp>
      <p:pic>
        <p:nvPicPr>
          <p:cNvPr id="4" name="Picture 3"/>
          <p:cNvPicPr/>
          <p:nvPr/>
        </p:nvPicPr>
        <p:blipFill>
          <a:blip r:embed="rId2" cstate="print"/>
          <a:srcRect/>
          <a:stretch>
            <a:fillRect/>
          </a:stretch>
        </p:blipFill>
        <p:spPr bwMode="auto">
          <a:xfrm>
            <a:off x="8351184" y="5607684"/>
            <a:ext cx="1259205" cy="1138555"/>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a:off x="9947107" y="5607684"/>
            <a:ext cx="1069975" cy="1138555"/>
          </a:xfrm>
          <a:prstGeom prst="rect">
            <a:avLst/>
          </a:prstGeom>
          <a:noFill/>
          <a:ln w="9525">
            <a:noFill/>
            <a:miter lim="800000"/>
            <a:headEnd/>
            <a:tailEnd/>
          </a:ln>
        </p:spPr>
      </p:pic>
      <p:sp>
        <p:nvSpPr>
          <p:cNvPr id="3" name="Content Placeholder 2">
            <a:extLst>
              <a:ext uri="{FF2B5EF4-FFF2-40B4-BE49-F238E27FC236}">
                <a16:creationId xmlns:a16="http://schemas.microsoft.com/office/drawing/2014/main" id="{AF3B968A-CD04-443C-AD9A-6003BFD05446}"/>
              </a:ext>
            </a:extLst>
          </p:cNvPr>
          <p:cNvSpPr>
            <a:spLocks noGrp="1"/>
          </p:cNvSpPr>
          <p:nvPr>
            <p:ph idx="1"/>
          </p:nvPr>
        </p:nvSpPr>
        <p:spPr/>
        <p:txBody>
          <a:bodyPr/>
          <a:lstStyle/>
          <a:p>
            <a:pPr lvl="0"/>
            <a:r>
              <a:rPr lang="en-US" dirty="0"/>
              <a:t>To promote motorcycle safety program and to provide a social atmosphere for members who share the same interest.</a:t>
            </a:r>
          </a:p>
          <a:p>
            <a:pPr lvl="0"/>
            <a:r>
              <a:rPr lang="en-US" dirty="0"/>
              <a:t>To participate in events and ceremonies which are in keeping with the aims and purposes of The American Legion.</a:t>
            </a:r>
          </a:p>
          <a:p>
            <a:pPr lvl="0"/>
            <a:r>
              <a:rPr lang="en-US" dirty="0"/>
              <a:t>To organize and participate in charity events helping our veterans, their families and the local community.</a:t>
            </a:r>
          </a:p>
          <a:p>
            <a:pPr lvl="0"/>
            <a:r>
              <a:rPr lang="en-US" dirty="0"/>
              <a:t>To use our association to promote and support the programs of The American Legion.</a:t>
            </a:r>
          </a:p>
          <a:p>
            <a:endParaRPr lang="en-US" dirty="0"/>
          </a:p>
        </p:txBody>
      </p:sp>
    </p:spTree>
    <p:extLst>
      <p:ext uri="{BB962C8B-B14F-4D97-AF65-F5344CB8AC3E}">
        <p14:creationId xmlns:p14="http://schemas.microsoft.com/office/powerpoint/2010/main" val="2364934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82C772A-73CB-4D0A-9701-3823E3E606E7}"/>
              </a:ext>
            </a:extLst>
          </p:cNvPr>
          <p:cNvSpPr>
            <a:spLocks noGrp="1"/>
          </p:cNvSpPr>
          <p:nvPr>
            <p:ph type="title"/>
          </p:nvPr>
        </p:nvSpPr>
        <p:spPr>
          <a:xfrm>
            <a:off x="820132" y="365125"/>
            <a:ext cx="10533668" cy="4008912"/>
          </a:xfrm>
        </p:spPr>
        <p:txBody>
          <a:bodyPr>
            <a:normAutofit/>
          </a:bodyPr>
          <a:lstStyle/>
          <a:p>
            <a:r>
              <a:rPr lang="en-US" sz="3200" b="1" dirty="0">
                <a:solidFill>
                  <a:schemeClr val="tx1"/>
                </a:solidFill>
              </a:rPr>
              <a:t>2.  Assistant Director:</a:t>
            </a:r>
            <a:br>
              <a:rPr lang="en-US" sz="3200" dirty="0">
                <a:solidFill>
                  <a:schemeClr val="tx1"/>
                </a:solidFill>
              </a:rPr>
            </a:br>
            <a:r>
              <a:rPr lang="en-US" sz="3200" b="1" dirty="0">
                <a:solidFill>
                  <a:schemeClr val="tx1"/>
                </a:solidFill>
              </a:rPr>
              <a:t> </a:t>
            </a:r>
            <a:br>
              <a:rPr lang="en-US" sz="3200" dirty="0">
                <a:solidFill>
                  <a:schemeClr val="tx1"/>
                </a:solidFill>
              </a:rPr>
            </a:br>
            <a:r>
              <a:rPr lang="en-US" sz="3200" dirty="0">
                <a:solidFill>
                  <a:schemeClr val="tx1"/>
                </a:solidFill>
              </a:rPr>
              <a:t> a.  Perform such duties as directed by the Chapter Director.</a:t>
            </a:r>
            <a:br>
              <a:rPr lang="en-US" sz="3200" dirty="0">
                <a:solidFill>
                  <a:schemeClr val="tx1"/>
                </a:solidFill>
              </a:rPr>
            </a:br>
            <a:r>
              <a:rPr lang="en-US" sz="3200" dirty="0">
                <a:solidFill>
                  <a:schemeClr val="tx1"/>
                </a:solidFill>
              </a:rPr>
              <a:t> b.  Executes the duties of the Chapter Director during his/her absence or disability.</a:t>
            </a:r>
            <a:br>
              <a:rPr lang="en-US" sz="3200" dirty="0">
                <a:solidFill>
                  <a:schemeClr val="tx1"/>
                </a:solidFill>
              </a:rPr>
            </a:br>
            <a:endParaRPr lang="en-US" sz="3200" dirty="0">
              <a:solidFill>
                <a:schemeClr val="tx1"/>
              </a:solidFill>
            </a:endParaRPr>
          </a:p>
        </p:txBody>
      </p:sp>
      <p:pic>
        <p:nvPicPr>
          <p:cNvPr id="5" name="Picture 4">
            <a:extLst>
              <a:ext uri="{FF2B5EF4-FFF2-40B4-BE49-F238E27FC236}">
                <a16:creationId xmlns:a16="http://schemas.microsoft.com/office/drawing/2014/main" id="{08E8E8C4-D569-42AC-BAD1-F8EA1F7C4658}"/>
              </a:ext>
            </a:extLst>
          </p:cNvPr>
          <p:cNvPicPr/>
          <p:nvPr/>
        </p:nvPicPr>
        <p:blipFill>
          <a:blip r:embed="rId2" cstate="print"/>
          <a:srcRect/>
          <a:stretch>
            <a:fillRect/>
          </a:stretch>
        </p:blipFill>
        <p:spPr bwMode="auto">
          <a:xfrm>
            <a:off x="9530911" y="5545213"/>
            <a:ext cx="1259205" cy="1138555"/>
          </a:xfrm>
          <a:prstGeom prst="rect">
            <a:avLst/>
          </a:prstGeom>
          <a:noFill/>
          <a:ln w="9525">
            <a:noFill/>
            <a:miter lim="800000"/>
            <a:headEnd/>
            <a:tailEnd/>
          </a:ln>
        </p:spPr>
      </p:pic>
      <p:pic>
        <p:nvPicPr>
          <p:cNvPr id="6" name="Picture 5">
            <a:extLst>
              <a:ext uri="{FF2B5EF4-FFF2-40B4-BE49-F238E27FC236}">
                <a16:creationId xmlns:a16="http://schemas.microsoft.com/office/drawing/2014/main" id="{869EDAD9-0B84-4FC9-9903-CC0312E6DA5A}"/>
              </a:ext>
            </a:extLst>
          </p:cNvPr>
          <p:cNvPicPr/>
          <p:nvPr/>
        </p:nvPicPr>
        <p:blipFill>
          <a:blip r:embed="rId3" cstate="print"/>
          <a:srcRect/>
          <a:stretch>
            <a:fillRect/>
          </a:stretch>
        </p:blipFill>
        <p:spPr bwMode="auto">
          <a:xfrm>
            <a:off x="10790116" y="5481418"/>
            <a:ext cx="1069975" cy="1138555"/>
          </a:xfrm>
          <a:prstGeom prst="rect">
            <a:avLst/>
          </a:prstGeom>
          <a:noFill/>
          <a:ln w="9525">
            <a:noFill/>
            <a:miter lim="800000"/>
            <a:headEnd/>
            <a:tailEnd/>
          </a:ln>
        </p:spPr>
      </p:pic>
    </p:spTree>
    <p:extLst>
      <p:ext uri="{BB962C8B-B14F-4D97-AF65-F5344CB8AC3E}">
        <p14:creationId xmlns:p14="http://schemas.microsoft.com/office/powerpoint/2010/main" val="19495712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82C772A-73CB-4D0A-9701-3823E3E606E7}"/>
              </a:ext>
            </a:extLst>
          </p:cNvPr>
          <p:cNvSpPr>
            <a:spLocks noGrp="1"/>
          </p:cNvSpPr>
          <p:nvPr>
            <p:ph type="title"/>
          </p:nvPr>
        </p:nvSpPr>
        <p:spPr>
          <a:xfrm>
            <a:off x="235671" y="365124"/>
            <a:ext cx="11453566" cy="4178595"/>
          </a:xfrm>
        </p:spPr>
        <p:txBody>
          <a:bodyPr>
            <a:normAutofit fontScale="90000"/>
          </a:bodyPr>
          <a:lstStyle/>
          <a:p>
            <a:pPr lvl="0"/>
            <a:br>
              <a:rPr lang="en-US" sz="3600" dirty="0">
                <a:solidFill>
                  <a:schemeClr val="tx1"/>
                </a:solidFill>
              </a:rPr>
            </a:br>
            <a:br>
              <a:rPr lang="en-US" sz="3600" dirty="0">
                <a:solidFill>
                  <a:schemeClr val="tx1"/>
                </a:solidFill>
              </a:rPr>
            </a:br>
            <a:br>
              <a:rPr lang="en-US" sz="3600" dirty="0">
                <a:solidFill>
                  <a:schemeClr val="tx1"/>
                </a:solidFill>
              </a:rPr>
            </a:br>
            <a:br>
              <a:rPr lang="en-US" sz="3600" dirty="0">
                <a:solidFill>
                  <a:schemeClr val="tx1"/>
                </a:solidFill>
              </a:rPr>
            </a:br>
            <a:br>
              <a:rPr lang="en-US" sz="3600" dirty="0">
                <a:solidFill>
                  <a:schemeClr val="tx1"/>
                </a:solidFill>
              </a:rPr>
            </a:br>
            <a:r>
              <a:rPr lang="en-US" sz="3600" dirty="0">
                <a:solidFill>
                  <a:schemeClr val="tx1"/>
                </a:solidFill>
              </a:rPr>
              <a:t>3.  </a:t>
            </a:r>
            <a:r>
              <a:rPr lang="en-US" sz="3600" b="1" dirty="0">
                <a:solidFill>
                  <a:schemeClr val="tx1"/>
                </a:solidFill>
              </a:rPr>
              <a:t>Adjutant/Finance Officer:</a:t>
            </a:r>
            <a:br>
              <a:rPr lang="en-US" sz="3600" dirty="0">
                <a:solidFill>
                  <a:schemeClr val="tx1"/>
                </a:solidFill>
              </a:rPr>
            </a:br>
            <a:r>
              <a:rPr lang="en-US" sz="3600" b="1" dirty="0">
                <a:solidFill>
                  <a:schemeClr val="tx1"/>
                </a:solidFill>
              </a:rPr>
              <a:t> </a:t>
            </a:r>
            <a:br>
              <a:rPr lang="en-US" sz="3600" dirty="0">
                <a:solidFill>
                  <a:schemeClr val="tx1"/>
                </a:solidFill>
              </a:rPr>
            </a:br>
            <a:r>
              <a:rPr lang="en-US" sz="3600" dirty="0">
                <a:solidFill>
                  <a:schemeClr val="tx1"/>
                </a:solidFill>
              </a:rPr>
              <a:t>   a.  </a:t>
            </a:r>
            <a:r>
              <a:rPr lang="en-US" sz="3600" b="1" dirty="0">
                <a:solidFill>
                  <a:schemeClr val="tx1"/>
                </a:solidFill>
              </a:rPr>
              <a:t>Adjutant: (Secretary)</a:t>
            </a:r>
            <a:br>
              <a:rPr lang="en-US" sz="3600" dirty="0">
                <a:solidFill>
                  <a:schemeClr val="tx1"/>
                </a:solidFill>
              </a:rPr>
            </a:br>
            <a:r>
              <a:rPr lang="en-US" sz="3600" dirty="0">
                <a:solidFill>
                  <a:schemeClr val="tx1"/>
                </a:solidFill>
              </a:rPr>
              <a:t>       i.  Shall maintain membership records sufficient to establish</a:t>
            </a:r>
            <a:br>
              <a:rPr lang="en-US" sz="3600" dirty="0">
                <a:solidFill>
                  <a:schemeClr val="tx1"/>
                </a:solidFill>
              </a:rPr>
            </a:br>
            <a:r>
              <a:rPr lang="en-US" sz="3600" dirty="0">
                <a:solidFill>
                  <a:schemeClr val="tx1"/>
                </a:solidFill>
              </a:rPr>
              <a:t>	1.  Members in good standing</a:t>
            </a:r>
            <a:br>
              <a:rPr lang="en-US" sz="3600" dirty="0">
                <a:solidFill>
                  <a:schemeClr val="tx1"/>
                </a:solidFill>
              </a:rPr>
            </a:br>
            <a:r>
              <a:rPr lang="en-US" sz="3600" dirty="0">
                <a:solidFill>
                  <a:schemeClr val="tx1"/>
                </a:solidFill>
              </a:rPr>
              <a:t>	2.  Eligibility to be a rider.</a:t>
            </a:r>
            <a:br>
              <a:rPr lang="en-US" sz="3600" dirty="0">
                <a:solidFill>
                  <a:schemeClr val="tx1"/>
                </a:solidFill>
              </a:rPr>
            </a:br>
            <a:r>
              <a:rPr lang="en-US" sz="3600" dirty="0">
                <a:solidFill>
                  <a:schemeClr val="tx1"/>
                </a:solidFill>
              </a:rPr>
              <a:t>	3.  Contact information</a:t>
            </a:r>
            <a:br>
              <a:rPr lang="en-US" sz="3600" dirty="0">
                <a:solidFill>
                  <a:schemeClr val="tx1"/>
                </a:solidFill>
              </a:rPr>
            </a:br>
            <a:r>
              <a:rPr lang="en-US" sz="3600" dirty="0">
                <a:solidFill>
                  <a:schemeClr val="tx1"/>
                </a:solidFill>
              </a:rPr>
              <a:t>          4. Motorcycle license and local insurance requirements</a:t>
            </a:r>
            <a:br>
              <a:rPr lang="en-US" sz="3600" dirty="0">
                <a:solidFill>
                  <a:schemeClr val="tx1"/>
                </a:solidFill>
              </a:rPr>
            </a:br>
            <a:r>
              <a:rPr lang="en-US" sz="3600" dirty="0">
                <a:solidFill>
                  <a:schemeClr val="tx1"/>
                </a:solidFill>
              </a:rPr>
              <a:t>       ii. Maintains a full and accurate record of all chapter proceedings at meetings.</a:t>
            </a:r>
            <a:br>
              <a:rPr lang="en-US" dirty="0"/>
            </a:br>
            <a:endParaRPr lang="en-US" sz="6000" dirty="0"/>
          </a:p>
        </p:txBody>
      </p:sp>
      <p:pic>
        <p:nvPicPr>
          <p:cNvPr id="5" name="Picture 4">
            <a:extLst>
              <a:ext uri="{FF2B5EF4-FFF2-40B4-BE49-F238E27FC236}">
                <a16:creationId xmlns:a16="http://schemas.microsoft.com/office/drawing/2014/main" id="{08E8E8C4-D569-42AC-BAD1-F8EA1F7C4658}"/>
              </a:ext>
            </a:extLst>
          </p:cNvPr>
          <p:cNvPicPr/>
          <p:nvPr/>
        </p:nvPicPr>
        <p:blipFill>
          <a:blip r:embed="rId2" cstate="print"/>
          <a:srcRect/>
          <a:stretch>
            <a:fillRect/>
          </a:stretch>
        </p:blipFill>
        <p:spPr bwMode="auto">
          <a:xfrm>
            <a:off x="9530911" y="5545213"/>
            <a:ext cx="1259205" cy="1138555"/>
          </a:xfrm>
          <a:prstGeom prst="rect">
            <a:avLst/>
          </a:prstGeom>
          <a:noFill/>
          <a:ln w="9525">
            <a:noFill/>
            <a:miter lim="800000"/>
            <a:headEnd/>
            <a:tailEnd/>
          </a:ln>
        </p:spPr>
      </p:pic>
      <p:pic>
        <p:nvPicPr>
          <p:cNvPr id="6" name="Picture 5">
            <a:extLst>
              <a:ext uri="{FF2B5EF4-FFF2-40B4-BE49-F238E27FC236}">
                <a16:creationId xmlns:a16="http://schemas.microsoft.com/office/drawing/2014/main" id="{869EDAD9-0B84-4FC9-9903-CC0312E6DA5A}"/>
              </a:ext>
            </a:extLst>
          </p:cNvPr>
          <p:cNvPicPr/>
          <p:nvPr/>
        </p:nvPicPr>
        <p:blipFill>
          <a:blip r:embed="rId3" cstate="print"/>
          <a:srcRect/>
          <a:stretch>
            <a:fillRect/>
          </a:stretch>
        </p:blipFill>
        <p:spPr bwMode="auto">
          <a:xfrm>
            <a:off x="10790116" y="5481418"/>
            <a:ext cx="1069975" cy="1138555"/>
          </a:xfrm>
          <a:prstGeom prst="rect">
            <a:avLst/>
          </a:prstGeom>
          <a:noFill/>
          <a:ln w="9525">
            <a:noFill/>
            <a:miter lim="800000"/>
            <a:headEnd/>
            <a:tailEnd/>
          </a:ln>
        </p:spPr>
      </p:pic>
    </p:spTree>
    <p:extLst>
      <p:ext uri="{BB962C8B-B14F-4D97-AF65-F5344CB8AC3E}">
        <p14:creationId xmlns:p14="http://schemas.microsoft.com/office/powerpoint/2010/main" val="33637086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82C772A-73CB-4D0A-9701-3823E3E606E7}"/>
              </a:ext>
            </a:extLst>
          </p:cNvPr>
          <p:cNvSpPr>
            <a:spLocks noGrp="1"/>
          </p:cNvSpPr>
          <p:nvPr>
            <p:ph type="title"/>
          </p:nvPr>
        </p:nvSpPr>
        <p:spPr>
          <a:xfrm>
            <a:off x="584462" y="365125"/>
            <a:ext cx="10769338" cy="4970446"/>
          </a:xfrm>
        </p:spPr>
        <p:txBody>
          <a:bodyPr>
            <a:normAutofit fontScale="90000"/>
          </a:bodyPr>
          <a:lstStyle/>
          <a:p>
            <a:pPr lvl="1"/>
            <a:br>
              <a:rPr lang="en-US" sz="3200" b="1" dirty="0"/>
            </a:br>
            <a:br>
              <a:rPr lang="en-US" sz="3200" b="1" dirty="0"/>
            </a:br>
            <a:br>
              <a:rPr lang="en-US" sz="3200" b="1" dirty="0"/>
            </a:br>
            <a:br>
              <a:rPr lang="en-US" sz="3200" b="1" dirty="0"/>
            </a:br>
            <a:r>
              <a:rPr lang="en-US" sz="3200" b="1" dirty="0"/>
              <a:t>b.  Finance Officer: (Treasurer)</a:t>
            </a:r>
            <a:br>
              <a:rPr lang="en-US" sz="3200" b="1" dirty="0"/>
            </a:br>
            <a:br>
              <a:rPr lang="en-US" sz="3200" dirty="0"/>
            </a:br>
            <a:r>
              <a:rPr lang="en-US" sz="3200" dirty="0"/>
              <a:t>    i.  Maintains accurate records of all transactions in accordance with the sponsoring Post’s financial requirements</a:t>
            </a:r>
            <a:br>
              <a:rPr lang="en-US" sz="3200" dirty="0"/>
            </a:br>
            <a:r>
              <a:rPr lang="en-US" sz="3200" dirty="0"/>
              <a:t>    ii. Deposits funds in assigned bank account and disburses funds as approved by the Chapter and directed by the Post.        Must have a minimum of Two signatures on the account.</a:t>
            </a:r>
            <a:br>
              <a:rPr lang="en-US" sz="3200" dirty="0"/>
            </a:br>
            <a:r>
              <a:rPr lang="en-US" sz="3200" dirty="0"/>
              <a:t>    iii. Provides financial reports to the sponsoring Post Executive Committee monthly.</a:t>
            </a:r>
            <a:br>
              <a:rPr lang="en-US" sz="1400" dirty="0"/>
            </a:br>
            <a:endParaRPr lang="en-US" sz="7200" dirty="0"/>
          </a:p>
        </p:txBody>
      </p:sp>
      <p:pic>
        <p:nvPicPr>
          <p:cNvPr id="5" name="Picture 4">
            <a:extLst>
              <a:ext uri="{FF2B5EF4-FFF2-40B4-BE49-F238E27FC236}">
                <a16:creationId xmlns:a16="http://schemas.microsoft.com/office/drawing/2014/main" id="{08E8E8C4-D569-42AC-BAD1-F8EA1F7C4658}"/>
              </a:ext>
            </a:extLst>
          </p:cNvPr>
          <p:cNvPicPr/>
          <p:nvPr/>
        </p:nvPicPr>
        <p:blipFill>
          <a:blip r:embed="rId2" cstate="print"/>
          <a:srcRect/>
          <a:stretch>
            <a:fillRect/>
          </a:stretch>
        </p:blipFill>
        <p:spPr bwMode="auto">
          <a:xfrm>
            <a:off x="9530911" y="5545213"/>
            <a:ext cx="1259205" cy="1138555"/>
          </a:xfrm>
          <a:prstGeom prst="rect">
            <a:avLst/>
          </a:prstGeom>
          <a:noFill/>
          <a:ln w="9525">
            <a:noFill/>
            <a:miter lim="800000"/>
            <a:headEnd/>
            <a:tailEnd/>
          </a:ln>
        </p:spPr>
      </p:pic>
      <p:pic>
        <p:nvPicPr>
          <p:cNvPr id="6" name="Picture 5">
            <a:extLst>
              <a:ext uri="{FF2B5EF4-FFF2-40B4-BE49-F238E27FC236}">
                <a16:creationId xmlns:a16="http://schemas.microsoft.com/office/drawing/2014/main" id="{869EDAD9-0B84-4FC9-9903-CC0312E6DA5A}"/>
              </a:ext>
            </a:extLst>
          </p:cNvPr>
          <p:cNvPicPr/>
          <p:nvPr/>
        </p:nvPicPr>
        <p:blipFill>
          <a:blip r:embed="rId3" cstate="print"/>
          <a:srcRect/>
          <a:stretch>
            <a:fillRect/>
          </a:stretch>
        </p:blipFill>
        <p:spPr bwMode="auto">
          <a:xfrm>
            <a:off x="10790116" y="5481418"/>
            <a:ext cx="1069975" cy="1138555"/>
          </a:xfrm>
          <a:prstGeom prst="rect">
            <a:avLst/>
          </a:prstGeom>
          <a:noFill/>
          <a:ln w="9525">
            <a:noFill/>
            <a:miter lim="800000"/>
            <a:headEnd/>
            <a:tailEnd/>
          </a:ln>
        </p:spPr>
      </p:pic>
    </p:spTree>
    <p:extLst>
      <p:ext uri="{BB962C8B-B14F-4D97-AF65-F5344CB8AC3E}">
        <p14:creationId xmlns:p14="http://schemas.microsoft.com/office/powerpoint/2010/main" val="606981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82C772A-73CB-4D0A-9701-3823E3E606E7}"/>
              </a:ext>
            </a:extLst>
          </p:cNvPr>
          <p:cNvSpPr>
            <a:spLocks noGrp="1"/>
          </p:cNvSpPr>
          <p:nvPr>
            <p:ph type="title"/>
          </p:nvPr>
        </p:nvSpPr>
        <p:spPr>
          <a:xfrm>
            <a:off x="575035" y="-216816"/>
            <a:ext cx="10778765" cy="4590853"/>
          </a:xfrm>
        </p:spPr>
        <p:txBody>
          <a:bodyPr>
            <a:normAutofit fontScale="90000"/>
          </a:bodyPr>
          <a:lstStyle/>
          <a:p>
            <a:pPr lvl="0"/>
            <a:br>
              <a:rPr lang="en-US" sz="3100" b="1" dirty="0"/>
            </a:br>
            <a:br>
              <a:rPr lang="en-US" sz="3100" b="1" dirty="0"/>
            </a:br>
            <a:br>
              <a:rPr lang="en-US" sz="3100" b="1" dirty="0"/>
            </a:br>
            <a:br>
              <a:rPr lang="en-US" sz="3100" b="1" dirty="0"/>
            </a:br>
            <a:br>
              <a:rPr lang="en-US" sz="3100" b="1" dirty="0"/>
            </a:br>
            <a:br>
              <a:rPr lang="en-US" sz="3100" b="1" dirty="0"/>
            </a:br>
            <a:r>
              <a:rPr lang="en-US" sz="3100" b="1" dirty="0">
                <a:solidFill>
                  <a:schemeClr val="tx1"/>
                </a:solidFill>
              </a:rPr>
              <a:t>4.  Road Captain/Safety Officer:</a:t>
            </a:r>
            <a:br>
              <a:rPr lang="en-US" sz="3100" dirty="0">
                <a:solidFill>
                  <a:schemeClr val="tx1"/>
                </a:solidFill>
              </a:rPr>
            </a:br>
            <a:r>
              <a:rPr lang="en-US" sz="3100" b="1" dirty="0">
                <a:solidFill>
                  <a:schemeClr val="tx1"/>
                </a:solidFill>
              </a:rPr>
              <a:t> </a:t>
            </a:r>
            <a:br>
              <a:rPr lang="en-US" sz="3100" dirty="0">
                <a:solidFill>
                  <a:schemeClr val="tx1"/>
                </a:solidFill>
              </a:rPr>
            </a:br>
            <a:r>
              <a:rPr lang="en-US" sz="3100" dirty="0">
                <a:solidFill>
                  <a:schemeClr val="tx1"/>
                </a:solidFill>
              </a:rPr>
              <a:t>  a. </a:t>
            </a:r>
            <a:r>
              <a:rPr lang="en-US" sz="3100" b="1" dirty="0">
                <a:solidFill>
                  <a:schemeClr val="tx1"/>
                </a:solidFill>
              </a:rPr>
              <a:t>Road Captain:</a:t>
            </a:r>
            <a:br>
              <a:rPr lang="en-US" sz="3100" dirty="0">
                <a:solidFill>
                  <a:schemeClr val="tx1"/>
                </a:solidFill>
              </a:rPr>
            </a:br>
            <a:r>
              <a:rPr lang="en-US" sz="3100" dirty="0">
                <a:solidFill>
                  <a:schemeClr val="tx1"/>
                </a:solidFill>
              </a:rPr>
              <a:t>    </a:t>
            </a:r>
            <a:r>
              <a:rPr lang="en-US" sz="2400" dirty="0">
                <a:solidFill>
                  <a:schemeClr val="tx1"/>
                </a:solidFill>
              </a:rPr>
              <a:t> i.  </a:t>
            </a:r>
            <a:r>
              <a:rPr lang="en-US" sz="2700" dirty="0">
                <a:solidFill>
                  <a:schemeClr val="tx1"/>
                </a:solidFill>
              </a:rPr>
              <a:t>Responsible for organizing group rides and reporting details to the Adjutant.</a:t>
            </a:r>
            <a:br>
              <a:rPr lang="en-US" sz="2700" dirty="0">
                <a:solidFill>
                  <a:schemeClr val="tx1"/>
                </a:solidFill>
              </a:rPr>
            </a:br>
            <a:r>
              <a:rPr lang="en-US" sz="2700" dirty="0">
                <a:solidFill>
                  <a:schemeClr val="tx1"/>
                </a:solidFill>
              </a:rPr>
              <a:t>      ii.  Responsible for reporting to the Adjutant the following:</a:t>
            </a:r>
            <a:br>
              <a:rPr lang="en-US" sz="2700" dirty="0">
                <a:solidFill>
                  <a:schemeClr val="tx1"/>
                </a:solidFill>
              </a:rPr>
            </a:br>
            <a:r>
              <a:rPr lang="en-US" sz="2700" dirty="0">
                <a:solidFill>
                  <a:schemeClr val="tx1"/>
                </a:solidFill>
              </a:rPr>
              <a:t>            1. Date and name of the event or ride.</a:t>
            </a:r>
            <a:br>
              <a:rPr lang="en-US" sz="2700" dirty="0">
                <a:solidFill>
                  <a:schemeClr val="tx1"/>
                </a:solidFill>
              </a:rPr>
            </a:br>
            <a:r>
              <a:rPr lang="en-US" sz="2700" dirty="0">
                <a:solidFill>
                  <a:schemeClr val="tx1"/>
                </a:solidFill>
              </a:rPr>
              <a:t>            2. Names of riders on the ride</a:t>
            </a:r>
            <a:br>
              <a:rPr lang="en-US" sz="2700" dirty="0">
                <a:solidFill>
                  <a:schemeClr val="tx1"/>
                </a:solidFill>
              </a:rPr>
            </a:br>
            <a:r>
              <a:rPr lang="en-US" sz="2700" dirty="0">
                <a:solidFill>
                  <a:schemeClr val="tx1"/>
                </a:solidFill>
              </a:rPr>
              <a:t>            3.  Length of event or ride in hours and miles</a:t>
            </a:r>
            <a:br>
              <a:rPr lang="en-US" sz="2700" dirty="0">
                <a:solidFill>
                  <a:schemeClr val="tx1"/>
                </a:solidFill>
              </a:rPr>
            </a:br>
            <a:r>
              <a:rPr lang="en-US" sz="2700" dirty="0">
                <a:solidFill>
                  <a:schemeClr val="tx1"/>
                </a:solidFill>
              </a:rPr>
              <a:t>       iii. Assigns additional road captains and sweeps for large groups and determines safe number of riders in each group</a:t>
            </a:r>
            <a:br>
              <a:rPr lang="en-US" sz="2700" dirty="0">
                <a:solidFill>
                  <a:schemeClr val="tx1"/>
                </a:solidFill>
              </a:rPr>
            </a:br>
            <a:r>
              <a:rPr lang="en-US" sz="2700" dirty="0">
                <a:solidFill>
                  <a:schemeClr val="tx1"/>
                </a:solidFill>
              </a:rPr>
              <a:t>       iv. Responsible for giving a pre-ride briefing covering route, hazards, and hand signals.</a:t>
            </a:r>
            <a:br>
              <a:rPr lang="en-US" sz="2700" dirty="0">
                <a:solidFill>
                  <a:schemeClr val="tx1"/>
                </a:solidFill>
              </a:rPr>
            </a:br>
            <a:r>
              <a:rPr lang="en-US" sz="2700" dirty="0">
                <a:solidFill>
                  <a:schemeClr val="tx1"/>
                </a:solidFill>
              </a:rPr>
              <a:t>       v.  Shall ensure all guest riders sign a waiver of liability before all rides.  Signed waivers will be given to the Adjutant for filing.</a:t>
            </a:r>
            <a:br>
              <a:rPr lang="en-US" sz="2700" dirty="0">
                <a:solidFill>
                  <a:schemeClr val="tx1"/>
                </a:solidFill>
              </a:rPr>
            </a:br>
            <a:endParaRPr lang="en-US" sz="2700" dirty="0">
              <a:solidFill>
                <a:schemeClr val="tx1"/>
              </a:solidFill>
            </a:endParaRPr>
          </a:p>
        </p:txBody>
      </p:sp>
      <p:pic>
        <p:nvPicPr>
          <p:cNvPr id="5" name="Picture 4">
            <a:extLst>
              <a:ext uri="{FF2B5EF4-FFF2-40B4-BE49-F238E27FC236}">
                <a16:creationId xmlns:a16="http://schemas.microsoft.com/office/drawing/2014/main" id="{08E8E8C4-D569-42AC-BAD1-F8EA1F7C4658}"/>
              </a:ext>
            </a:extLst>
          </p:cNvPr>
          <p:cNvPicPr/>
          <p:nvPr/>
        </p:nvPicPr>
        <p:blipFill>
          <a:blip r:embed="rId2" cstate="print"/>
          <a:srcRect/>
          <a:stretch>
            <a:fillRect/>
          </a:stretch>
        </p:blipFill>
        <p:spPr bwMode="auto">
          <a:xfrm>
            <a:off x="9530911" y="5545213"/>
            <a:ext cx="1259205" cy="1138555"/>
          </a:xfrm>
          <a:prstGeom prst="rect">
            <a:avLst/>
          </a:prstGeom>
          <a:noFill/>
          <a:ln w="9525">
            <a:noFill/>
            <a:miter lim="800000"/>
            <a:headEnd/>
            <a:tailEnd/>
          </a:ln>
        </p:spPr>
      </p:pic>
      <p:pic>
        <p:nvPicPr>
          <p:cNvPr id="6" name="Picture 5">
            <a:extLst>
              <a:ext uri="{FF2B5EF4-FFF2-40B4-BE49-F238E27FC236}">
                <a16:creationId xmlns:a16="http://schemas.microsoft.com/office/drawing/2014/main" id="{869EDAD9-0B84-4FC9-9903-CC0312E6DA5A}"/>
              </a:ext>
            </a:extLst>
          </p:cNvPr>
          <p:cNvPicPr/>
          <p:nvPr/>
        </p:nvPicPr>
        <p:blipFill>
          <a:blip r:embed="rId3" cstate="print"/>
          <a:srcRect/>
          <a:stretch>
            <a:fillRect/>
          </a:stretch>
        </p:blipFill>
        <p:spPr bwMode="auto">
          <a:xfrm>
            <a:off x="10790116" y="5481418"/>
            <a:ext cx="1069975" cy="1138555"/>
          </a:xfrm>
          <a:prstGeom prst="rect">
            <a:avLst/>
          </a:prstGeom>
          <a:noFill/>
          <a:ln w="9525">
            <a:noFill/>
            <a:miter lim="800000"/>
            <a:headEnd/>
            <a:tailEnd/>
          </a:ln>
        </p:spPr>
      </p:pic>
    </p:spTree>
    <p:extLst>
      <p:ext uri="{BB962C8B-B14F-4D97-AF65-F5344CB8AC3E}">
        <p14:creationId xmlns:p14="http://schemas.microsoft.com/office/powerpoint/2010/main" val="9051382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82C772A-73CB-4D0A-9701-3823E3E606E7}"/>
              </a:ext>
            </a:extLst>
          </p:cNvPr>
          <p:cNvSpPr>
            <a:spLocks noGrp="1"/>
          </p:cNvSpPr>
          <p:nvPr>
            <p:ph type="title"/>
          </p:nvPr>
        </p:nvSpPr>
        <p:spPr>
          <a:xfrm>
            <a:off x="546755" y="365125"/>
            <a:ext cx="10807045" cy="4008912"/>
          </a:xfrm>
        </p:spPr>
        <p:txBody>
          <a:bodyPr>
            <a:noAutofit/>
          </a:bodyPr>
          <a:lstStyle/>
          <a:p>
            <a:br>
              <a:rPr lang="en-US" sz="2800" b="1" dirty="0"/>
            </a:br>
            <a:br>
              <a:rPr lang="en-US" sz="2800" b="1" dirty="0"/>
            </a:br>
            <a:br>
              <a:rPr lang="en-US" sz="2800" b="1" dirty="0"/>
            </a:br>
            <a:br>
              <a:rPr lang="en-US" sz="2800" b="1" dirty="0"/>
            </a:br>
            <a:br>
              <a:rPr lang="en-US" sz="2800" b="1" dirty="0"/>
            </a:br>
            <a:br>
              <a:rPr lang="en-US" sz="2800" b="1" dirty="0"/>
            </a:br>
            <a:br>
              <a:rPr lang="en-US" sz="2800" b="1" dirty="0"/>
            </a:br>
            <a:br>
              <a:rPr lang="en-US" sz="2800" b="1" dirty="0"/>
            </a:br>
            <a:r>
              <a:rPr lang="en-US" sz="2400" b="1" dirty="0">
                <a:solidFill>
                  <a:schemeClr val="tx1"/>
                </a:solidFill>
              </a:rPr>
              <a:t>b.  Safety Officer:</a:t>
            </a:r>
            <a:br>
              <a:rPr lang="en-US" sz="2400" b="1" dirty="0">
                <a:solidFill>
                  <a:schemeClr val="tx1"/>
                </a:solidFill>
              </a:rPr>
            </a:br>
            <a:br>
              <a:rPr lang="en-US" sz="2400" dirty="0">
                <a:solidFill>
                  <a:schemeClr val="tx1"/>
                </a:solidFill>
              </a:rPr>
            </a:br>
            <a:r>
              <a:rPr lang="en-US" sz="2400" dirty="0">
                <a:solidFill>
                  <a:schemeClr val="tx1"/>
                </a:solidFill>
              </a:rPr>
              <a:t>    i. Promote safe riding techniques and ongoing training.</a:t>
            </a:r>
            <a:br>
              <a:rPr lang="en-US" sz="2400" dirty="0">
                <a:solidFill>
                  <a:schemeClr val="tx1"/>
                </a:solidFill>
              </a:rPr>
            </a:br>
            <a:r>
              <a:rPr lang="en-US" sz="2400" dirty="0">
                <a:solidFill>
                  <a:schemeClr val="tx1"/>
                </a:solidFill>
              </a:rPr>
              <a:t>    ii. Ensure the safe operation of group rides and events in accordance with all applicable Federal, State and Local laws</a:t>
            </a:r>
            <a:br>
              <a:rPr lang="en-US" sz="2400" dirty="0">
                <a:solidFill>
                  <a:schemeClr val="tx1"/>
                </a:solidFill>
              </a:rPr>
            </a:br>
            <a:r>
              <a:rPr lang="en-US" sz="2400" dirty="0">
                <a:solidFill>
                  <a:schemeClr val="tx1"/>
                </a:solidFill>
              </a:rPr>
              <a:t> </a:t>
            </a:r>
            <a:br>
              <a:rPr lang="en-US" sz="2400" dirty="0">
                <a:solidFill>
                  <a:schemeClr val="tx1"/>
                </a:solidFill>
              </a:rPr>
            </a:br>
            <a:r>
              <a:rPr lang="en-US" sz="2400" b="1" dirty="0">
                <a:solidFill>
                  <a:schemeClr val="tx1"/>
                </a:solidFill>
              </a:rPr>
              <a:t>Section 6: Discipline </a:t>
            </a:r>
            <a:br>
              <a:rPr lang="en-US" sz="2400" dirty="0">
                <a:solidFill>
                  <a:schemeClr val="tx1"/>
                </a:solidFill>
              </a:rPr>
            </a:br>
            <a:r>
              <a:rPr lang="en-US" sz="2400" dirty="0">
                <a:solidFill>
                  <a:schemeClr val="tx1"/>
                </a:solidFill>
              </a:rPr>
              <a:t> </a:t>
            </a:r>
            <a:br>
              <a:rPr lang="en-US" sz="2400" dirty="0">
                <a:solidFill>
                  <a:schemeClr val="tx1"/>
                </a:solidFill>
              </a:rPr>
            </a:br>
            <a:r>
              <a:rPr lang="en-US" sz="2400" dirty="0">
                <a:solidFill>
                  <a:schemeClr val="tx1"/>
                </a:solidFill>
              </a:rPr>
              <a:t>American Legion Riders membership may be suspended or expelled under the same procedures provided for the suspension or expulsion of a member of the American Legion.</a:t>
            </a:r>
            <a:br>
              <a:rPr lang="en-US" sz="2400" dirty="0">
                <a:solidFill>
                  <a:schemeClr val="tx1"/>
                </a:solidFill>
              </a:rPr>
            </a:br>
            <a:br>
              <a:rPr lang="en-US" sz="2400" dirty="0">
                <a:solidFill>
                  <a:schemeClr val="tx1"/>
                </a:solidFill>
              </a:rPr>
            </a:br>
            <a:r>
              <a:rPr lang="en-US" sz="2400" b="1" dirty="0">
                <a:solidFill>
                  <a:schemeClr val="tx1"/>
                </a:solidFill>
              </a:rPr>
              <a:t>Section 7: Election of Officers</a:t>
            </a:r>
            <a:br>
              <a:rPr lang="en-US" sz="2400" dirty="0">
                <a:solidFill>
                  <a:schemeClr val="tx1"/>
                </a:solidFill>
              </a:rPr>
            </a:br>
            <a:r>
              <a:rPr lang="en-US" sz="2400" dirty="0">
                <a:solidFill>
                  <a:schemeClr val="tx1"/>
                </a:solidFill>
              </a:rPr>
              <a:t> </a:t>
            </a:r>
            <a:br>
              <a:rPr lang="en-US" sz="2400" dirty="0">
                <a:solidFill>
                  <a:schemeClr val="tx1"/>
                </a:solidFill>
              </a:rPr>
            </a:br>
            <a:r>
              <a:rPr lang="en-US" sz="2400" dirty="0">
                <a:solidFill>
                  <a:schemeClr val="tx1"/>
                </a:solidFill>
              </a:rPr>
              <a:t>Should follow post procedures and be completed 30 days prior to the Department Convention.</a:t>
            </a:r>
            <a:br>
              <a:rPr lang="en-US" sz="2400" dirty="0">
                <a:solidFill>
                  <a:schemeClr val="tx1"/>
                </a:solidFill>
              </a:rPr>
            </a:br>
            <a:br>
              <a:rPr lang="en-US" sz="7200" dirty="0"/>
            </a:br>
            <a:endParaRPr lang="en-US" sz="7200" dirty="0"/>
          </a:p>
        </p:txBody>
      </p:sp>
      <p:pic>
        <p:nvPicPr>
          <p:cNvPr id="5" name="Picture 4">
            <a:extLst>
              <a:ext uri="{FF2B5EF4-FFF2-40B4-BE49-F238E27FC236}">
                <a16:creationId xmlns:a16="http://schemas.microsoft.com/office/drawing/2014/main" id="{08E8E8C4-D569-42AC-BAD1-F8EA1F7C4658}"/>
              </a:ext>
            </a:extLst>
          </p:cNvPr>
          <p:cNvPicPr/>
          <p:nvPr/>
        </p:nvPicPr>
        <p:blipFill>
          <a:blip r:embed="rId2" cstate="print"/>
          <a:srcRect/>
          <a:stretch>
            <a:fillRect/>
          </a:stretch>
        </p:blipFill>
        <p:spPr bwMode="auto">
          <a:xfrm>
            <a:off x="9530911" y="5545213"/>
            <a:ext cx="1259205" cy="1138555"/>
          </a:xfrm>
          <a:prstGeom prst="rect">
            <a:avLst/>
          </a:prstGeom>
          <a:noFill/>
          <a:ln w="9525">
            <a:noFill/>
            <a:miter lim="800000"/>
            <a:headEnd/>
            <a:tailEnd/>
          </a:ln>
        </p:spPr>
      </p:pic>
      <p:pic>
        <p:nvPicPr>
          <p:cNvPr id="6" name="Picture 5">
            <a:extLst>
              <a:ext uri="{FF2B5EF4-FFF2-40B4-BE49-F238E27FC236}">
                <a16:creationId xmlns:a16="http://schemas.microsoft.com/office/drawing/2014/main" id="{869EDAD9-0B84-4FC9-9903-CC0312E6DA5A}"/>
              </a:ext>
            </a:extLst>
          </p:cNvPr>
          <p:cNvPicPr/>
          <p:nvPr/>
        </p:nvPicPr>
        <p:blipFill>
          <a:blip r:embed="rId3" cstate="print"/>
          <a:srcRect/>
          <a:stretch>
            <a:fillRect/>
          </a:stretch>
        </p:blipFill>
        <p:spPr bwMode="auto">
          <a:xfrm>
            <a:off x="10790116" y="5481418"/>
            <a:ext cx="1069975" cy="1138555"/>
          </a:xfrm>
          <a:prstGeom prst="rect">
            <a:avLst/>
          </a:prstGeom>
          <a:noFill/>
          <a:ln w="9525">
            <a:noFill/>
            <a:miter lim="800000"/>
            <a:headEnd/>
            <a:tailEnd/>
          </a:ln>
        </p:spPr>
      </p:pic>
    </p:spTree>
    <p:extLst>
      <p:ext uri="{BB962C8B-B14F-4D97-AF65-F5344CB8AC3E}">
        <p14:creationId xmlns:p14="http://schemas.microsoft.com/office/powerpoint/2010/main" val="1456833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82C772A-73CB-4D0A-9701-3823E3E606E7}"/>
              </a:ext>
            </a:extLst>
          </p:cNvPr>
          <p:cNvSpPr>
            <a:spLocks noGrp="1"/>
          </p:cNvSpPr>
          <p:nvPr>
            <p:ph type="title"/>
          </p:nvPr>
        </p:nvSpPr>
        <p:spPr>
          <a:xfrm>
            <a:off x="433633" y="103695"/>
            <a:ext cx="10920167" cy="4270342"/>
          </a:xfrm>
        </p:spPr>
        <p:txBody>
          <a:bodyPr>
            <a:normAutofit fontScale="90000"/>
          </a:bodyPr>
          <a:lstStyle/>
          <a:p>
            <a:br>
              <a:rPr lang="en-US" sz="3100" b="1" dirty="0">
                <a:solidFill>
                  <a:schemeClr val="tx1"/>
                </a:solidFill>
              </a:rPr>
            </a:br>
            <a:br>
              <a:rPr lang="en-US" sz="3100" b="1" dirty="0">
                <a:solidFill>
                  <a:schemeClr val="tx1"/>
                </a:solidFill>
              </a:rPr>
            </a:br>
            <a:br>
              <a:rPr lang="en-US" sz="3100" b="1" dirty="0">
                <a:solidFill>
                  <a:schemeClr val="tx1"/>
                </a:solidFill>
              </a:rPr>
            </a:br>
            <a:br>
              <a:rPr lang="en-US" sz="3100" b="1" dirty="0">
                <a:solidFill>
                  <a:schemeClr val="tx1"/>
                </a:solidFill>
              </a:rPr>
            </a:br>
            <a:br>
              <a:rPr lang="en-US" sz="3100" b="1" dirty="0">
                <a:solidFill>
                  <a:schemeClr val="tx1"/>
                </a:solidFill>
              </a:rPr>
            </a:br>
            <a:r>
              <a:rPr lang="en-US" sz="3100" b="1" dirty="0">
                <a:solidFill>
                  <a:schemeClr val="tx1"/>
                </a:solidFill>
              </a:rPr>
              <a:t>                                                   ARTICLE III</a:t>
            </a:r>
            <a:br>
              <a:rPr lang="en-US" sz="3100" dirty="0">
                <a:solidFill>
                  <a:schemeClr val="tx1"/>
                </a:solidFill>
              </a:rPr>
            </a:br>
            <a:r>
              <a:rPr lang="en-US" sz="3100" dirty="0">
                <a:solidFill>
                  <a:schemeClr val="tx1"/>
                </a:solidFill>
              </a:rPr>
              <a:t>                                        </a:t>
            </a:r>
            <a:r>
              <a:rPr lang="en-US" sz="3100" b="1" dirty="0">
                <a:solidFill>
                  <a:schemeClr val="tx1"/>
                </a:solidFill>
              </a:rPr>
              <a:t>PATCHES AND APPAREL</a:t>
            </a:r>
            <a:br>
              <a:rPr lang="en-US" sz="3100" dirty="0">
                <a:solidFill>
                  <a:schemeClr val="tx1"/>
                </a:solidFill>
              </a:rPr>
            </a:br>
            <a:r>
              <a:rPr lang="en-US" sz="3100" b="1" dirty="0">
                <a:solidFill>
                  <a:schemeClr val="tx1"/>
                </a:solidFill>
              </a:rPr>
              <a:t>Section 1:  Riders Vest</a:t>
            </a:r>
            <a:br>
              <a:rPr lang="en-US" sz="3100" b="1" dirty="0">
                <a:solidFill>
                  <a:schemeClr val="tx1"/>
                </a:solidFill>
              </a:rPr>
            </a:br>
            <a:r>
              <a:rPr lang="en-US" sz="3100" b="1" dirty="0">
                <a:solidFill>
                  <a:schemeClr val="tx1"/>
                </a:solidFill>
              </a:rPr>
              <a:t>  </a:t>
            </a:r>
            <a:r>
              <a:rPr lang="en-US" sz="3100" dirty="0">
                <a:solidFill>
                  <a:schemeClr val="tx1"/>
                </a:solidFill>
              </a:rPr>
              <a:t>1.  ALR Back Patch. Centered, left to right, and attached to the back of the vest.</a:t>
            </a:r>
            <a:br>
              <a:rPr lang="en-US" sz="3100" dirty="0">
                <a:solidFill>
                  <a:schemeClr val="tx1"/>
                </a:solidFill>
              </a:rPr>
            </a:br>
            <a:r>
              <a:rPr lang="en-US" sz="3100" dirty="0">
                <a:solidFill>
                  <a:schemeClr val="tx1"/>
                </a:solidFill>
              </a:rPr>
              <a:t>  2.  ALR shoulder patch. Attached to the upper right side of the front of the vest.  </a:t>
            </a:r>
            <a:br>
              <a:rPr lang="en-US" sz="3100" dirty="0">
                <a:solidFill>
                  <a:schemeClr val="tx1"/>
                </a:solidFill>
              </a:rPr>
            </a:br>
            <a:r>
              <a:rPr lang="en-US" sz="3100" dirty="0">
                <a:solidFill>
                  <a:schemeClr val="tx1"/>
                </a:solidFill>
              </a:rPr>
              <a:t>  3.  US Flag patch</a:t>
            </a:r>
            <a:br>
              <a:rPr lang="en-US" sz="3100" dirty="0">
                <a:solidFill>
                  <a:schemeClr val="tx1"/>
                </a:solidFill>
              </a:rPr>
            </a:br>
            <a:r>
              <a:rPr lang="en-US" sz="3100" dirty="0">
                <a:solidFill>
                  <a:schemeClr val="tx1"/>
                </a:solidFill>
              </a:rPr>
              <a:t>	a.  Attached to the upper left side of the front of the vest</a:t>
            </a:r>
            <a:br>
              <a:rPr lang="en-US" sz="3100" dirty="0">
                <a:solidFill>
                  <a:schemeClr val="tx1"/>
                </a:solidFill>
              </a:rPr>
            </a:br>
            <a:r>
              <a:rPr lang="en-US" sz="3100" dirty="0">
                <a:solidFill>
                  <a:schemeClr val="tx1"/>
                </a:solidFill>
              </a:rPr>
              <a:t>	b. Nothing is permissible above the flag as worn on the vest except for religious symbology (i.e., Cross, Star of David)</a:t>
            </a:r>
            <a:br>
              <a:rPr lang="en-US" sz="3100" dirty="0">
                <a:solidFill>
                  <a:schemeClr val="tx1"/>
                </a:solidFill>
              </a:rPr>
            </a:br>
            <a:r>
              <a:rPr lang="en-US" sz="3100" dirty="0">
                <a:solidFill>
                  <a:schemeClr val="tx1"/>
                </a:solidFill>
              </a:rPr>
              <a:t>  4.  Individual Patches:</a:t>
            </a:r>
            <a:br>
              <a:rPr lang="en-US" sz="3100" dirty="0">
                <a:solidFill>
                  <a:schemeClr val="tx1"/>
                </a:solidFill>
              </a:rPr>
            </a:br>
            <a:r>
              <a:rPr lang="en-US" sz="3100" dirty="0">
                <a:solidFill>
                  <a:schemeClr val="tx1"/>
                </a:solidFill>
              </a:rPr>
              <a:t>	a. Should present a positive image of The American Legion.</a:t>
            </a:r>
            <a:br>
              <a:rPr lang="en-US" dirty="0"/>
            </a:br>
            <a:endParaRPr lang="en-US" sz="6000" dirty="0"/>
          </a:p>
        </p:txBody>
      </p:sp>
      <p:pic>
        <p:nvPicPr>
          <p:cNvPr id="5" name="Picture 4">
            <a:extLst>
              <a:ext uri="{FF2B5EF4-FFF2-40B4-BE49-F238E27FC236}">
                <a16:creationId xmlns:a16="http://schemas.microsoft.com/office/drawing/2014/main" id="{08E8E8C4-D569-42AC-BAD1-F8EA1F7C4658}"/>
              </a:ext>
            </a:extLst>
          </p:cNvPr>
          <p:cNvPicPr/>
          <p:nvPr/>
        </p:nvPicPr>
        <p:blipFill>
          <a:blip r:embed="rId2" cstate="print"/>
          <a:srcRect/>
          <a:stretch>
            <a:fillRect/>
          </a:stretch>
        </p:blipFill>
        <p:spPr bwMode="auto">
          <a:xfrm>
            <a:off x="9530911" y="5719445"/>
            <a:ext cx="1259205" cy="1138555"/>
          </a:xfrm>
          <a:prstGeom prst="rect">
            <a:avLst/>
          </a:prstGeom>
          <a:noFill/>
          <a:ln w="9525">
            <a:noFill/>
            <a:miter lim="800000"/>
            <a:headEnd/>
            <a:tailEnd/>
          </a:ln>
        </p:spPr>
      </p:pic>
      <p:pic>
        <p:nvPicPr>
          <p:cNvPr id="6" name="Picture 5">
            <a:extLst>
              <a:ext uri="{FF2B5EF4-FFF2-40B4-BE49-F238E27FC236}">
                <a16:creationId xmlns:a16="http://schemas.microsoft.com/office/drawing/2014/main" id="{869EDAD9-0B84-4FC9-9903-CC0312E6DA5A}"/>
              </a:ext>
            </a:extLst>
          </p:cNvPr>
          <p:cNvPicPr/>
          <p:nvPr/>
        </p:nvPicPr>
        <p:blipFill>
          <a:blip r:embed="rId3" cstate="print"/>
          <a:srcRect/>
          <a:stretch>
            <a:fillRect/>
          </a:stretch>
        </p:blipFill>
        <p:spPr bwMode="auto">
          <a:xfrm>
            <a:off x="10818812" y="5719444"/>
            <a:ext cx="1069975" cy="1138555"/>
          </a:xfrm>
          <a:prstGeom prst="rect">
            <a:avLst/>
          </a:prstGeom>
          <a:noFill/>
          <a:ln w="9525">
            <a:noFill/>
            <a:miter lim="800000"/>
            <a:headEnd/>
            <a:tailEnd/>
          </a:ln>
        </p:spPr>
      </p:pic>
    </p:spTree>
    <p:extLst>
      <p:ext uri="{BB962C8B-B14F-4D97-AF65-F5344CB8AC3E}">
        <p14:creationId xmlns:p14="http://schemas.microsoft.com/office/powerpoint/2010/main" val="7089288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82C772A-73CB-4D0A-9701-3823E3E606E7}"/>
              </a:ext>
            </a:extLst>
          </p:cNvPr>
          <p:cNvSpPr>
            <a:spLocks noGrp="1"/>
          </p:cNvSpPr>
          <p:nvPr>
            <p:ph type="title"/>
          </p:nvPr>
        </p:nvSpPr>
        <p:spPr>
          <a:xfrm>
            <a:off x="546755" y="365125"/>
            <a:ext cx="10807045" cy="4008912"/>
          </a:xfrm>
        </p:spPr>
        <p:txBody>
          <a:bodyPr>
            <a:noAutofit/>
          </a:bodyPr>
          <a:lstStyle/>
          <a:p>
            <a:br>
              <a:rPr lang="en-US" sz="2800" b="1" dirty="0"/>
            </a:br>
            <a:br>
              <a:rPr lang="en-US" sz="2800" b="1" dirty="0"/>
            </a:br>
            <a:br>
              <a:rPr lang="en-US" sz="2800" b="1" dirty="0"/>
            </a:br>
            <a:br>
              <a:rPr lang="en-US" sz="2800" b="1" dirty="0"/>
            </a:br>
            <a:br>
              <a:rPr lang="en-US" sz="2800" b="1" dirty="0"/>
            </a:br>
            <a:br>
              <a:rPr lang="en-US" sz="2800" b="1" dirty="0"/>
            </a:br>
            <a:br>
              <a:rPr lang="en-US" sz="7200" dirty="0"/>
            </a:br>
            <a:endParaRPr lang="en-US" sz="7200" dirty="0"/>
          </a:p>
        </p:txBody>
      </p:sp>
      <p:pic>
        <p:nvPicPr>
          <p:cNvPr id="5" name="Picture 4">
            <a:extLst>
              <a:ext uri="{FF2B5EF4-FFF2-40B4-BE49-F238E27FC236}">
                <a16:creationId xmlns:a16="http://schemas.microsoft.com/office/drawing/2014/main" id="{08E8E8C4-D569-42AC-BAD1-F8EA1F7C4658}"/>
              </a:ext>
            </a:extLst>
          </p:cNvPr>
          <p:cNvPicPr/>
          <p:nvPr/>
        </p:nvPicPr>
        <p:blipFill>
          <a:blip r:embed="rId2" cstate="print"/>
          <a:srcRect/>
          <a:stretch>
            <a:fillRect/>
          </a:stretch>
        </p:blipFill>
        <p:spPr bwMode="auto">
          <a:xfrm>
            <a:off x="9530911" y="5545213"/>
            <a:ext cx="1259205" cy="1138555"/>
          </a:xfrm>
          <a:prstGeom prst="rect">
            <a:avLst/>
          </a:prstGeom>
          <a:noFill/>
          <a:ln w="9525">
            <a:noFill/>
            <a:miter lim="800000"/>
            <a:headEnd/>
            <a:tailEnd/>
          </a:ln>
        </p:spPr>
      </p:pic>
      <p:pic>
        <p:nvPicPr>
          <p:cNvPr id="6" name="Picture 5">
            <a:extLst>
              <a:ext uri="{FF2B5EF4-FFF2-40B4-BE49-F238E27FC236}">
                <a16:creationId xmlns:a16="http://schemas.microsoft.com/office/drawing/2014/main" id="{869EDAD9-0B84-4FC9-9903-CC0312E6DA5A}"/>
              </a:ext>
            </a:extLst>
          </p:cNvPr>
          <p:cNvPicPr/>
          <p:nvPr/>
        </p:nvPicPr>
        <p:blipFill>
          <a:blip r:embed="rId3" cstate="print"/>
          <a:srcRect/>
          <a:stretch>
            <a:fillRect/>
          </a:stretch>
        </p:blipFill>
        <p:spPr bwMode="auto">
          <a:xfrm>
            <a:off x="10790116" y="5481418"/>
            <a:ext cx="1069975" cy="1138555"/>
          </a:xfrm>
          <a:prstGeom prst="rect">
            <a:avLst/>
          </a:prstGeom>
          <a:noFill/>
          <a:ln w="9525">
            <a:noFill/>
            <a:miter lim="800000"/>
            <a:headEnd/>
            <a:tailEnd/>
          </a:ln>
        </p:spPr>
      </p:pic>
      <p:sp>
        <p:nvSpPr>
          <p:cNvPr id="2" name="Rectangle 1">
            <a:extLst>
              <a:ext uri="{FF2B5EF4-FFF2-40B4-BE49-F238E27FC236}">
                <a16:creationId xmlns:a16="http://schemas.microsoft.com/office/drawing/2014/main" id="{5D6ED909-1AD0-4376-B4F3-F5E5520D35C0}"/>
              </a:ext>
            </a:extLst>
          </p:cNvPr>
          <p:cNvSpPr/>
          <p:nvPr/>
        </p:nvSpPr>
        <p:spPr>
          <a:xfrm>
            <a:off x="838200" y="365125"/>
            <a:ext cx="10515600" cy="4281493"/>
          </a:xfrm>
          <a:prstGeom prst="rect">
            <a:avLst/>
          </a:prstGeom>
        </p:spPr>
        <p:txBody>
          <a:bodyPr wrap="square">
            <a:spAutoFit/>
          </a:bodyPr>
          <a:lstStyle/>
          <a:p>
            <a:pPr marL="342900" marR="0" lvl="0" indent="-342900">
              <a:lnSpc>
                <a:spcPct val="107000"/>
              </a:lnSpc>
              <a:spcBef>
                <a:spcPts val="0"/>
              </a:spcBef>
              <a:spcAft>
                <a:spcPts val="0"/>
              </a:spcAft>
              <a:tabLst>
                <a:tab pos="457200" algn="l"/>
              </a:tabLst>
            </a:pPr>
            <a:r>
              <a:rPr lang="en-US" sz="3200" dirty="0">
                <a:latin typeface="Franklin Gothic Book" panose="020B0503020102020204" pitchFamily="34" charset="0"/>
                <a:ea typeface="Calibri" panose="020F0502020204030204" pitchFamily="34" charset="0"/>
                <a:cs typeface="Times New Roman" panose="02020603050405020304" pitchFamily="18" charset="0"/>
              </a:rPr>
              <a:t>5. The Director can restrict patches not appropriate</a:t>
            </a:r>
          </a:p>
          <a:p>
            <a:pPr marL="342900" indent="-342900">
              <a:lnSpc>
                <a:spcPct val="107000"/>
              </a:lnSpc>
              <a:tabLst>
                <a:tab pos="457200" algn="l"/>
              </a:tabLst>
            </a:pPr>
            <a:r>
              <a:rPr lang="en-US" sz="3200" dirty="0">
                <a:latin typeface="Franklin Gothic Book" panose="020B0503020102020204" pitchFamily="34" charset="0"/>
                <a:ea typeface="Calibri" panose="020F0502020204030204" pitchFamily="34" charset="0"/>
                <a:cs typeface="Times New Roman" panose="02020603050405020304" pitchFamily="18" charset="0"/>
              </a:rPr>
              <a:t>6. No patches indicating membership or support for any Motorcycle Club are permitted.</a:t>
            </a:r>
          </a:p>
          <a:p>
            <a:pPr marL="342900" marR="0" lvl="0" indent="-342900">
              <a:lnSpc>
                <a:spcPct val="107000"/>
              </a:lnSpc>
              <a:spcBef>
                <a:spcPts val="0"/>
              </a:spcBef>
              <a:spcAft>
                <a:spcPts val="0"/>
              </a:spcAft>
              <a:tabLst>
                <a:tab pos="457200" algn="l"/>
              </a:tabLst>
            </a:pPr>
            <a:r>
              <a:rPr lang="en-US" sz="3200" dirty="0">
                <a:latin typeface="Franklin Gothic Book" panose="020B0503020102020204" pitchFamily="34" charset="0"/>
                <a:ea typeface="Calibri" panose="020F0502020204030204" pitchFamily="34" charset="0"/>
                <a:cs typeface="Times New Roman" panose="02020603050405020304" pitchFamily="18" charset="0"/>
              </a:rPr>
              <a:t>7. Pins</a:t>
            </a:r>
          </a:p>
          <a:p>
            <a:pPr marL="742950" marR="0" lvl="1" indent="-285750">
              <a:lnSpc>
                <a:spcPct val="107000"/>
              </a:lnSpc>
              <a:spcBef>
                <a:spcPts val="0"/>
              </a:spcBef>
              <a:spcAft>
                <a:spcPts val="0"/>
              </a:spcAft>
              <a:buFont typeface="+mj-lt"/>
              <a:buAutoNum type="alphaLcPeriod"/>
              <a:tabLst>
                <a:tab pos="914400" algn="l"/>
              </a:tabLst>
            </a:pPr>
            <a:r>
              <a:rPr lang="en-US" sz="3200" dirty="0">
                <a:latin typeface="Franklin Gothic Book" panose="020B0503020102020204" pitchFamily="34" charset="0"/>
                <a:ea typeface="Calibri" panose="020F0502020204030204" pitchFamily="34" charset="0"/>
                <a:cs typeface="Times New Roman" panose="02020603050405020304" pitchFamily="18" charset="0"/>
              </a:rPr>
              <a:t>When placed on the vest will present a positive image of the American Legion and the ALR.</a:t>
            </a:r>
          </a:p>
          <a:p>
            <a:pPr marL="742950" marR="0" lvl="1" indent="-285750">
              <a:lnSpc>
                <a:spcPct val="107000"/>
              </a:lnSpc>
              <a:spcBef>
                <a:spcPts val="0"/>
              </a:spcBef>
              <a:spcAft>
                <a:spcPts val="0"/>
              </a:spcAft>
              <a:buFont typeface="+mj-lt"/>
              <a:buAutoNum type="alphaLcPeriod"/>
              <a:tabLst>
                <a:tab pos="914400" algn="l"/>
              </a:tabLst>
            </a:pPr>
            <a:r>
              <a:rPr lang="en-US" sz="3200" dirty="0">
                <a:latin typeface="Franklin Gothic Book" panose="020B0503020102020204" pitchFamily="34" charset="0"/>
                <a:ea typeface="Calibri" panose="020F0502020204030204" pitchFamily="34" charset="0"/>
                <a:cs typeface="Times New Roman" panose="02020603050405020304" pitchFamily="18" charset="0"/>
              </a:rPr>
              <a:t>The Director can restrict patches and pins that are not appropriate</a:t>
            </a:r>
            <a:r>
              <a:rPr lang="en-US" sz="3200" dirty="0">
                <a:latin typeface="Franklin Gothic Medium" panose="020B0603020102020204" pitchFamily="34" charset="0"/>
                <a:ea typeface="Calibri" panose="020F0502020204030204" pitchFamily="34" charset="0"/>
                <a:cs typeface="Times New Roman" panose="02020603050405020304" pitchFamily="18" charset="0"/>
              </a:rPr>
              <a: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697188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82C772A-73CB-4D0A-9701-3823E3E606E7}"/>
              </a:ext>
            </a:extLst>
          </p:cNvPr>
          <p:cNvSpPr>
            <a:spLocks noGrp="1"/>
          </p:cNvSpPr>
          <p:nvPr>
            <p:ph type="title"/>
          </p:nvPr>
        </p:nvSpPr>
        <p:spPr>
          <a:xfrm>
            <a:off x="546755" y="365125"/>
            <a:ext cx="10807045" cy="4008912"/>
          </a:xfrm>
        </p:spPr>
        <p:txBody>
          <a:bodyPr>
            <a:noAutofit/>
          </a:bodyPr>
          <a:lstStyle/>
          <a:p>
            <a:br>
              <a:rPr lang="en-US" sz="2800" b="1" dirty="0"/>
            </a:br>
            <a:br>
              <a:rPr lang="en-US" sz="2800" b="1" dirty="0"/>
            </a:br>
            <a:br>
              <a:rPr lang="en-US" sz="2800" b="1" dirty="0"/>
            </a:br>
            <a:br>
              <a:rPr lang="en-US" sz="2800" b="1" dirty="0"/>
            </a:br>
            <a:br>
              <a:rPr lang="en-US" sz="2800" b="1" dirty="0"/>
            </a:br>
            <a:br>
              <a:rPr lang="en-US" sz="2800" b="1" dirty="0"/>
            </a:br>
            <a:br>
              <a:rPr lang="en-US" sz="2800" b="1" dirty="0"/>
            </a:br>
            <a:br>
              <a:rPr lang="en-US" sz="2800" b="1" dirty="0"/>
            </a:br>
            <a:br>
              <a:rPr lang="en-US" sz="7200" dirty="0"/>
            </a:br>
            <a:endParaRPr lang="en-US" sz="7200" dirty="0"/>
          </a:p>
        </p:txBody>
      </p:sp>
      <p:pic>
        <p:nvPicPr>
          <p:cNvPr id="5" name="Picture 4">
            <a:extLst>
              <a:ext uri="{FF2B5EF4-FFF2-40B4-BE49-F238E27FC236}">
                <a16:creationId xmlns:a16="http://schemas.microsoft.com/office/drawing/2014/main" id="{08E8E8C4-D569-42AC-BAD1-F8EA1F7C4658}"/>
              </a:ext>
            </a:extLst>
          </p:cNvPr>
          <p:cNvPicPr/>
          <p:nvPr/>
        </p:nvPicPr>
        <p:blipFill>
          <a:blip r:embed="rId2" cstate="print"/>
          <a:srcRect/>
          <a:stretch>
            <a:fillRect/>
          </a:stretch>
        </p:blipFill>
        <p:spPr bwMode="auto">
          <a:xfrm>
            <a:off x="9530911" y="5545213"/>
            <a:ext cx="1259205" cy="1138555"/>
          </a:xfrm>
          <a:prstGeom prst="rect">
            <a:avLst/>
          </a:prstGeom>
          <a:noFill/>
          <a:ln w="9525">
            <a:noFill/>
            <a:miter lim="800000"/>
            <a:headEnd/>
            <a:tailEnd/>
          </a:ln>
        </p:spPr>
      </p:pic>
      <p:pic>
        <p:nvPicPr>
          <p:cNvPr id="6" name="Picture 5">
            <a:extLst>
              <a:ext uri="{FF2B5EF4-FFF2-40B4-BE49-F238E27FC236}">
                <a16:creationId xmlns:a16="http://schemas.microsoft.com/office/drawing/2014/main" id="{869EDAD9-0B84-4FC9-9903-CC0312E6DA5A}"/>
              </a:ext>
            </a:extLst>
          </p:cNvPr>
          <p:cNvPicPr/>
          <p:nvPr/>
        </p:nvPicPr>
        <p:blipFill>
          <a:blip r:embed="rId3" cstate="print"/>
          <a:srcRect/>
          <a:stretch>
            <a:fillRect/>
          </a:stretch>
        </p:blipFill>
        <p:spPr bwMode="auto">
          <a:xfrm>
            <a:off x="10790116" y="5481418"/>
            <a:ext cx="1069975" cy="1138555"/>
          </a:xfrm>
          <a:prstGeom prst="rect">
            <a:avLst/>
          </a:prstGeom>
          <a:noFill/>
          <a:ln w="9525">
            <a:noFill/>
            <a:miter lim="800000"/>
            <a:headEnd/>
            <a:tailEnd/>
          </a:ln>
        </p:spPr>
      </p:pic>
      <p:sp>
        <p:nvSpPr>
          <p:cNvPr id="7" name="Rectangle 6">
            <a:extLst>
              <a:ext uri="{FF2B5EF4-FFF2-40B4-BE49-F238E27FC236}">
                <a16:creationId xmlns:a16="http://schemas.microsoft.com/office/drawing/2014/main" id="{CE6EF59C-13C1-4101-9539-50F368999011}"/>
              </a:ext>
            </a:extLst>
          </p:cNvPr>
          <p:cNvSpPr/>
          <p:nvPr/>
        </p:nvSpPr>
        <p:spPr>
          <a:xfrm>
            <a:off x="331909" y="84841"/>
            <a:ext cx="10593757" cy="4273029"/>
          </a:xfrm>
          <a:prstGeom prst="rect">
            <a:avLst/>
          </a:prstGeom>
        </p:spPr>
        <p:txBody>
          <a:bodyPr wrap="square">
            <a:spAutoFit/>
          </a:bodyPr>
          <a:lstStyle/>
          <a:p>
            <a:pPr algn="just">
              <a:lnSpc>
                <a:spcPct val="107000"/>
              </a:lnSpc>
              <a:spcBef>
                <a:spcPts val="1200"/>
              </a:spcBef>
              <a:spcAft>
                <a:spcPts val="800"/>
              </a:spcAft>
            </a:pPr>
            <a:r>
              <a:rPr lang="en-US" sz="2800" b="1" dirty="0">
                <a:latin typeface="Franklin Gothic Book" panose="020B0503020102020204" pitchFamily="34" charset="0"/>
                <a:ea typeface="Calibri" panose="020F0502020204030204" pitchFamily="34" charset="0"/>
                <a:cs typeface="Times New Roman" panose="02020603050405020304" pitchFamily="18" charset="0"/>
              </a:rPr>
              <a:t>Section 2:  Dress for Funerals and Special Events (Veterans Day and Memorial Day Ceremonies, etc.)</a:t>
            </a:r>
            <a:endParaRPr lang="en-US" sz="2800" dirty="0">
              <a:latin typeface="Franklin Gothic Book" panose="020B0503020102020204" pitchFamily="34" charset="0"/>
              <a:ea typeface="Calibri" panose="020F0502020204030204" pitchFamily="34" charset="0"/>
              <a:cs typeface="Times New Roman" panose="02020603050405020304" pitchFamily="18" charset="0"/>
            </a:endParaRPr>
          </a:p>
          <a:p>
            <a:pPr algn="just">
              <a:lnSpc>
                <a:spcPct val="107000"/>
              </a:lnSpc>
              <a:spcAft>
                <a:spcPts val="800"/>
              </a:spcAft>
              <a:tabLst>
                <a:tab pos="1371600" algn="l"/>
              </a:tabLst>
            </a:pPr>
            <a:r>
              <a:rPr lang="en-US" sz="2800" dirty="0">
                <a:latin typeface="Franklin Gothic Book" panose="020B0503020102020204" pitchFamily="34" charset="0"/>
                <a:ea typeface="Calibri" panose="020F0502020204030204" pitchFamily="34" charset="0"/>
                <a:cs typeface="Times New Roman" panose="02020603050405020304" pitchFamily="18" charset="0"/>
              </a:rPr>
              <a:t>  a. Suggested that all Members wear Dark Pants, White Shirt, Rider Vest, and appropriate Legion Family headgear</a:t>
            </a:r>
            <a:r>
              <a:rPr lang="en-US" sz="2800" dirty="0">
                <a:latin typeface="Franklin Gothic Medium" panose="020B0603020102020204" pitchFamily="34" charset="0"/>
                <a:ea typeface="Calibri" panose="020F0502020204030204" pitchFamily="34" charset="0"/>
                <a:cs typeface="Times New Roman" panose="02020603050405020304" pitchFamily="18" charset="0"/>
              </a:rPr>
              <a:t>.</a:t>
            </a:r>
          </a:p>
          <a:p>
            <a:pPr algn="just">
              <a:lnSpc>
                <a:spcPct val="107000"/>
              </a:lnSpc>
              <a:spcAft>
                <a:spcPts val="800"/>
              </a:spcAft>
              <a:tabLst>
                <a:tab pos="1371600" algn="l"/>
              </a:tabLst>
            </a:pPr>
            <a:endParaRPr lang="en-US" sz="2800" dirty="0">
              <a:effectLst/>
              <a:latin typeface="Franklin Gothic Medium" panose="020B0603020102020204" pitchFamily="34" charset="0"/>
              <a:ea typeface="Calibri" panose="020F0502020204030204" pitchFamily="34" charset="0"/>
              <a:cs typeface="Times New Roman" panose="02020603050405020304" pitchFamily="18" charset="0"/>
            </a:endParaRPr>
          </a:p>
          <a:p>
            <a:pPr algn="just">
              <a:lnSpc>
                <a:spcPct val="107000"/>
              </a:lnSpc>
              <a:spcAft>
                <a:spcPts val="800"/>
              </a:spcAft>
              <a:tabLst>
                <a:tab pos="1371600" algn="l"/>
              </a:tabLst>
            </a:pPr>
            <a:endParaRPr lang="en-US" sz="2800" dirty="0">
              <a:latin typeface="Franklin Gothic Medium" panose="020B0603020102020204" pitchFamily="34" charset="0"/>
              <a:ea typeface="Calibri" panose="020F0502020204030204" pitchFamily="34" charset="0"/>
              <a:cs typeface="Times New Roman" panose="02020603050405020304" pitchFamily="18" charset="0"/>
            </a:endParaRPr>
          </a:p>
          <a:p>
            <a:pPr algn="just">
              <a:lnSpc>
                <a:spcPct val="107000"/>
              </a:lnSpc>
              <a:spcAft>
                <a:spcPts val="800"/>
              </a:spcAft>
              <a:tabLst>
                <a:tab pos="1371600" algn="l"/>
              </a:tabLst>
            </a:pPr>
            <a:endParaRPr lang="en-US" sz="2800" dirty="0">
              <a:latin typeface="Franklin Gothic Medium" panose="020B0603020102020204" pitchFamily="34" charset="0"/>
              <a:ea typeface="Calibri" panose="020F0502020204030204" pitchFamily="34" charset="0"/>
              <a:cs typeface="Times New Roman" panose="02020603050405020304" pitchFamily="18" charset="0"/>
            </a:endParaRPr>
          </a:p>
          <a:p>
            <a:pPr algn="just">
              <a:lnSpc>
                <a:spcPct val="107000"/>
              </a:lnSpc>
              <a:spcAft>
                <a:spcPts val="800"/>
              </a:spcAft>
              <a:tabLst>
                <a:tab pos="1371600" algn="l"/>
              </a:tabLst>
            </a:pP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8" name="Picture 7">
            <a:extLst>
              <a:ext uri="{FF2B5EF4-FFF2-40B4-BE49-F238E27FC236}">
                <a16:creationId xmlns:a16="http://schemas.microsoft.com/office/drawing/2014/main" id="{3276B2AB-EF51-4C06-9097-6059ED6A1673}"/>
              </a:ext>
            </a:extLst>
          </p:cNvPr>
          <p:cNvPicPr>
            <a:picLocks noChangeAspect="1"/>
          </p:cNvPicPr>
          <p:nvPr/>
        </p:nvPicPr>
        <p:blipFill>
          <a:blip r:embed="rId4"/>
          <a:stretch>
            <a:fillRect/>
          </a:stretch>
        </p:blipFill>
        <p:spPr>
          <a:xfrm>
            <a:off x="546755" y="2620651"/>
            <a:ext cx="10510886" cy="2554663"/>
          </a:xfrm>
          <a:prstGeom prst="rect">
            <a:avLst/>
          </a:prstGeom>
        </p:spPr>
      </p:pic>
    </p:spTree>
    <p:extLst>
      <p:ext uri="{BB962C8B-B14F-4D97-AF65-F5344CB8AC3E}">
        <p14:creationId xmlns:p14="http://schemas.microsoft.com/office/powerpoint/2010/main" val="2898959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B2EF7BC4-4640-48A5-9559-A2781BB897BF}"/>
              </a:ext>
            </a:extLst>
          </p:cNvPr>
          <p:cNvSpPr>
            <a:spLocks noGrp="1"/>
          </p:cNvSpPr>
          <p:nvPr>
            <p:ph type="title"/>
          </p:nvPr>
        </p:nvSpPr>
        <p:spPr>
          <a:xfrm>
            <a:off x="556181" y="365125"/>
            <a:ext cx="11085922" cy="1086603"/>
          </a:xfrm>
        </p:spPr>
        <p:txBody>
          <a:bodyPr>
            <a:normAutofit/>
          </a:bodyPr>
          <a:lstStyle/>
          <a:p>
            <a:pPr algn="ctr"/>
            <a:r>
              <a:rPr lang="en-US" sz="5400" dirty="0"/>
              <a:t>CONCLUSION</a:t>
            </a:r>
          </a:p>
        </p:txBody>
      </p:sp>
      <p:sp>
        <p:nvSpPr>
          <p:cNvPr id="3" name="Content Placeholder 2"/>
          <p:cNvSpPr>
            <a:spLocks noGrp="1"/>
          </p:cNvSpPr>
          <p:nvPr>
            <p:ph idx="1"/>
          </p:nvPr>
        </p:nvSpPr>
        <p:spPr>
          <a:xfrm>
            <a:off x="1562100" y="1282044"/>
            <a:ext cx="9791700" cy="4722830"/>
          </a:xfrm>
        </p:spPr>
        <p:txBody>
          <a:bodyPr>
            <a:normAutofit fontScale="77500" lnSpcReduction="20000"/>
          </a:bodyPr>
          <a:lstStyle/>
          <a:p>
            <a:pPr marL="0" indent="0">
              <a:buNone/>
            </a:pPr>
            <a:endParaRPr lang="en-US" dirty="0"/>
          </a:p>
          <a:p>
            <a:r>
              <a:rPr lang="en-US" sz="4000" dirty="0"/>
              <a:t>After reviewing The American Legion Program Recommendations and Resolutions 35 &amp; 32, it’s time to get started!  </a:t>
            </a:r>
          </a:p>
          <a:p>
            <a:r>
              <a:rPr lang="en-US" sz="4000" dirty="0"/>
              <a:t>We have updated the Department of Florida Recommended “Standard Operating Procedures” for your review and implementation.</a:t>
            </a:r>
          </a:p>
          <a:p>
            <a:r>
              <a:rPr lang="en-US" sz="4000" dirty="0"/>
              <a:t>We have updated the Membership Application</a:t>
            </a:r>
          </a:p>
          <a:p>
            <a:r>
              <a:rPr lang="en-US" sz="4000" dirty="0"/>
              <a:t>We have updated the Waiver of Liability</a:t>
            </a:r>
          </a:p>
          <a:p>
            <a:r>
              <a:rPr lang="en-US" sz="4000" dirty="0"/>
              <a:t>Forms Online at </a:t>
            </a:r>
            <a:r>
              <a:rPr lang="en-US" sz="4000" dirty="0">
                <a:hlinkClick r:id="rId2"/>
              </a:rPr>
              <a:t>https://www.floridalegion.org/programs-services/legion-riders/</a:t>
            </a:r>
            <a:r>
              <a:rPr lang="en-US" sz="4000" dirty="0"/>
              <a:t>  Under Resources/Forms</a:t>
            </a:r>
          </a:p>
          <a:p>
            <a:endParaRPr lang="en-US" sz="4000" dirty="0"/>
          </a:p>
          <a:p>
            <a:endParaRPr lang="en-US" dirty="0"/>
          </a:p>
        </p:txBody>
      </p:sp>
      <p:pic>
        <p:nvPicPr>
          <p:cNvPr id="4" name="Picture 3"/>
          <p:cNvPicPr/>
          <p:nvPr/>
        </p:nvPicPr>
        <p:blipFill>
          <a:blip r:embed="rId3" cstate="print"/>
          <a:srcRect/>
          <a:stretch>
            <a:fillRect/>
          </a:stretch>
        </p:blipFill>
        <p:spPr bwMode="auto">
          <a:xfrm>
            <a:off x="9545837" y="5726515"/>
            <a:ext cx="1259205" cy="1138555"/>
          </a:xfrm>
          <a:prstGeom prst="rect">
            <a:avLst/>
          </a:prstGeom>
          <a:noFill/>
          <a:ln w="9525">
            <a:noFill/>
            <a:miter lim="800000"/>
            <a:headEnd/>
            <a:tailEnd/>
          </a:ln>
        </p:spPr>
      </p:pic>
      <p:pic>
        <p:nvPicPr>
          <p:cNvPr id="5" name="Picture 4"/>
          <p:cNvPicPr/>
          <p:nvPr/>
        </p:nvPicPr>
        <p:blipFill>
          <a:blip r:embed="rId4" cstate="print"/>
          <a:srcRect/>
          <a:stretch>
            <a:fillRect/>
          </a:stretch>
        </p:blipFill>
        <p:spPr bwMode="auto">
          <a:xfrm>
            <a:off x="10732321" y="5726515"/>
            <a:ext cx="1069975" cy="1138555"/>
          </a:xfrm>
          <a:prstGeom prst="rect">
            <a:avLst/>
          </a:prstGeom>
          <a:noFill/>
          <a:ln w="9525">
            <a:noFill/>
            <a:miter lim="800000"/>
            <a:headEnd/>
            <a:tailEnd/>
          </a:ln>
        </p:spPr>
      </p:pic>
    </p:spTree>
    <p:extLst>
      <p:ext uri="{BB962C8B-B14F-4D97-AF65-F5344CB8AC3E}">
        <p14:creationId xmlns:p14="http://schemas.microsoft.com/office/powerpoint/2010/main" val="3114619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6399DF-0CBF-49CC-B9A1-6D1A12B9723D}"/>
              </a:ext>
            </a:extLst>
          </p:cNvPr>
          <p:cNvSpPr>
            <a:spLocks noGrp="1"/>
          </p:cNvSpPr>
          <p:nvPr>
            <p:ph type="title"/>
          </p:nvPr>
        </p:nvSpPr>
        <p:spPr>
          <a:xfrm>
            <a:off x="2324100" y="1"/>
            <a:ext cx="9029700" cy="980387"/>
          </a:xfrm>
        </p:spPr>
        <p:txBody>
          <a:bodyPr>
            <a:normAutofit/>
          </a:bodyPr>
          <a:lstStyle/>
          <a:p>
            <a:pPr algn="ctr"/>
            <a:r>
              <a:rPr lang="en-US" sz="5400" dirty="0"/>
              <a:t>CONCLUSION</a:t>
            </a:r>
          </a:p>
        </p:txBody>
      </p:sp>
      <p:sp>
        <p:nvSpPr>
          <p:cNvPr id="3" name="Content Placeholder 2"/>
          <p:cNvSpPr>
            <a:spLocks noGrp="1"/>
          </p:cNvSpPr>
          <p:nvPr>
            <p:ph idx="1"/>
          </p:nvPr>
        </p:nvSpPr>
        <p:spPr>
          <a:xfrm>
            <a:off x="754144" y="876693"/>
            <a:ext cx="10916240" cy="5300270"/>
          </a:xfrm>
        </p:spPr>
        <p:txBody>
          <a:bodyPr>
            <a:normAutofit fontScale="92500" lnSpcReduction="20000"/>
          </a:bodyPr>
          <a:lstStyle/>
          <a:p>
            <a:r>
              <a:rPr lang="en-US" sz="3100" b="1" dirty="0"/>
              <a:t>Department Documentation Requirements</a:t>
            </a:r>
          </a:p>
          <a:p>
            <a:pPr marL="1428750" lvl="2" indent="-514350">
              <a:buFont typeface="+mj-lt"/>
              <a:buAutoNum type="arabicPeriod"/>
            </a:pPr>
            <a:r>
              <a:rPr lang="en-US" sz="2400" dirty="0"/>
              <a:t>Start Up Letter</a:t>
            </a:r>
          </a:p>
          <a:p>
            <a:pPr marL="1428750" lvl="2" indent="-514350">
              <a:buFont typeface="+mj-lt"/>
              <a:buAutoNum type="arabicPeriod"/>
            </a:pPr>
            <a:r>
              <a:rPr lang="en-US" sz="2400" dirty="0"/>
              <a:t>Starting Officer’s List</a:t>
            </a:r>
          </a:p>
          <a:p>
            <a:pPr marL="1428750" lvl="2" indent="-514350">
              <a:buFont typeface="+mj-lt"/>
              <a:buAutoNum type="arabicPeriod"/>
            </a:pPr>
            <a:r>
              <a:rPr lang="en-US" sz="2400" dirty="0"/>
              <a:t>SOP</a:t>
            </a:r>
          </a:p>
          <a:p>
            <a:r>
              <a:rPr lang="en-US" sz="3100" b="1" dirty="0"/>
              <a:t>Once documentation is received, Department will issue your Charter</a:t>
            </a:r>
          </a:p>
          <a:p>
            <a:r>
              <a:rPr lang="en-US" sz="3100" b="1" dirty="0"/>
              <a:t>Missing Documentation @ Department</a:t>
            </a:r>
          </a:p>
          <a:p>
            <a:pPr lvl="1"/>
            <a:r>
              <a:rPr lang="en-US" sz="2700" dirty="0"/>
              <a:t>Check with your District Chair if your Chapter is on the List</a:t>
            </a:r>
          </a:p>
          <a:p>
            <a:pPr lvl="1"/>
            <a:r>
              <a:rPr lang="en-US" sz="2700" dirty="0"/>
              <a:t>Approval Letter in lieu of Original Documentation if unable to locate original documentation– See District Chair for Approval letter</a:t>
            </a:r>
          </a:p>
          <a:p>
            <a:r>
              <a:rPr lang="en-US" sz="3100" b="1" dirty="0"/>
              <a:t>SOP’s must be Submitted to Department every 3 years</a:t>
            </a:r>
          </a:p>
          <a:p>
            <a:pPr lvl="1"/>
            <a:r>
              <a:rPr lang="en-US" dirty="0"/>
              <a:t> </a:t>
            </a:r>
            <a:r>
              <a:rPr lang="en-US" sz="2600" dirty="0"/>
              <a:t>Approval Process</a:t>
            </a:r>
          </a:p>
          <a:p>
            <a:pPr lvl="2"/>
            <a:r>
              <a:rPr lang="en-US" sz="2600" dirty="0"/>
              <a:t>Send SOP to </a:t>
            </a:r>
            <a:r>
              <a:rPr lang="en-US" sz="2600" dirty="0">
                <a:hlinkClick r:id="rId2"/>
              </a:rPr>
              <a:t>legionriders@legionmail.org</a:t>
            </a:r>
            <a:r>
              <a:rPr lang="en-US" sz="2600" dirty="0"/>
              <a:t> for review</a:t>
            </a:r>
          </a:p>
          <a:p>
            <a:pPr lvl="2"/>
            <a:r>
              <a:rPr lang="en-US" sz="2600" dirty="0"/>
              <a:t>Final Approval by the Department Adjutant</a:t>
            </a:r>
          </a:p>
          <a:p>
            <a:pPr marL="914400" lvl="2" indent="0">
              <a:buNone/>
            </a:pPr>
            <a:endParaRPr lang="en-US" sz="2600" dirty="0"/>
          </a:p>
          <a:p>
            <a:pPr marL="514350" indent="-514350">
              <a:buFont typeface="+mj-lt"/>
              <a:buAutoNum type="alphaLcParenR"/>
            </a:pPr>
            <a:endParaRPr lang="en-US" sz="2400" dirty="0"/>
          </a:p>
          <a:p>
            <a:endParaRPr lang="en-US" dirty="0"/>
          </a:p>
        </p:txBody>
      </p:sp>
      <p:pic>
        <p:nvPicPr>
          <p:cNvPr id="4" name="Picture 3"/>
          <p:cNvPicPr/>
          <p:nvPr/>
        </p:nvPicPr>
        <p:blipFill>
          <a:blip r:embed="rId3" cstate="print"/>
          <a:srcRect/>
          <a:stretch>
            <a:fillRect/>
          </a:stretch>
        </p:blipFill>
        <p:spPr bwMode="auto">
          <a:xfrm>
            <a:off x="9545837" y="5726515"/>
            <a:ext cx="1259205" cy="1138555"/>
          </a:xfrm>
          <a:prstGeom prst="rect">
            <a:avLst/>
          </a:prstGeom>
          <a:noFill/>
          <a:ln w="9525">
            <a:noFill/>
            <a:miter lim="800000"/>
            <a:headEnd/>
            <a:tailEnd/>
          </a:ln>
        </p:spPr>
      </p:pic>
      <p:pic>
        <p:nvPicPr>
          <p:cNvPr id="5" name="Picture 4"/>
          <p:cNvPicPr/>
          <p:nvPr/>
        </p:nvPicPr>
        <p:blipFill>
          <a:blip r:embed="rId4" cstate="print"/>
          <a:srcRect/>
          <a:stretch>
            <a:fillRect/>
          </a:stretch>
        </p:blipFill>
        <p:spPr bwMode="auto">
          <a:xfrm>
            <a:off x="10732321" y="5726515"/>
            <a:ext cx="1069975" cy="1138555"/>
          </a:xfrm>
          <a:prstGeom prst="rect">
            <a:avLst/>
          </a:prstGeom>
          <a:noFill/>
          <a:ln w="9525">
            <a:noFill/>
            <a:miter lim="800000"/>
            <a:headEnd/>
            <a:tailEnd/>
          </a:ln>
        </p:spPr>
      </p:pic>
    </p:spTree>
    <p:extLst>
      <p:ext uri="{BB962C8B-B14F-4D97-AF65-F5344CB8AC3E}">
        <p14:creationId xmlns:p14="http://schemas.microsoft.com/office/powerpoint/2010/main" val="29685433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BECEE-1EC3-4ABE-9978-5886F639A4A0}"/>
              </a:ext>
            </a:extLst>
          </p:cNvPr>
          <p:cNvSpPr>
            <a:spLocks noGrp="1"/>
          </p:cNvSpPr>
          <p:nvPr>
            <p:ph type="title"/>
          </p:nvPr>
        </p:nvSpPr>
        <p:spPr/>
        <p:txBody>
          <a:bodyPr>
            <a:noAutofit/>
          </a:bodyPr>
          <a:lstStyle/>
          <a:p>
            <a:r>
              <a:rPr lang="en-US" sz="5400" dirty="0"/>
              <a:t>      The ALR is NOT:</a:t>
            </a:r>
            <a:br>
              <a:rPr lang="en-US" sz="5400" dirty="0"/>
            </a:br>
            <a:r>
              <a:rPr lang="en-US" sz="5400" dirty="0"/>
              <a:t>    </a:t>
            </a:r>
          </a:p>
        </p:txBody>
      </p:sp>
      <p:pic>
        <p:nvPicPr>
          <p:cNvPr id="4" name="Picture 3"/>
          <p:cNvPicPr/>
          <p:nvPr/>
        </p:nvPicPr>
        <p:blipFill>
          <a:blip r:embed="rId2" cstate="print"/>
          <a:srcRect/>
          <a:stretch>
            <a:fillRect/>
          </a:stretch>
        </p:blipFill>
        <p:spPr bwMode="auto">
          <a:xfrm>
            <a:off x="9315047" y="5618141"/>
            <a:ext cx="1259205" cy="1138555"/>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a:off x="10727674" y="5607685"/>
            <a:ext cx="1069975" cy="1138555"/>
          </a:xfrm>
          <a:prstGeom prst="rect">
            <a:avLst/>
          </a:prstGeom>
          <a:noFill/>
          <a:ln w="9525">
            <a:noFill/>
            <a:miter lim="800000"/>
            <a:headEnd/>
            <a:tailEnd/>
          </a:ln>
        </p:spPr>
      </p:pic>
      <p:sp>
        <p:nvSpPr>
          <p:cNvPr id="6" name="Content Placeholder 5">
            <a:extLst>
              <a:ext uri="{FF2B5EF4-FFF2-40B4-BE49-F238E27FC236}">
                <a16:creationId xmlns:a16="http://schemas.microsoft.com/office/drawing/2014/main" id="{C34E0CE3-E0E5-455C-AD13-4946CF5D96BC}"/>
              </a:ext>
            </a:extLst>
          </p:cNvPr>
          <p:cNvSpPr>
            <a:spLocks noGrp="1"/>
          </p:cNvSpPr>
          <p:nvPr>
            <p:ph idx="1"/>
          </p:nvPr>
        </p:nvSpPr>
        <p:spPr/>
        <p:txBody>
          <a:bodyPr/>
          <a:lstStyle/>
          <a:p>
            <a:pPr marL="0" indent="0">
              <a:buNone/>
            </a:pPr>
            <a:r>
              <a:rPr lang="en-US" sz="4400" dirty="0"/>
              <a:t>A motorcycle club (M/C) and does not practice M/C rules or regulations. There is no patching or pledging permitted. ALR Chapters are not permitted to join the “Motorcycle Clubs”.</a:t>
            </a:r>
          </a:p>
          <a:p>
            <a:endParaRPr lang="en-US" dirty="0"/>
          </a:p>
        </p:txBody>
      </p:sp>
    </p:spTree>
    <p:extLst>
      <p:ext uri="{BB962C8B-B14F-4D97-AF65-F5344CB8AC3E}">
        <p14:creationId xmlns:p14="http://schemas.microsoft.com/office/powerpoint/2010/main" val="31868381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82C772A-73CB-4D0A-9701-3823E3E606E7}"/>
              </a:ext>
            </a:extLst>
          </p:cNvPr>
          <p:cNvSpPr>
            <a:spLocks noGrp="1"/>
          </p:cNvSpPr>
          <p:nvPr>
            <p:ph type="title"/>
          </p:nvPr>
        </p:nvSpPr>
        <p:spPr>
          <a:xfrm>
            <a:off x="546755" y="365125"/>
            <a:ext cx="10807045" cy="4008912"/>
          </a:xfrm>
        </p:spPr>
        <p:txBody>
          <a:bodyPr>
            <a:noAutofit/>
          </a:bodyPr>
          <a:lstStyle/>
          <a:p>
            <a:br>
              <a:rPr lang="en-US" sz="7200" dirty="0"/>
            </a:br>
            <a:r>
              <a:rPr lang="en-US" sz="7200" dirty="0"/>
              <a:t>           QUESTIONS???</a:t>
            </a:r>
          </a:p>
        </p:txBody>
      </p:sp>
      <p:pic>
        <p:nvPicPr>
          <p:cNvPr id="5" name="Picture 4">
            <a:extLst>
              <a:ext uri="{FF2B5EF4-FFF2-40B4-BE49-F238E27FC236}">
                <a16:creationId xmlns:a16="http://schemas.microsoft.com/office/drawing/2014/main" id="{08E8E8C4-D569-42AC-BAD1-F8EA1F7C4658}"/>
              </a:ext>
            </a:extLst>
          </p:cNvPr>
          <p:cNvPicPr/>
          <p:nvPr/>
        </p:nvPicPr>
        <p:blipFill>
          <a:blip r:embed="rId2" cstate="print"/>
          <a:srcRect/>
          <a:stretch>
            <a:fillRect/>
          </a:stretch>
        </p:blipFill>
        <p:spPr bwMode="auto">
          <a:xfrm>
            <a:off x="9530911" y="5545213"/>
            <a:ext cx="1259205" cy="1138555"/>
          </a:xfrm>
          <a:prstGeom prst="rect">
            <a:avLst/>
          </a:prstGeom>
          <a:noFill/>
          <a:ln w="9525">
            <a:noFill/>
            <a:miter lim="800000"/>
            <a:headEnd/>
            <a:tailEnd/>
          </a:ln>
        </p:spPr>
      </p:pic>
      <p:pic>
        <p:nvPicPr>
          <p:cNvPr id="6" name="Picture 5">
            <a:extLst>
              <a:ext uri="{FF2B5EF4-FFF2-40B4-BE49-F238E27FC236}">
                <a16:creationId xmlns:a16="http://schemas.microsoft.com/office/drawing/2014/main" id="{869EDAD9-0B84-4FC9-9903-CC0312E6DA5A}"/>
              </a:ext>
            </a:extLst>
          </p:cNvPr>
          <p:cNvPicPr/>
          <p:nvPr/>
        </p:nvPicPr>
        <p:blipFill>
          <a:blip r:embed="rId3" cstate="print"/>
          <a:srcRect/>
          <a:stretch>
            <a:fillRect/>
          </a:stretch>
        </p:blipFill>
        <p:spPr bwMode="auto">
          <a:xfrm>
            <a:off x="10790116" y="5481418"/>
            <a:ext cx="1069975" cy="1138555"/>
          </a:xfrm>
          <a:prstGeom prst="rect">
            <a:avLst/>
          </a:prstGeom>
          <a:noFill/>
          <a:ln w="9525">
            <a:noFill/>
            <a:miter lim="800000"/>
            <a:headEnd/>
            <a:tailEnd/>
          </a:ln>
        </p:spPr>
      </p:pic>
    </p:spTree>
    <p:extLst>
      <p:ext uri="{BB962C8B-B14F-4D97-AF65-F5344CB8AC3E}">
        <p14:creationId xmlns:p14="http://schemas.microsoft.com/office/powerpoint/2010/main" val="8695702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D86DDD1-5C7D-4025-A760-1F140346F603}"/>
              </a:ext>
            </a:extLst>
          </p:cNvPr>
          <p:cNvSpPr>
            <a:spLocks noGrp="1"/>
          </p:cNvSpPr>
          <p:nvPr>
            <p:ph type="title"/>
          </p:nvPr>
        </p:nvSpPr>
        <p:spPr>
          <a:xfrm>
            <a:off x="2324100" y="365126"/>
            <a:ext cx="9029700" cy="794372"/>
          </a:xfrm>
        </p:spPr>
        <p:txBody>
          <a:bodyPr>
            <a:normAutofit fontScale="90000"/>
          </a:bodyPr>
          <a:lstStyle/>
          <a:p>
            <a:r>
              <a:rPr lang="en-US" dirty="0"/>
              <a:t>               </a:t>
            </a:r>
            <a:r>
              <a:rPr lang="en-US" sz="6000" dirty="0"/>
              <a:t>RESOLUTIONS  </a:t>
            </a:r>
          </a:p>
        </p:txBody>
      </p:sp>
      <p:sp>
        <p:nvSpPr>
          <p:cNvPr id="3" name="Content Placeholder 2"/>
          <p:cNvSpPr>
            <a:spLocks noGrp="1"/>
          </p:cNvSpPr>
          <p:nvPr>
            <p:ph sz="half" idx="1"/>
          </p:nvPr>
        </p:nvSpPr>
        <p:spPr>
          <a:xfrm>
            <a:off x="1569700" y="1385741"/>
            <a:ext cx="4754880" cy="5184742"/>
          </a:xfrm>
          <a:ln>
            <a:solidFill>
              <a:srgbClr val="0070C0"/>
            </a:solidFill>
          </a:ln>
        </p:spPr>
        <p:txBody>
          <a:bodyPr>
            <a:normAutofit fontScale="70000" lnSpcReduction="20000"/>
          </a:bodyPr>
          <a:lstStyle/>
          <a:p>
            <a:pPr marL="0" indent="0" algn="ctr">
              <a:buNone/>
            </a:pPr>
            <a:r>
              <a:rPr lang="en-US" dirty="0"/>
              <a:t>	</a:t>
            </a:r>
          </a:p>
          <a:p>
            <a:pPr marL="457200" lvl="1" indent="0">
              <a:buNone/>
            </a:pPr>
            <a:endParaRPr lang="en-US" dirty="0"/>
          </a:p>
          <a:p>
            <a:pPr marL="0" indent="0">
              <a:buNone/>
            </a:pPr>
            <a:r>
              <a:rPr lang="en-US" sz="4000" dirty="0"/>
              <a:t>The Department of Florida, American legion Riders, Standard Operating Procedures (SOP) is based on National Resolutions No 35: “American Legion Riders as a National Program” Resolution No. 32: “Amend Resolution 35: “American Legion Riders as a National Program.” Resolution No.11 “Rules and Regulations Governing Use of Name and Emblems of The American Legion.</a:t>
            </a:r>
          </a:p>
          <a:p>
            <a:endParaRPr lang="en-US" dirty="0"/>
          </a:p>
        </p:txBody>
      </p:sp>
      <p:sp>
        <p:nvSpPr>
          <p:cNvPr id="7" name="Content Placeholder 6">
            <a:extLst>
              <a:ext uri="{FF2B5EF4-FFF2-40B4-BE49-F238E27FC236}">
                <a16:creationId xmlns:a16="http://schemas.microsoft.com/office/drawing/2014/main" id="{BB6BEF36-9AD4-4D23-9C05-19EB22E182C9}"/>
              </a:ext>
            </a:extLst>
          </p:cNvPr>
          <p:cNvSpPr>
            <a:spLocks noGrp="1"/>
          </p:cNvSpPr>
          <p:nvPr>
            <p:ph sz="half" idx="2"/>
          </p:nvPr>
        </p:nvSpPr>
        <p:spPr>
          <a:xfrm>
            <a:off x="6605325" y="2045615"/>
            <a:ext cx="4754880" cy="3384223"/>
          </a:xfrm>
          <a:ln>
            <a:solidFill>
              <a:srgbClr val="0070C0"/>
            </a:solidFill>
          </a:ln>
        </p:spPr>
        <p:txBody>
          <a:bodyPr>
            <a:noAutofit/>
          </a:bodyPr>
          <a:lstStyle/>
          <a:p>
            <a:pPr marL="0" indent="0">
              <a:buNone/>
            </a:pPr>
            <a:r>
              <a:rPr lang="en-US" sz="3200" dirty="0"/>
              <a:t>All the Resolutions and “Rules and Regulations Governing Use of Name and Emblems of The American Legion will be available on the ALR Department Website</a:t>
            </a:r>
          </a:p>
        </p:txBody>
      </p:sp>
      <p:pic>
        <p:nvPicPr>
          <p:cNvPr id="4" name="Picture 3"/>
          <p:cNvPicPr/>
          <p:nvPr/>
        </p:nvPicPr>
        <p:blipFill>
          <a:blip r:embed="rId2" cstate="print"/>
          <a:srcRect/>
          <a:stretch>
            <a:fillRect/>
          </a:stretch>
        </p:blipFill>
        <p:spPr bwMode="auto">
          <a:xfrm>
            <a:off x="9510305" y="5574701"/>
            <a:ext cx="1259205" cy="1138555"/>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a:off x="10953918" y="5574701"/>
            <a:ext cx="1069975" cy="1138555"/>
          </a:xfrm>
          <a:prstGeom prst="rect">
            <a:avLst/>
          </a:prstGeom>
          <a:noFill/>
          <a:ln w="9525">
            <a:noFill/>
            <a:miter lim="800000"/>
            <a:headEnd/>
            <a:tailEnd/>
          </a:ln>
        </p:spPr>
      </p:pic>
    </p:spTree>
    <p:extLst>
      <p:ext uri="{BB962C8B-B14F-4D97-AF65-F5344CB8AC3E}">
        <p14:creationId xmlns:p14="http://schemas.microsoft.com/office/powerpoint/2010/main" val="1848836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40ADCE-97FD-4202-AA03-D1AE5F445F62}"/>
              </a:ext>
            </a:extLst>
          </p:cNvPr>
          <p:cNvSpPr>
            <a:spLocks noGrp="1"/>
          </p:cNvSpPr>
          <p:nvPr>
            <p:ph type="title"/>
          </p:nvPr>
        </p:nvSpPr>
        <p:spPr>
          <a:xfrm>
            <a:off x="2324100" y="365125"/>
            <a:ext cx="9029700" cy="1020615"/>
          </a:xfrm>
        </p:spPr>
        <p:txBody>
          <a:bodyPr>
            <a:normAutofit fontScale="90000"/>
          </a:bodyPr>
          <a:lstStyle/>
          <a:p>
            <a:pPr algn="ctr"/>
            <a:br>
              <a:rPr lang="en-US" dirty="0"/>
            </a:br>
            <a:r>
              <a:rPr lang="en-US" sz="4900" dirty="0"/>
              <a:t>Getting Started on the Development of Your Chapter’s SOP </a:t>
            </a:r>
            <a:endParaRPr lang="en-US" sz="4900" b="1" dirty="0"/>
          </a:p>
        </p:txBody>
      </p:sp>
      <p:sp>
        <p:nvSpPr>
          <p:cNvPr id="3" name="Content Placeholder 2"/>
          <p:cNvSpPr>
            <a:spLocks noGrp="1"/>
          </p:cNvSpPr>
          <p:nvPr>
            <p:ph idx="1"/>
          </p:nvPr>
        </p:nvSpPr>
        <p:spPr/>
        <p:txBody>
          <a:bodyPr>
            <a:normAutofit/>
          </a:bodyPr>
          <a:lstStyle/>
          <a:p>
            <a:endParaRPr lang="en-US" sz="2700" dirty="0"/>
          </a:p>
          <a:p>
            <a:r>
              <a:rPr lang="en-US" sz="4000" dirty="0"/>
              <a:t>There are some key points that must be complied with as you develop your SOP.</a:t>
            </a:r>
          </a:p>
          <a:p>
            <a:r>
              <a:rPr lang="en-US" sz="4000" dirty="0"/>
              <a:t> As you put your SOP together, remember that your Chapter can be more restrictive than the National Resolutions &amp; Rule and Regulations, but not less restrictive. </a:t>
            </a:r>
          </a:p>
          <a:p>
            <a:pPr marL="0" indent="0">
              <a:buNone/>
            </a:pPr>
            <a:endParaRPr lang="en-US" sz="2600" dirty="0"/>
          </a:p>
          <a:p>
            <a:endParaRPr lang="en-US" dirty="0"/>
          </a:p>
          <a:p>
            <a:pPr lvl="1"/>
            <a:endParaRPr lang="en-US" dirty="0"/>
          </a:p>
          <a:p>
            <a:pPr lvl="1"/>
            <a:endParaRPr lang="en-US" dirty="0"/>
          </a:p>
          <a:p>
            <a:endParaRPr lang="en-US" dirty="0"/>
          </a:p>
          <a:p>
            <a:endParaRPr lang="en-US" dirty="0"/>
          </a:p>
          <a:p>
            <a:endParaRPr lang="en-US" dirty="0"/>
          </a:p>
          <a:p>
            <a:endParaRPr lang="en-US" dirty="0"/>
          </a:p>
        </p:txBody>
      </p:sp>
      <p:pic>
        <p:nvPicPr>
          <p:cNvPr id="4" name="Picture 3"/>
          <p:cNvPicPr/>
          <p:nvPr/>
        </p:nvPicPr>
        <p:blipFill>
          <a:blip r:embed="rId2" cstate="print"/>
          <a:srcRect/>
          <a:stretch>
            <a:fillRect/>
          </a:stretch>
        </p:blipFill>
        <p:spPr bwMode="auto">
          <a:xfrm>
            <a:off x="9453744" y="5607685"/>
            <a:ext cx="1259205" cy="1138555"/>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a:off x="10945497" y="5607685"/>
            <a:ext cx="1069975" cy="1138555"/>
          </a:xfrm>
          <a:prstGeom prst="rect">
            <a:avLst/>
          </a:prstGeom>
          <a:noFill/>
          <a:ln w="9525">
            <a:noFill/>
            <a:miter lim="800000"/>
            <a:headEnd/>
            <a:tailEnd/>
          </a:ln>
        </p:spPr>
      </p:pic>
    </p:spTree>
    <p:extLst>
      <p:ext uri="{BB962C8B-B14F-4D97-AF65-F5344CB8AC3E}">
        <p14:creationId xmlns:p14="http://schemas.microsoft.com/office/powerpoint/2010/main" val="275166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1671F-CB4F-4894-82C6-80B343423CF5}"/>
              </a:ext>
            </a:extLst>
          </p:cNvPr>
          <p:cNvSpPr>
            <a:spLocks noGrp="1"/>
          </p:cNvSpPr>
          <p:nvPr>
            <p:ph type="title"/>
          </p:nvPr>
        </p:nvSpPr>
        <p:spPr>
          <a:xfrm>
            <a:off x="989814" y="365125"/>
            <a:ext cx="10702566" cy="1011775"/>
          </a:xfrm>
        </p:spPr>
        <p:txBody>
          <a:bodyPr>
            <a:normAutofit fontScale="90000"/>
          </a:bodyPr>
          <a:lstStyle/>
          <a:p>
            <a:pPr algn="ctr"/>
            <a:r>
              <a:rPr lang="en-US" dirty="0"/>
              <a:t>Key Points, August 5, 2016, American Legion Riders, Program Recommendations</a:t>
            </a:r>
            <a:br>
              <a:rPr lang="en-US" dirty="0"/>
            </a:br>
            <a:endParaRPr lang="en-US" sz="2600" dirty="0"/>
          </a:p>
        </p:txBody>
      </p:sp>
      <p:sp>
        <p:nvSpPr>
          <p:cNvPr id="3" name="Content Placeholder 2"/>
          <p:cNvSpPr>
            <a:spLocks noGrp="1"/>
          </p:cNvSpPr>
          <p:nvPr>
            <p:ph idx="1"/>
          </p:nvPr>
        </p:nvSpPr>
        <p:spPr>
          <a:xfrm>
            <a:off x="1562100" y="1376900"/>
            <a:ext cx="9791700" cy="4800063"/>
          </a:xfrm>
        </p:spPr>
        <p:txBody>
          <a:bodyPr>
            <a:normAutofit/>
          </a:bodyPr>
          <a:lstStyle/>
          <a:p>
            <a:endParaRPr lang="en-US" dirty="0"/>
          </a:p>
          <a:p>
            <a:pPr marL="514350" lvl="0" indent="-514350">
              <a:buFont typeface="+mj-lt"/>
              <a:buAutoNum type="arabicPeriod"/>
            </a:pPr>
            <a:r>
              <a:rPr lang="en-US" sz="2600" b="1" dirty="0"/>
              <a:t>Patch Wear and Uniformity of ALR clothing and apparel</a:t>
            </a:r>
          </a:p>
          <a:p>
            <a:pPr marL="914400" lvl="1" indent="-457200">
              <a:buFont typeface="+mj-lt"/>
              <a:buAutoNum type="alphaLcParenR"/>
            </a:pPr>
            <a:r>
              <a:rPr lang="en-US" sz="2600" dirty="0"/>
              <a:t>If ALR chapters or department programs wish to adopt a uniform dress code for vest and patches, that is their decision.</a:t>
            </a:r>
          </a:p>
          <a:p>
            <a:pPr marL="514350" lvl="0" indent="-514350">
              <a:buFont typeface="+mj-lt"/>
              <a:buAutoNum type="arabicPeriod"/>
            </a:pPr>
            <a:r>
              <a:rPr lang="en-US" sz="2600" b="1" dirty="0"/>
              <a:t>Councils of Clubs (</a:t>
            </a:r>
            <a:r>
              <a:rPr lang="en-US" sz="2600" b="1" dirty="0" err="1"/>
              <a:t>CoC</a:t>
            </a:r>
            <a:r>
              <a:rPr lang="en-US" sz="2600" b="1" dirty="0"/>
              <a:t>) affiliation</a:t>
            </a:r>
            <a:endParaRPr lang="en-US" sz="2600" dirty="0"/>
          </a:p>
          <a:p>
            <a:pPr marL="971550" lvl="1" indent="-514350">
              <a:buFont typeface="+mj-lt"/>
              <a:buAutoNum type="alphaLcParenR"/>
            </a:pPr>
            <a:r>
              <a:rPr lang="en-US" sz="2600" dirty="0"/>
              <a:t>American Legion posts and ALR chapters do not have the authority to enter into any formal association or club/council membership with any outside organization that may act or vote in any manner outside the control of The American Legion.</a:t>
            </a:r>
          </a:p>
          <a:p>
            <a:endParaRPr lang="en-US" dirty="0"/>
          </a:p>
          <a:p>
            <a:pPr marL="0" indent="0" algn="ctr">
              <a:buNone/>
            </a:pPr>
            <a:endParaRPr lang="en-US" sz="2600" dirty="0"/>
          </a:p>
          <a:p>
            <a:endParaRPr lang="en-US" dirty="0"/>
          </a:p>
          <a:p>
            <a:pPr lvl="1"/>
            <a:endParaRPr lang="en-US" dirty="0"/>
          </a:p>
          <a:p>
            <a:pPr lvl="1"/>
            <a:endParaRPr lang="en-US" dirty="0"/>
          </a:p>
          <a:p>
            <a:endParaRPr lang="en-US" dirty="0"/>
          </a:p>
          <a:p>
            <a:endParaRPr lang="en-US" dirty="0"/>
          </a:p>
          <a:p>
            <a:endParaRPr lang="en-US" dirty="0"/>
          </a:p>
          <a:p>
            <a:endParaRPr lang="en-US" dirty="0"/>
          </a:p>
        </p:txBody>
      </p:sp>
      <p:pic>
        <p:nvPicPr>
          <p:cNvPr id="4" name="Picture 3"/>
          <p:cNvPicPr/>
          <p:nvPr/>
        </p:nvPicPr>
        <p:blipFill>
          <a:blip r:embed="rId2" cstate="print"/>
          <a:srcRect/>
          <a:stretch>
            <a:fillRect/>
          </a:stretch>
        </p:blipFill>
        <p:spPr bwMode="auto">
          <a:xfrm>
            <a:off x="9240232" y="5607685"/>
            <a:ext cx="1259205" cy="1138555"/>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a:off x="10711006" y="5600565"/>
            <a:ext cx="1069975" cy="1138555"/>
          </a:xfrm>
          <a:prstGeom prst="rect">
            <a:avLst/>
          </a:prstGeom>
          <a:noFill/>
          <a:ln w="9525">
            <a:noFill/>
            <a:miter lim="800000"/>
            <a:headEnd/>
            <a:tailEnd/>
          </a:ln>
        </p:spPr>
      </p:pic>
    </p:spTree>
    <p:extLst>
      <p:ext uri="{BB962C8B-B14F-4D97-AF65-F5344CB8AC3E}">
        <p14:creationId xmlns:p14="http://schemas.microsoft.com/office/powerpoint/2010/main" val="8715783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C8DA8EF-55D6-4245-A48D-65BD701BFB13}"/>
              </a:ext>
            </a:extLst>
          </p:cNvPr>
          <p:cNvSpPr>
            <a:spLocks noGrp="1"/>
          </p:cNvSpPr>
          <p:nvPr>
            <p:ph type="title"/>
          </p:nvPr>
        </p:nvSpPr>
        <p:spPr>
          <a:xfrm>
            <a:off x="2324100" y="111760"/>
            <a:ext cx="9029700" cy="698945"/>
          </a:xfrm>
        </p:spPr>
        <p:txBody>
          <a:bodyPr>
            <a:normAutofit fontScale="90000"/>
          </a:bodyPr>
          <a:lstStyle/>
          <a:p>
            <a:r>
              <a:rPr lang="en-US" dirty="0"/>
              <a:t>        Program Recommendations</a:t>
            </a:r>
            <a:endParaRPr lang="en-US" b="1" dirty="0"/>
          </a:p>
        </p:txBody>
      </p:sp>
      <p:sp>
        <p:nvSpPr>
          <p:cNvPr id="3" name="Content Placeholder 2"/>
          <p:cNvSpPr>
            <a:spLocks noGrp="1"/>
          </p:cNvSpPr>
          <p:nvPr>
            <p:ph idx="1"/>
          </p:nvPr>
        </p:nvSpPr>
        <p:spPr>
          <a:xfrm>
            <a:off x="1562100" y="188717"/>
            <a:ext cx="9791700" cy="5988247"/>
          </a:xfrm>
        </p:spPr>
        <p:txBody>
          <a:bodyPr>
            <a:normAutofit fontScale="92500"/>
          </a:bodyPr>
          <a:lstStyle/>
          <a:p>
            <a:pPr marL="0" indent="0" algn="ctr">
              <a:buNone/>
            </a:pPr>
            <a:endParaRPr lang="en-US" sz="3600" b="1" dirty="0"/>
          </a:p>
          <a:p>
            <a:pPr marL="0" lvl="0" indent="0">
              <a:buNone/>
            </a:pPr>
            <a:r>
              <a:rPr lang="en-US" dirty="0"/>
              <a:t>3</a:t>
            </a:r>
            <a:r>
              <a:rPr lang="en-US" b="1" dirty="0"/>
              <a:t>. Rockers and Trademarks</a:t>
            </a:r>
          </a:p>
          <a:p>
            <a:pPr marL="971550" lvl="1" indent="-514350">
              <a:buFont typeface="+mj-lt"/>
              <a:buAutoNum type="alphaLcParenR"/>
            </a:pPr>
            <a:r>
              <a:rPr lang="en-US" dirty="0"/>
              <a:t>Rockers may seem to be discouraged or unauthorized by Resolution 35 for fear of trademark infringement. In fact, rockers do not violate the trademarked ALR logo and are available from Flag and Emblem Sales.</a:t>
            </a:r>
          </a:p>
          <a:p>
            <a:pPr marL="971550" lvl="1" indent="-514350">
              <a:buFont typeface="+mj-lt"/>
              <a:buAutoNum type="alphaLcParenR"/>
            </a:pPr>
            <a:r>
              <a:rPr lang="en-US" dirty="0"/>
              <a:t>Please review the complete item for “Do’s &amp; Don’ts”</a:t>
            </a:r>
          </a:p>
          <a:p>
            <a:pPr marL="0" lvl="0" indent="0">
              <a:buNone/>
            </a:pPr>
            <a:r>
              <a:rPr lang="en-US" dirty="0"/>
              <a:t>4. </a:t>
            </a:r>
            <a:r>
              <a:rPr lang="en-US" b="1" dirty="0"/>
              <a:t>Supporters:  “Volunteer” and/or “Honorary” Categories</a:t>
            </a:r>
          </a:p>
          <a:p>
            <a:pPr marL="914400" lvl="1" indent="-457200">
              <a:buFont typeface="+mj-lt"/>
              <a:buAutoNum type="alphaLcParenR"/>
            </a:pPr>
            <a:r>
              <a:rPr lang="en-US" dirty="0"/>
              <a:t>American Legion Riders “Supporter” status is a post or department determination granted only to those </a:t>
            </a:r>
            <a:r>
              <a:rPr lang="en-US" u="sng" dirty="0"/>
              <a:t>Legion Family</a:t>
            </a:r>
            <a:r>
              <a:rPr lang="en-US" dirty="0"/>
              <a:t> members who go “beyond the call” to support the ALR program. </a:t>
            </a:r>
          </a:p>
          <a:p>
            <a:pPr marL="971550" lvl="1" indent="-514350">
              <a:buFont typeface="+mj-lt"/>
              <a:buAutoNum type="alphaLcParenR"/>
            </a:pPr>
            <a:r>
              <a:rPr lang="en-US" dirty="0"/>
              <a:t>At the discretion of the department or post, the decision to provide “supporters” with limited voting privileges or other privileges or an identifying “support” patch is discretionary.</a:t>
            </a:r>
          </a:p>
          <a:p>
            <a:pPr marL="971550" lvl="1" indent="-514350">
              <a:buFont typeface="+mj-lt"/>
              <a:buAutoNum type="alphaLcParenR"/>
            </a:pPr>
            <a:r>
              <a:rPr lang="en-US" dirty="0"/>
              <a:t>The Department and/or posts may decide to restrict any association with American Legion Riders to motorcycles owners and operators only.</a:t>
            </a:r>
          </a:p>
          <a:p>
            <a:pPr marL="0" indent="0">
              <a:buNone/>
            </a:pPr>
            <a:endParaRPr lang="en-US" dirty="0"/>
          </a:p>
          <a:p>
            <a:pPr marL="0" indent="0" algn="ctr">
              <a:buNone/>
            </a:pPr>
            <a:endParaRPr lang="en-US" sz="3300" b="1" dirty="0"/>
          </a:p>
        </p:txBody>
      </p:sp>
      <p:pic>
        <p:nvPicPr>
          <p:cNvPr id="4" name="Picture 3"/>
          <p:cNvPicPr/>
          <p:nvPr/>
        </p:nvPicPr>
        <p:blipFill>
          <a:blip r:embed="rId2" cstate="print"/>
          <a:srcRect/>
          <a:stretch>
            <a:fillRect/>
          </a:stretch>
        </p:blipFill>
        <p:spPr bwMode="auto">
          <a:xfrm>
            <a:off x="9559607" y="5684643"/>
            <a:ext cx="1259205" cy="1138555"/>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a:off x="10894226" y="5564500"/>
            <a:ext cx="1069975" cy="1138555"/>
          </a:xfrm>
          <a:prstGeom prst="rect">
            <a:avLst/>
          </a:prstGeom>
          <a:noFill/>
          <a:ln w="9525">
            <a:noFill/>
            <a:miter lim="800000"/>
            <a:headEnd/>
            <a:tailEnd/>
          </a:ln>
        </p:spPr>
      </p:pic>
    </p:spTree>
    <p:extLst>
      <p:ext uri="{BB962C8B-B14F-4D97-AF65-F5344CB8AC3E}">
        <p14:creationId xmlns:p14="http://schemas.microsoft.com/office/powerpoint/2010/main" val="476628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E6C7E5-F0B7-454F-B6EF-550173C6B725}"/>
              </a:ext>
            </a:extLst>
          </p:cNvPr>
          <p:cNvSpPr>
            <a:spLocks noGrp="1"/>
          </p:cNvSpPr>
          <p:nvPr>
            <p:ph type="ctrTitle"/>
          </p:nvPr>
        </p:nvSpPr>
        <p:spPr>
          <a:xfrm>
            <a:off x="1524000" y="273377"/>
            <a:ext cx="9144000" cy="801279"/>
          </a:xfrm>
        </p:spPr>
        <p:txBody>
          <a:bodyPr>
            <a:normAutofit fontScale="90000"/>
          </a:bodyPr>
          <a:lstStyle/>
          <a:p>
            <a:r>
              <a:rPr lang="en-US" dirty="0"/>
              <a:t>Program Recommendations</a:t>
            </a:r>
          </a:p>
        </p:txBody>
      </p:sp>
      <p:sp>
        <p:nvSpPr>
          <p:cNvPr id="6" name="Subtitle 5">
            <a:extLst>
              <a:ext uri="{FF2B5EF4-FFF2-40B4-BE49-F238E27FC236}">
                <a16:creationId xmlns:a16="http://schemas.microsoft.com/office/drawing/2014/main" id="{A7F3430E-0D09-4F75-B329-580DF5FB704B}"/>
              </a:ext>
            </a:extLst>
          </p:cNvPr>
          <p:cNvSpPr>
            <a:spLocks noGrp="1"/>
          </p:cNvSpPr>
          <p:nvPr>
            <p:ph type="subTitle" idx="1"/>
          </p:nvPr>
        </p:nvSpPr>
        <p:spPr>
          <a:xfrm>
            <a:off x="433634" y="1913641"/>
            <a:ext cx="11057640" cy="3601039"/>
          </a:xfrm>
        </p:spPr>
        <p:txBody>
          <a:bodyPr>
            <a:normAutofit fontScale="92500" lnSpcReduction="20000"/>
          </a:bodyPr>
          <a:lstStyle/>
          <a:p>
            <a:pPr lvl="0" algn="l"/>
            <a:r>
              <a:rPr lang="en-US" sz="3000" b="1" dirty="0"/>
              <a:t>5</a:t>
            </a:r>
            <a:r>
              <a:rPr lang="en-US" sz="3000" dirty="0"/>
              <a:t>. </a:t>
            </a:r>
            <a:r>
              <a:rPr lang="en-US" sz="3000" b="1" dirty="0"/>
              <a:t>Special rules that apply to subsidiary programs of The American Legion</a:t>
            </a:r>
          </a:p>
          <a:p>
            <a:pPr lvl="0" algn="l"/>
            <a:endParaRPr lang="en-US" sz="3000" dirty="0"/>
          </a:p>
          <a:p>
            <a:pPr marL="914400" lvl="1" indent="-457200" algn="l">
              <a:buFont typeface="+mj-lt"/>
              <a:buAutoNum type="alphaLcParenR"/>
            </a:pPr>
            <a:r>
              <a:rPr lang="en-US" sz="2800" dirty="0"/>
              <a:t>All officers, directors, trustees, etc. must be named by the post.</a:t>
            </a:r>
          </a:p>
          <a:p>
            <a:pPr marL="914400" lvl="1" indent="-457200" algn="l">
              <a:buFont typeface="+mj-lt"/>
              <a:buAutoNum type="alphaLcParenR"/>
            </a:pPr>
            <a:r>
              <a:rPr lang="en-US" sz="2800" dirty="0"/>
              <a:t>All vacancies in the subsidiary program must be filled by the post.</a:t>
            </a:r>
          </a:p>
          <a:p>
            <a:pPr marL="914400" lvl="1" indent="-457200" algn="l">
              <a:buFont typeface="+mj-lt"/>
              <a:buAutoNum type="alphaLcParenR"/>
            </a:pPr>
            <a:r>
              <a:rPr lang="en-US" sz="2800" dirty="0"/>
              <a:t>The subsidiary program must report to the post no less frequently than monthly.</a:t>
            </a:r>
          </a:p>
          <a:p>
            <a:pPr marL="914400" lvl="1" indent="-457200" algn="l">
              <a:buFont typeface="+mj-lt"/>
              <a:buAutoNum type="alphaLcParenR"/>
            </a:pPr>
            <a:r>
              <a:rPr lang="en-US" sz="2800" dirty="0"/>
              <a:t>The post treasurer or finance officer must be a signatory on all accounts.</a:t>
            </a:r>
          </a:p>
          <a:p>
            <a:pPr marL="914400" lvl="1" indent="-457200" algn="l">
              <a:buFont typeface="+mj-lt"/>
              <a:buAutoNum type="alphaLcParenR"/>
            </a:pPr>
            <a:r>
              <a:rPr lang="en-US" sz="2800" dirty="0"/>
              <a:t>All amendments to articles of incorporation or bylaws (SOP) must be approved by the post.</a:t>
            </a:r>
          </a:p>
          <a:p>
            <a:endParaRPr lang="en-US" dirty="0"/>
          </a:p>
        </p:txBody>
      </p:sp>
      <p:pic>
        <p:nvPicPr>
          <p:cNvPr id="4" name="Picture 3"/>
          <p:cNvPicPr/>
          <p:nvPr/>
        </p:nvPicPr>
        <p:blipFill>
          <a:blip r:embed="rId2" cstate="print"/>
          <a:srcRect/>
          <a:stretch>
            <a:fillRect/>
          </a:stretch>
        </p:blipFill>
        <p:spPr bwMode="auto">
          <a:xfrm>
            <a:off x="9370695" y="5608497"/>
            <a:ext cx="1259205" cy="1138555"/>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a:off x="10820400" y="5608498"/>
            <a:ext cx="1069975" cy="1138555"/>
          </a:xfrm>
          <a:prstGeom prst="rect">
            <a:avLst/>
          </a:prstGeom>
          <a:noFill/>
          <a:ln w="9525">
            <a:noFill/>
            <a:miter lim="800000"/>
            <a:headEnd/>
            <a:tailEnd/>
          </a:ln>
        </p:spPr>
      </p:pic>
    </p:spTree>
    <p:extLst>
      <p:ext uri="{BB962C8B-B14F-4D97-AF65-F5344CB8AC3E}">
        <p14:creationId xmlns:p14="http://schemas.microsoft.com/office/powerpoint/2010/main" val="35352862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B2EF7BC4-4640-48A5-9559-A2781BB897BF}"/>
              </a:ext>
            </a:extLst>
          </p:cNvPr>
          <p:cNvSpPr>
            <a:spLocks noGrp="1"/>
          </p:cNvSpPr>
          <p:nvPr>
            <p:ph type="title"/>
          </p:nvPr>
        </p:nvSpPr>
        <p:spPr>
          <a:xfrm>
            <a:off x="556181" y="365125"/>
            <a:ext cx="11085922" cy="3063875"/>
          </a:xfrm>
        </p:spPr>
        <p:txBody>
          <a:bodyPr>
            <a:normAutofit fontScale="90000"/>
          </a:bodyPr>
          <a:lstStyle/>
          <a:p>
            <a:pPr algn="ctr"/>
            <a:r>
              <a:rPr lang="en-US" sz="3600" dirty="0"/>
              <a:t>Resolution 35 as voted on by the National Executive Committee of The American Legion on October 17-18, 2007 and Amended by Resolution 32 by The National Executive Committee of The American Legion on May 4-5, 2011. </a:t>
            </a:r>
            <a:br>
              <a:rPr lang="en-US" dirty="0"/>
            </a:br>
            <a:endParaRPr lang="en-US" dirty="0"/>
          </a:p>
        </p:txBody>
      </p:sp>
      <p:sp>
        <p:nvSpPr>
          <p:cNvPr id="3" name="Content Placeholder 2"/>
          <p:cNvSpPr>
            <a:spLocks noGrp="1"/>
          </p:cNvSpPr>
          <p:nvPr>
            <p:ph idx="1"/>
          </p:nvPr>
        </p:nvSpPr>
        <p:spPr/>
        <p:txBody>
          <a:bodyPr>
            <a:normAutofit/>
          </a:bodyPr>
          <a:lstStyle/>
          <a:p>
            <a:endParaRPr lang="en-US" dirty="0">
              <a:hlinkClick r:id="rId2"/>
            </a:endParaRPr>
          </a:p>
          <a:p>
            <a:endParaRPr lang="en-US" dirty="0"/>
          </a:p>
          <a:p>
            <a:endParaRPr lang="en-US" dirty="0"/>
          </a:p>
          <a:p>
            <a:endParaRPr lang="en-US" dirty="0"/>
          </a:p>
          <a:p>
            <a:pPr marL="0" indent="0">
              <a:buNone/>
            </a:pPr>
            <a:r>
              <a:rPr lang="en-US" sz="4000" b="1" dirty="0"/>
              <a:t>“All American Legion Riders groups must be a program supported by a Post or Department of the American Legion….”</a:t>
            </a:r>
          </a:p>
          <a:p>
            <a:endParaRPr lang="en-US" dirty="0"/>
          </a:p>
          <a:p>
            <a:endParaRPr lang="en-US" dirty="0"/>
          </a:p>
        </p:txBody>
      </p:sp>
      <p:sp>
        <p:nvSpPr>
          <p:cNvPr id="7" name="Text Placeholder 6">
            <a:extLst>
              <a:ext uri="{FF2B5EF4-FFF2-40B4-BE49-F238E27FC236}">
                <a16:creationId xmlns:a16="http://schemas.microsoft.com/office/drawing/2014/main" id="{02144181-3E22-482A-A808-0C18DC01EC00}"/>
              </a:ext>
            </a:extLst>
          </p:cNvPr>
          <p:cNvSpPr>
            <a:spLocks noGrp="1"/>
          </p:cNvSpPr>
          <p:nvPr>
            <p:ph type="body" sz="quarter" idx="4294967295"/>
          </p:nvPr>
        </p:nvSpPr>
        <p:spPr>
          <a:xfrm>
            <a:off x="7437438" y="1074738"/>
            <a:ext cx="4754562" cy="544512"/>
          </a:xfrm>
        </p:spPr>
        <p:txBody>
          <a:bodyPr/>
          <a:lstStyle/>
          <a:p>
            <a:r>
              <a:rPr lang="en-US" dirty="0"/>
              <a:t>             </a:t>
            </a:r>
            <a:endParaRPr lang="en-US" sz="2600" b="1" dirty="0">
              <a:solidFill>
                <a:schemeClr val="accent1">
                  <a:lumMod val="75000"/>
                </a:schemeClr>
              </a:solidFill>
            </a:endParaRPr>
          </a:p>
        </p:txBody>
      </p:sp>
      <p:pic>
        <p:nvPicPr>
          <p:cNvPr id="4" name="Picture 3"/>
          <p:cNvPicPr/>
          <p:nvPr/>
        </p:nvPicPr>
        <p:blipFill>
          <a:blip r:embed="rId3" cstate="print"/>
          <a:srcRect/>
          <a:stretch>
            <a:fillRect/>
          </a:stretch>
        </p:blipFill>
        <p:spPr bwMode="auto">
          <a:xfrm>
            <a:off x="9545837" y="5726515"/>
            <a:ext cx="1259205" cy="1138555"/>
          </a:xfrm>
          <a:prstGeom prst="rect">
            <a:avLst/>
          </a:prstGeom>
          <a:noFill/>
          <a:ln w="9525">
            <a:noFill/>
            <a:miter lim="800000"/>
            <a:headEnd/>
            <a:tailEnd/>
          </a:ln>
        </p:spPr>
      </p:pic>
      <p:pic>
        <p:nvPicPr>
          <p:cNvPr id="5" name="Picture 4"/>
          <p:cNvPicPr/>
          <p:nvPr/>
        </p:nvPicPr>
        <p:blipFill>
          <a:blip r:embed="rId4" cstate="print"/>
          <a:srcRect/>
          <a:stretch>
            <a:fillRect/>
          </a:stretch>
        </p:blipFill>
        <p:spPr bwMode="auto">
          <a:xfrm>
            <a:off x="10732321" y="5726515"/>
            <a:ext cx="1069975" cy="1138555"/>
          </a:xfrm>
          <a:prstGeom prst="rect">
            <a:avLst/>
          </a:prstGeom>
          <a:noFill/>
          <a:ln w="9525">
            <a:noFill/>
            <a:miter lim="800000"/>
            <a:headEnd/>
            <a:tailEnd/>
          </a:ln>
        </p:spPr>
      </p:pic>
    </p:spTree>
    <p:extLst>
      <p:ext uri="{BB962C8B-B14F-4D97-AF65-F5344CB8AC3E}">
        <p14:creationId xmlns:p14="http://schemas.microsoft.com/office/powerpoint/2010/main" val="24446737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Cloud skipper design 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bodyPr/>
      <a:lstStyle/>
      <a:style>
        <a:lnRef idx="1">
          <a:schemeClr val="accent2"/>
        </a:lnRef>
        <a:fillRef idx="0">
          <a:schemeClr val="accent2"/>
        </a:fillRef>
        <a:effectRef idx="0">
          <a:schemeClr val="accent2"/>
        </a:effectRef>
        <a:fontRef idx="minor">
          <a:schemeClr val="tx1"/>
        </a:fontRef>
      </a:style>
    </a:lnDef>
    <a:txDef>
      <a:spPr>
        <a:noFill/>
        <a:ln>
          <a:solidFill>
            <a:schemeClr val="bg2"/>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name="Cloud skipper design slides.potx" id="{E8493412-85DD-4641-9E8A-937B29FD6AA2}" vid="{77E91E09-5010-404D-ADF4-B79FA46D727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253D857-4181-4777-8893-6E45A690F9F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EDD01B8-816B-49B7-8C81-03AB51D87C54}">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40262f94-9f35-4ac3-9a90-690165a166b7"/>
    <ds:schemaRef ds:uri="http://purl.org/dc/terms/"/>
    <ds:schemaRef ds:uri="a4f35948-e619-41b3-aa29-22878b09cfd2"/>
    <ds:schemaRef ds:uri="http://www.w3.org/XML/1998/namespace"/>
    <ds:schemaRef ds:uri="http://purl.org/dc/dcmitype/"/>
  </ds:schemaRefs>
</ds:datastoreItem>
</file>

<file path=customXml/itemProps3.xml><?xml version="1.0" encoding="utf-8"?>
<ds:datastoreItem xmlns:ds="http://schemas.openxmlformats.org/officeDocument/2006/customXml" ds:itemID="{B024FD56-CE1B-42FC-9E83-BFBF160724C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618</TotalTime>
  <Words>1113</Words>
  <Application>Microsoft Office PowerPoint</Application>
  <PresentationFormat>Widescreen</PresentationFormat>
  <Paragraphs>124</Paragraphs>
  <Slides>30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30</vt:i4>
      </vt:variant>
    </vt:vector>
  </HeadingPairs>
  <TitlesOfParts>
    <vt:vector size="37" baseType="lpstr">
      <vt:lpstr>Arial</vt:lpstr>
      <vt:lpstr>Calibri</vt:lpstr>
      <vt:lpstr>Cambria</vt:lpstr>
      <vt:lpstr>Franklin Gothic Book</vt:lpstr>
      <vt:lpstr>Franklin Gothic Medium</vt:lpstr>
      <vt:lpstr>Times New Roman</vt:lpstr>
      <vt:lpstr>Cloud skipper design template</vt:lpstr>
      <vt:lpstr>       </vt:lpstr>
      <vt:lpstr>The Heart of the SOP is:  The American Legion Rider’s Mission Statement</vt:lpstr>
      <vt:lpstr>      The ALR is NOT:     </vt:lpstr>
      <vt:lpstr>               RESOLUTIONS  </vt:lpstr>
      <vt:lpstr> Getting Started on the Development of Your Chapter’s SOP </vt:lpstr>
      <vt:lpstr>Key Points, August 5, 2016, American Legion Riders, Program Recommendations </vt:lpstr>
      <vt:lpstr>        Program Recommendations</vt:lpstr>
      <vt:lpstr>Program Recommendations</vt:lpstr>
      <vt:lpstr>Resolution 35 as voted on by the National Executive Committee of The American Legion on October 17-18, 2007 and Amended by Resolution 32 by The National Executive Committee of The American Legion on May 4-5, 2011.  </vt:lpstr>
      <vt:lpstr>The following guidelines are recommended for The ALR program of The American Legion: </vt:lpstr>
      <vt:lpstr> 5. All the ALR groups shall avoid the perception of being a “motorcycle club or biker club”.  6. The only recognized The American Legion Rider logo is that which is copyrighted and sold through The American Legion National Emblem sales. 7. All Members will obey the motorcycle laws of their state. 8. No use of rockers with the ALR patch because touching the patch violates trademark laws of the ALR patch. 9. Sponsoring organization (Post and Department) will review liability insurance coverage to ensure that adequate coverage is available to cover the organization to include coverage for any specific riding event.  </vt:lpstr>
      <vt:lpstr>Continued…</vt:lpstr>
      <vt:lpstr>                   ARTICLE II   AMERICAN LEGION RIDER CHAPTER Purpose:      To use our Association to promote and support the programs of The American Legion.      To organize and participate in charity events helping our Veterans, their families, and the Local Community.      To participate in parades and other ceremonies which are in keeping with the Aims and Purposes of The American Legion.     To promote motorcycle safety programs and to provide a social atmosphere for American Legion members who share the same interest.  </vt:lpstr>
      <vt:lpstr>    Section 1:  Establishment of Chapters:  1.  Chapters must have a sponsoring Post. 2.  Chapters must have a minimum of five (5) qualified Riders. 3.  Chapters must take the Post number of the sponsoring Post.  4.  Chapters must be sponsored by a post, agreed to by the ALR Committee, and approved by the Department of Florida. </vt:lpstr>
      <vt:lpstr>                                           Section 2:  Qualifications:   1. Must be a member in good standing of The American Legion, The American Legion Auxiliary or The Sons of the American Legion. 2. Members of a sponsoring post may not at any time hold membership in more than one Chapter of the ALR. 3. Each ALR member shall establish and maintain membership by owning either individually or through marriage, a motorcycle or trike licensed with a minimum of 750cc, and insured in accordance with state law, and the operator must have a license with proper endorsement.  4. Individual ALR Chapters may allow for continued membership for those members whom have given up motorcycle ownership due to age, illness, injury, or other reasons beyond a member’s control. </vt:lpstr>
      <vt:lpstr>5.  Support Members Chapters may accept support members in accordance with their guidelines, but at a minimum they must:      a.  Be a Legion Family member in good standing under the guidelines of one of the three organizations;    b.  Supporters may only hold the Adjutant/Finance/Chaplain positions at the post level    c.  A supporter if American Legion Family Member may not hold any Department Committee position other than Adjutant, Finance or Chaplain. </vt:lpstr>
      <vt:lpstr>                        Section 3:  Organization:   An ALR Chapter is a Post Level Program of The American Legion and exists at the discretion of the sponsoring Post. </vt:lpstr>
      <vt:lpstr>                            Section 4:  Officers:   1.  Required officers: Director, Assistant Director, Adjutant/Finance Officer, Road Captain/Safety Officer, and Chaplain.   2.  Optional Officers:  Sergeant-At-Arms, Historian, Communication, and other positions, as needed. </vt:lpstr>
      <vt:lpstr>          Section 5:  Duties 1.  Director:  a.  Serves as Chief Administrative Officer of the Chapter and presides over all meetings b.  Serves as liaison to the Executive Committee of sponsoring Post. c.  Supervises all affairs of the Chapter. d.  Coordinates with other ALR Officers at the Chapter, District, Area and Department level e.  Submits reports as required by the sponsoring Post, District, and Department. NOTE: Monthly activity, selected charities and finance reports are required to be submitted to the sponsoring Post for review and approval. </vt:lpstr>
      <vt:lpstr>2.  Assistant Director:    a.  Perform such duties as directed by the Chapter Director.  b.  Executes the duties of the Chapter Director during his/her absence or disability. </vt:lpstr>
      <vt:lpstr>     3.  Adjutant/Finance Officer:      a.  Adjutant: (Secretary)        i.  Shall maintain membership records sufficient to establish  1.  Members in good standing  2.  Eligibility to be a rider.  3.  Contact information           4. Motorcycle license and local insurance requirements        ii. Maintains a full and accurate record of all chapter proceedings at meetings. </vt:lpstr>
      <vt:lpstr>    b.  Finance Officer: (Treasurer)      i.  Maintains accurate records of all transactions in accordance with the sponsoring Post’s financial requirements     ii. Deposits funds in assigned bank account and disburses funds as approved by the Chapter and directed by the Post.        Must have a minimum of Two signatures on the account.     iii. Provides financial reports to the sponsoring Post Executive Committee monthly. </vt:lpstr>
      <vt:lpstr>      4.  Road Captain/Safety Officer:     a. Road Captain:      i.  Responsible for organizing group rides and reporting details to the Adjutant.       ii.  Responsible for reporting to the Adjutant the following:             1. Date and name of the event or ride.             2. Names of riders on the ride             3.  Length of event or ride in hours and miles        iii. Assigns additional road captains and sweeps for large groups and determines safe number of riders in each group        iv. Responsible for giving a pre-ride briefing covering route, hazards, and hand signals.        v.  Shall ensure all guest riders sign a waiver of liability before all rides.  Signed waivers will be given to the Adjutant for filing. </vt:lpstr>
      <vt:lpstr>        b.  Safety Officer:      i. Promote safe riding techniques and ongoing training.     ii. Ensure the safe operation of group rides and events in accordance with all applicable Federal, State and Local laws   Section 6: Discipline    American Legion Riders membership may be suspended or expelled under the same procedures provided for the suspension or expulsion of a member of the American Legion.  Section 7: Election of Officers   Should follow post procedures and be completed 30 days prior to the Department Convention.  </vt:lpstr>
      <vt:lpstr>                                                        ARTICLE III                                         PATCHES AND APPAREL Section 1:  Riders Vest   1.  ALR Back Patch. Centered, left to right, and attached to the back of the vest.   2.  ALR shoulder patch. Attached to the upper right side of the front of the vest.     3.  US Flag patch  a.  Attached to the upper left side of the front of the vest  b. Nothing is permissible above the flag as worn on the vest except for religious symbology (i.e., Cross, Star of David)   4.  Individual Patches:  a. Should present a positive image of The American Legion. </vt:lpstr>
      <vt:lpstr>       </vt:lpstr>
      <vt:lpstr>         </vt:lpstr>
      <vt:lpstr>CONCLUSION</vt:lpstr>
      <vt:lpstr>CONCLUSION</vt:lpstr>
      <vt:lpstr>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American Legion Riders      ALR General Meeting Protocol</dc:title>
  <dc:creator>Teresa Wineland</dc:creator>
  <cp:lastModifiedBy>Beverly Wooten</cp:lastModifiedBy>
  <cp:revision>70</cp:revision>
  <dcterms:created xsi:type="dcterms:W3CDTF">2017-01-19T02:01:10Z</dcterms:created>
  <dcterms:modified xsi:type="dcterms:W3CDTF">2019-01-30T01:10:45Z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74062900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y fmtid="{D5CDD505-2E9C-101B-9397-08002B2CF9AE}" pid="12" name="FATIntVersion">
    <vt:i4>15</vt:i4>
  </property>
  <property fmtid="{D5CDD505-2E9C-101B-9397-08002B2CF9AE}" pid="13" name="FILEGUID">
    <vt:lpwstr>5961593f-b4ad-4ec9-bfff-3dc315a1f74c</vt:lpwstr>
  </property>
  <property fmtid="{D5CDD505-2E9C-101B-9397-08002B2CF9AE}" pid="14" name="MODFILEGUID">
    <vt:lpwstr>c4be06ee-98b6-402b-818b-5cb7ae9feaff</vt:lpwstr>
  </property>
  <property fmtid="{D5CDD505-2E9C-101B-9397-08002B2CF9AE}" pid="15" name="FILEOWNER">
    <vt:lpwstr>Teresa Wineland</vt:lpwstr>
  </property>
  <property fmtid="{D5CDD505-2E9C-101B-9397-08002B2CF9AE}" pid="16" name="MODFILEOWNER">
    <vt:lpwstr>E50507</vt:lpwstr>
  </property>
  <property fmtid="{D5CDD505-2E9C-101B-9397-08002B2CF9AE}" pid="17" name="IPPCLASS">
    <vt:i4>1</vt:i4>
  </property>
  <property fmtid="{D5CDD505-2E9C-101B-9397-08002B2CF9AE}" pid="18" name="MODIPPCLASS">
    <vt:i4>1</vt:i4>
  </property>
  <property fmtid="{D5CDD505-2E9C-101B-9397-08002B2CF9AE}" pid="19" name="MACHINEID">
    <vt:lpwstr>TPSL302339</vt:lpwstr>
  </property>
  <property fmtid="{D5CDD505-2E9C-101B-9397-08002B2CF9AE}" pid="20" name="MODMACHINEID">
    <vt:lpwstr>TPSL-PC0H7BZ1</vt:lpwstr>
  </property>
  <property fmtid="{D5CDD505-2E9C-101B-9397-08002B2CF9AE}" pid="21" name="CURRENTCLASS">
    <vt:lpwstr>Classified - No Category</vt:lpwstr>
  </property>
</Properties>
</file>