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3"/>
  </p:notesMasterIdLst>
  <p:handoutMasterIdLst>
    <p:handoutMasterId r:id="rId24"/>
  </p:handoutMasterIdLst>
  <p:sldIdLst>
    <p:sldId id="265" r:id="rId5"/>
    <p:sldId id="266" r:id="rId6"/>
    <p:sldId id="270" r:id="rId7"/>
    <p:sldId id="288" r:id="rId8"/>
    <p:sldId id="289" r:id="rId9"/>
    <p:sldId id="291" r:id="rId10"/>
    <p:sldId id="296" r:id="rId11"/>
    <p:sldId id="274" r:id="rId12"/>
    <p:sldId id="273" r:id="rId13"/>
    <p:sldId id="292" r:id="rId14"/>
    <p:sldId id="295" r:id="rId15"/>
    <p:sldId id="297" r:id="rId16"/>
    <p:sldId id="298" r:id="rId17"/>
    <p:sldId id="299" r:id="rId18"/>
    <p:sldId id="300" r:id="rId19"/>
    <p:sldId id="301" r:id="rId20"/>
    <p:sldId id="302" r:id="rId21"/>
    <p:sldId id="30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autoAdjust="0"/>
  </p:normalViewPr>
  <p:slideViewPr>
    <p:cSldViewPr snapToGrid="0" showGuides="1">
      <p:cViewPr varScale="1">
        <p:scale>
          <a:sx n="68" d="100"/>
          <a:sy n="68" d="100"/>
        </p:scale>
        <p:origin x="616" y="48"/>
      </p:cViewPr>
      <p:guideLst>
        <p:guide orient="horz" pos="2160"/>
        <p:guide pos="3840"/>
      </p:guideLst>
    </p:cSldViewPr>
  </p:slideViewPr>
  <p:outlineViewPr>
    <p:cViewPr>
      <p:scale>
        <a:sx n="33" d="100"/>
        <a:sy n="33" d="100"/>
      </p:scale>
      <p:origin x="48" y="23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1/26/2019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1/26/2019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1/26/2019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1/26/2019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1/26/2019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1/26/2019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1/26/2019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1/26/2019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1/26/2019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1/26/2019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1/26/2019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1/26/2019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1/26/2019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1/26/2019</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887" y="365125"/>
            <a:ext cx="9986913" cy="6695551"/>
          </a:xfrm>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r>
              <a:rPr lang="en-US" sz="7300" dirty="0"/>
              <a:t>AMERICAN LEGION RIDERS</a:t>
            </a:r>
            <a:br>
              <a:rPr lang="en-US" sz="7300" dirty="0"/>
            </a:br>
            <a:br>
              <a:rPr lang="en-US" sz="3200" dirty="0"/>
            </a:br>
            <a:br>
              <a:rPr lang="en-US" sz="6000" dirty="0"/>
            </a:br>
            <a:r>
              <a:rPr lang="en-US" sz="8000" dirty="0"/>
              <a:t>LEADERSHIP</a:t>
            </a:r>
            <a:br>
              <a:rPr lang="en-US" sz="6700" dirty="0"/>
            </a:br>
            <a:br>
              <a:rPr lang="en-US" sz="6000" dirty="0"/>
            </a:br>
            <a:br>
              <a:rPr lang="en-US" sz="6000" dirty="0"/>
            </a:br>
            <a:br>
              <a:rPr lang="en-US" sz="6000" dirty="0"/>
            </a:br>
            <a:br>
              <a:rPr lang="en-US" sz="6000" dirty="0"/>
            </a:br>
            <a:br>
              <a:rPr lang="en-US" sz="6000" dirty="0"/>
            </a:br>
            <a:br>
              <a:rPr lang="en-US" sz="6000" dirty="0"/>
            </a:br>
            <a:br>
              <a:rPr lang="en-US" dirty="0"/>
            </a:br>
            <a:endParaRPr lang="en-US" dirty="0"/>
          </a:p>
        </p:txBody>
      </p:sp>
      <p:pic>
        <p:nvPicPr>
          <p:cNvPr id="4" name="Picture 3"/>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
        <p:nvSpPr>
          <p:cNvPr id="3" name="TextBox 2"/>
          <p:cNvSpPr txBox="1"/>
          <p:nvPr/>
        </p:nvSpPr>
        <p:spPr>
          <a:xfrm>
            <a:off x="1912615" y="5697195"/>
            <a:ext cx="4898618" cy="461665"/>
          </a:xfrm>
          <a:prstGeom prst="rect">
            <a:avLst/>
          </a:prstGeom>
          <a:noFill/>
          <a:ln>
            <a:solidFill>
              <a:schemeClr val="bg2"/>
            </a:solidFill>
          </a:ln>
        </p:spPr>
        <p:txBody>
          <a:bodyPr wrap="square" rtlCol="0" anchor="ctr" anchorCtr="1">
            <a:spAutoFit/>
          </a:bodyPr>
          <a:lstStyle/>
          <a:p>
            <a:r>
              <a:rPr lang="en-US" sz="2400" dirty="0"/>
              <a:t>Jim </a:t>
            </a:r>
            <a:r>
              <a:rPr lang="en-US" sz="2400" dirty="0" err="1"/>
              <a:t>Wineland</a:t>
            </a:r>
            <a:r>
              <a:rPr lang="en-US" sz="2400" dirty="0"/>
              <a:t>, ALR Chairman</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26FE-60DA-42EA-B886-D19302645AA0}"/>
              </a:ext>
            </a:extLst>
          </p:cNvPr>
          <p:cNvSpPr>
            <a:spLocks noGrp="1"/>
          </p:cNvSpPr>
          <p:nvPr>
            <p:ph type="title"/>
          </p:nvPr>
        </p:nvSpPr>
        <p:spPr>
          <a:xfrm>
            <a:off x="2369056" y="382151"/>
            <a:ext cx="9029700" cy="1325563"/>
          </a:xfrm>
        </p:spPr>
        <p:txBody>
          <a:bodyPr>
            <a:normAutofit fontScale="90000"/>
          </a:bodyPr>
          <a:lstStyle/>
          <a:p>
            <a:pPr algn="ctr"/>
            <a:r>
              <a:rPr lang="en-US" dirty="0"/>
              <a:t>Consider the Total Physical and Human Setting Whenever You Communicate</a:t>
            </a:r>
            <a:br>
              <a:rPr lang="en-US" dirty="0"/>
            </a:br>
            <a:endParaRPr lang="en-US" dirty="0"/>
          </a:p>
        </p:txBody>
      </p:sp>
      <p:sp>
        <p:nvSpPr>
          <p:cNvPr id="6" name="Content Placeholder 5">
            <a:extLst>
              <a:ext uri="{FF2B5EF4-FFF2-40B4-BE49-F238E27FC236}">
                <a16:creationId xmlns:a16="http://schemas.microsoft.com/office/drawing/2014/main" id="{D0839308-8E0A-41A6-80EE-DBB8685704B8}"/>
              </a:ext>
            </a:extLst>
          </p:cNvPr>
          <p:cNvSpPr>
            <a:spLocks noGrp="1"/>
          </p:cNvSpPr>
          <p:nvPr>
            <p:ph idx="1"/>
          </p:nvPr>
        </p:nvSpPr>
        <p:spPr/>
        <p:txBody>
          <a:bodyPr/>
          <a:lstStyle/>
          <a:p>
            <a:r>
              <a:rPr lang="en-US" b="1" dirty="0"/>
              <a:t>Sense of Timing </a:t>
            </a:r>
            <a:r>
              <a:rPr lang="en-US" dirty="0"/>
              <a:t>- the circumstances under which you make an announcement or render a decision;</a:t>
            </a:r>
          </a:p>
          <a:p>
            <a:r>
              <a:rPr lang="en-US" b="1" dirty="0"/>
              <a:t>The Physical Setting</a:t>
            </a:r>
            <a:r>
              <a:rPr lang="en-US" dirty="0"/>
              <a:t>—whether you communicate in private or otherwise; the social climate that pervades work relations within the company or a department sets the tone of its communications; </a:t>
            </a:r>
          </a:p>
          <a:p>
            <a:r>
              <a:rPr lang="en-US" b="1" dirty="0"/>
              <a:t>Custom and Past Practice</a:t>
            </a:r>
            <a:r>
              <a:rPr lang="en-US" dirty="0"/>
              <a:t>—the degree to which your communication conforms to, departs from, the expectation of your audience.</a:t>
            </a:r>
          </a:p>
          <a:p>
            <a:endParaRPr lang="en-US" dirty="0"/>
          </a:p>
        </p:txBody>
      </p:sp>
      <p:pic>
        <p:nvPicPr>
          <p:cNvPr id="4" name="Picture 3"/>
          <p:cNvPicPr/>
          <p:nvPr/>
        </p:nvPicPr>
        <p:blipFill>
          <a:blip r:embed="rId2" cstate="print"/>
          <a:srcRect/>
          <a:stretch>
            <a:fillRect/>
          </a:stretch>
        </p:blipFill>
        <p:spPr bwMode="auto">
          <a:xfrm>
            <a:off x="9491717" y="544132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63769" y="5335120"/>
            <a:ext cx="1069975" cy="1138555"/>
          </a:xfrm>
          <a:prstGeom prst="rect">
            <a:avLst/>
          </a:prstGeom>
          <a:noFill/>
          <a:ln w="9525">
            <a:noFill/>
            <a:miter lim="800000"/>
            <a:headEnd/>
            <a:tailEnd/>
          </a:ln>
        </p:spPr>
      </p:pic>
    </p:spTree>
    <p:extLst>
      <p:ext uri="{BB962C8B-B14F-4D97-AF65-F5344CB8AC3E}">
        <p14:creationId xmlns:p14="http://schemas.microsoft.com/office/powerpoint/2010/main" val="424266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BC6AFF9-375F-4440-9B12-087D9195235C}"/>
              </a:ext>
            </a:extLst>
          </p:cNvPr>
          <p:cNvSpPr>
            <a:spLocks noGrp="1"/>
          </p:cNvSpPr>
          <p:nvPr>
            <p:ph type="title"/>
          </p:nvPr>
        </p:nvSpPr>
        <p:spPr>
          <a:xfrm>
            <a:off x="2305247" y="0"/>
            <a:ext cx="9029700" cy="1527141"/>
          </a:xfrm>
        </p:spPr>
        <p:txBody>
          <a:bodyPr>
            <a:normAutofit fontScale="90000"/>
          </a:bodyPr>
          <a:lstStyle/>
          <a:p>
            <a:pPr algn="ctr"/>
            <a:r>
              <a:rPr lang="en-US" dirty="0"/>
              <a:t>Consult with Others, when appropriate, in Planning Communication</a:t>
            </a:r>
          </a:p>
        </p:txBody>
      </p:sp>
      <p:pic>
        <p:nvPicPr>
          <p:cNvPr id="4" name="Content Placeholder 3">
            <a:extLst>
              <a:ext uri="{FF2B5EF4-FFF2-40B4-BE49-F238E27FC236}">
                <a16:creationId xmlns:a16="http://schemas.microsoft.com/office/drawing/2014/main" id="{A60B8985-2FFD-4616-835F-1982731B89F8}"/>
              </a:ext>
            </a:extLst>
          </p:cNvPr>
          <p:cNvPicPr>
            <a:picLocks noGrp="1"/>
          </p:cNvPicPr>
          <p:nvPr>
            <p:ph idx="1"/>
          </p:nvPr>
        </p:nvPicPr>
        <p:blipFill>
          <a:blip r:embed="rId2" cstate="print"/>
          <a:stretch>
            <a:fillRect/>
          </a:stretch>
        </p:blipFill>
        <p:spPr bwMode="auto">
          <a:xfrm>
            <a:off x="9400989" y="5719101"/>
            <a:ext cx="1259439" cy="1138899"/>
          </a:xfrm>
          <a:prstGeom prst="rect">
            <a:avLst/>
          </a:prstGeom>
          <a:noFill/>
          <a:ln w="9525">
            <a:noFill/>
            <a:miter lim="800000"/>
            <a:headEnd/>
            <a:tailEnd/>
          </a:ln>
        </p:spPr>
      </p:pic>
      <p:pic>
        <p:nvPicPr>
          <p:cNvPr id="5" name="Picture 4">
            <a:extLst>
              <a:ext uri="{FF2B5EF4-FFF2-40B4-BE49-F238E27FC236}">
                <a16:creationId xmlns:a16="http://schemas.microsoft.com/office/drawing/2014/main" id="{B9CCEC95-D965-44EE-8321-E27C221E218D}"/>
              </a:ext>
            </a:extLst>
          </p:cNvPr>
          <p:cNvPicPr/>
          <p:nvPr/>
        </p:nvPicPr>
        <p:blipFill>
          <a:blip r:embed="rId3" cstate="print"/>
          <a:srcRect/>
          <a:stretch>
            <a:fillRect/>
          </a:stretch>
        </p:blipFill>
        <p:spPr bwMode="auto">
          <a:xfrm>
            <a:off x="10818812" y="5600009"/>
            <a:ext cx="1069975" cy="1138555"/>
          </a:xfrm>
          <a:prstGeom prst="rect">
            <a:avLst/>
          </a:prstGeom>
          <a:noFill/>
          <a:ln w="9525">
            <a:noFill/>
            <a:miter lim="800000"/>
            <a:headEnd/>
            <a:tailEnd/>
          </a:ln>
        </p:spPr>
      </p:pic>
      <p:sp>
        <p:nvSpPr>
          <p:cNvPr id="7" name="Rectangle 6">
            <a:extLst>
              <a:ext uri="{FF2B5EF4-FFF2-40B4-BE49-F238E27FC236}">
                <a16:creationId xmlns:a16="http://schemas.microsoft.com/office/drawing/2014/main" id="{859E7F55-3BE7-4C99-B87B-A197A9B52D8F}"/>
              </a:ext>
            </a:extLst>
          </p:cNvPr>
          <p:cNvSpPr/>
          <p:nvPr/>
        </p:nvSpPr>
        <p:spPr>
          <a:xfrm>
            <a:off x="1263191" y="2353032"/>
            <a:ext cx="9700181" cy="3982950"/>
          </a:xfrm>
          <a:prstGeom prst="rect">
            <a:avLst/>
          </a:prstGeom>
        </p:spPr>
        <p:txBody>
          <a:bodyPr wrap="square">
            <a:spAutoFit/>
          </a:bodyPr>
          <a:lstStyle/>
          <a:p>
            <a:pPr>
              <a:lnSpc>
                <a:spcPct val="107000"/>
              </a:lnSpc>
              <a:spcAft>
                <a:spcPts val="800"/>
              </a:spcAft>
            </a:pPr>
            <a:r>
              <a:rPr lang="en-US" sz="3300" dirty="0">
                <a:latin typeface="Arial" panose="020B0604020202020204" pitchFamily="34" charset="0"/>
                <a:ea typeface="Calibri" panose="020F0502020204030204" pitchFamily="34" charset="0"/>
                <a:cs typeface="Times New Roman" panose="02020603050405020304" pitchFamily="18" charset="0"/>
              </a:rPr>
              <a:t>Frequently, it is desirable or necessary to seek the participation of others in planning a communication or developing the facts on which to base it. Such consultation often helps to lend additional insight and objectivity to your message. Moreover, those who have helped you plan your communication will give it their active support</a:t>
            </a:r>
            <a:r>
              <a:rPr lang="en-US" sz="3400" dirty="0">
                <a:latin typeface="Arial" panose="020B0604020202020204" pitchFamily="34" charset="0"/>
                <a:ea typeface="Calibri" panose="020F0502020204030204" pitchFamily="34" charset="0"/>
                <a:cs typeface="Times New Roman" panose="02020603050405020304" pitchFamily="18" charset="0"/>
              </a:rPr>
              <a:t>. </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210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CADED1-8114-4750-AF1B-D927445B7C56}"/>
              </a:ext>
            </a:extLst>
          </p:cNvPr>
          <p:cNvSpPr>
            <a:spLocks noGrp="1"/>
          </p:cNvSpPr>
          <p:nvPr>
            <p:ph type="title"/>
          </p:nvPr>
        </p:nvSpPr>
        <p:spPr>
          <a:xfrm>
            <a:off x="848411" y="263951"/>
            <a:ext cx="10793691" cy="1677971"/>
          </a:xfrm>
        </p:spPr>
        <p:txBody>
          <a:bodyPr>
            <a:normAutofit/>
          </a:bodyPr>
          <a:lstStyle/>
          <a:p>
            <a:pPr algn="ctr"/>
            <a:r>
              <a:rPr lang="en-US" dirty="0"/>
              <a:t>Be Mindful of the Overtones as well as the Basic Content of Your Message</a:t>
            </a:r>
          </a:p>
        </p:txBody>
      </p:sp>
      <p:sp>
        <p:nvSpPr>
          <p:cNvPr id="3" name="Content Placeholder 2"/>
          <p:cNvSpPr>
            <a:spLocks noGrp="1"/>
          </p:cNvSpPr>
          <p:nvPr>
            <p:ph idx="1"/>
          </p:nvPr>
        </p:nvSpPr>
        <p:spPr>
          <a:xfrm>
            <a:off x="1562100" y="1696825"/>
            <a:ext cx="9791700" cy="4480137"/>
          </a:xfrm>
        </p:spPr>
        <p:txBody>
          <a:bodyPr>
            <a:normAutofit lnSpcReduction="10000"/>
          </a:bodyPr>
          <a:lstStyle/>
          <a:p>
            <a:endParaRPr lang="en-US" dirty="0">
              <a:hlinkClick r:id="rId2"/>
            </a:endParaRPr>
          </a:p>
          <a:p>
            <a:pPr marL="0" indent="0">
              <a:buNone/>
            </a:pPr>
            <a:r>
              <a:rPr lang="en-US" sz="4400" b="1" dirty="0"/>
              <a:t>YOUR</a:t>
            </a:r>
            <a:r>
              <a:rPr lang="en-US" sz="4400" dirty="0"/>
              <a:t> tone of voice, your expression, your choice of language, your apparent reception to the response of others…</a:t>
            </a:r>
          </a:p>
          <a:p>
            <a:pPr marL="0" indent="0">
              <a:buNone/>
            </a:pPr>
            <a:endParaRPr lang="en-US" sz="4400" dirty="0"/>
          </a:p>
          <a:p>
            <a:pPr marL="0" indent="0" algn="ctr">
              <a:buNone/>
            </a:pPr>
            <a:r>
              <a:rPr lang="en-US" sz="4400" dirty="0"/>
              <a:t>ALL have Tremendous Impact on those YOU wish to Reach!</a:t>
            </a:r>
          </a:p>
          <a:p>
            <a:endParaRPr lang="en-US" dirty="0"/>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255177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CADED1-8114-4750-AF1B-D927445B7C56}"/>
              </a:ext>
            </a:extLst>
          </p:cNvPr>
          <p:cNvSpPr>
            <a:spLocks noGrp="1"/>
          </p:cNvSpPr>
          <p:nvPr>
            <p:ph type="title"/>
          </p:nvPr>
        </p:nvSpPr>
        <p:spPr>
          <a:xfrm>
            <a:off x="848411" y="263951"/>
            <a:ext cx="10793691" cy="1426737"/>
          </a:xfrm>
        </p:spPr>
        <p:txBody>
          <a:bodyPr>
            <a:normAutofit fontScale="90000"/>
          </a:bodyPr>
          <a:lstStyle/>
          <a:p>
            <a:pPr algn="ctr"/>
            <a:r>
              <a:rPr lang="en-US" dirty="0"/>
              <a:t>Take the Opportunity, when it arises, to Convey Something of Help or Value to the Receiver</a:t>
            </a:r>
            <a:br>
              <a:rPr lang="en-US" dirty="0"/>
            </a:br>
            <a:endParaRPr lang="en-US" dirty="0"/>
          </a:p>
        </p:txBody>
      </p:sp>
      <p:sp>
        <p:nvSpPr>
          <p:cNvPr id="3" name="Content Placeholder 2"/>
          <p:cNvSpPr>
            <a:spLocks noGrp="1"/>
          </p:cNvSpPr>
          <p:nvPr>
            <p:ph idx="1"/>
          </p:nvPr>
        </p:nvSpPr>
        <p:spPr>
          <a:xfrm>
            <a:off x="549898" y="1282045"/>
            <a:ext cx="11252398" cy="4894918"/>
          </a:xfrm>
        </p:spPr>
        <p:txBody>
          <a:bodyPr>
            <a:normAutofit/>
          </a:bodyPr>
          <a:lstStyle/>
          <a:p>
            <a:pPr marL="0" indent="0" algn="ctr">
              <a:buNone/>
            </a:pPr>
            <a:endParaRPr lang="en-US" dirty="0"/>
          </a:p>
          <a:p>
            <a:r>
              <a:rPr lang="en-US" sz="4000" dirty="0"/>
              <a:t>Be Considerate of the other person’s interests and needs</a:t>
            </a:r>
          </a:p>
          <a:p>
            <a:r>
              <a:rPr lang="en-US" sz="4000" dirty="0"/>
              <a:t>Getting into the habit of trying to look at things from their point of view will frequently point out opportunities to convey something of immediate benefit or long-range value to them.</a:t>
            </a:r>
          </a:p>
          <a:p>
            <a:endParaRPr lang="en-US" dirty="0"/>
          </a:p>
        </p:txBody>
      </p:sp>
      <p:pic>
        <p:nvPicPr>
          <p:cNvPr id="4" name="Picture 3"/>
          <p:cNvPicPr/>
          <p:nvPr/>
        </p:nvPicPr>
        <p:blipFill>
          <a:blip r:embed="rId2"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320255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CADED1-8114-4750-AF1B-D927445B7C56}"/>
              </a:ext>
            </a:extLst>
          </p:cNvPr>
          <p:cNvSpPr>
            <a:spLocks noGrp="1"/>
          </p:cNvSpPr>
          <p:nvPr>
            <p:ph type="title"/>
          </p:nvPr>
        </p:nvSpPr>
        <p:spPr>
          <a:xfrm>
            <a:off x="848411" y="263951"/>
            <a:ext cx="10793691" cy="1426737"/>
          </a:xfrm>
        </p:spPr>
        <p:txBody>
          <a:bodyPr>
            <a:normAutofit fontScale="90000"/>
          </a:bodyPr>
          <a:lstStyle/>
          <a:p>
            <a:pPr algn="ctr"/>
            <a:r>
              <a:rPr lang="en-US" dirty="0"/>
              <a:t>Follow up on Your Communication</a:t>
            </a:r>
            <a:br>
              <a:rPr lang="en-US" dirty="0"/>
            </a:br>
            <a:endParaRPr lang="en-US" dirty="0"/>
          </a:p>
        </p:txBody>
      </p:sp>
      <p:sp>
        <p:nvSpPr>
          <p:cNvPr id="3" name="Content Placeholder 2"/>
          <p:cNvSpPr>
            <a:spLocks noGrp="1"/>
          </p:cNvSpPr>
          <p:nvPr>
            <p:ph idx="1"/>
          </p:nvPr>
        </p:nvSpPr>
        <p:spPr>
          <a:xfrm>
            <a:off x="1562100" y="1282045"/>
            <a:ext cx="9791700" cy="4894918"/>
          </a:xfrm>
        </p:spPr>
        <p:txBody>
          <a:bodyPr>
            <a:normAutofit/>
          </a:bodyPr>
          <a:lstStyle/>
          <a:p>
            <a:endParaRPr lang="en-US" dirty="0">
              <a:hlinkClick r:id="rId2"/>
            </a:endParaRPr>
          </a:p>
          <a:p>
            <a:r>
              <a:rPr lang="en-US" sz="4000" dirty="0"/>
              <a:t>We may never know whether we have succeeded in expressing our true meaning and intent if we do not follow up to see how well we have delivered our message. </a:t>
            </a:r>
          </a:p>
          <a:p>
            <a:r>
              <a:rPr lang="en-US" sz="4000" dirty="0"/>
              <a:t>Our best efforts at communication may be wasted if we do not engage one another whether verbally or in writing. </a:t>
            </a:r>
          </a:p>
          <a:p>
            <a:endParaRPr lang="en-US" dirty="0"/>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1089544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CADED1-8114-4750-AF1B-D927445B7C56}"/>
              </a:ext>
            </a:extLst>
          </p:cNvPr>
          <p:cNvSpPr>
            <a:spLocks noGrp="1"/>
          </p:cNvSpPr>
          <p:nvPr>
            <p:ph type="title"/>
          </p:nvPr>
        </p:nvSpPr>
        <p:spPr>
          <a:xfrm>
            <a:off x="848411" y="263951"/>
            <a:ext cx="10793691" cy="1426737"/>
          </a:xfrm>
        </p:spPr>
        <p:txBody>
          <a:bodyPr>
            <a:normAutofit fontScale="90000"/>
          </a:bodyPr>
          <a:lstStyle/>
          <a:p>
            <a:pPr algn="ctr"/>
            <a:r>
              <a:rPr lang="en-US" dirty="0"/>
              <a:t>Communicate for Tomorrow as well as Today</a:t>
            </a:r>
          </a:p>
        </p:txBody>
      </p:sp>
      <p:sp>
        <p:nvSpPr>
          <p:cNvPr id="3" name="Content Placeholder 2"/>
          <p:cNvSpPr>
            <a:spLocks noGrp="1"/>
          </p:cNvSpPr>
          <p:nvPr>
            <p:ph idx="1"/>
          </p:nvPr>
        </p:nvSpPr>
        <p:spPr>
          <a:xfrm>
            <a:off x="1562100" y="1282045"/>
            <a:ext cx="9791700" cy="4894918"/>
          </a:xfrm>
        </p:spPr>
        <p:txBody>
          <a:bodyPr>
            <a:normAutofit/>
          </a:bodyPr>
          <a:lstStyle/>
          <a:p>
            <a:endParaRPr lang="en-US" dirty="0">
              <a:hlinkClick r:id="rId2"/>
            </a:endParaRPr>
          </a:p>
          <a:p>
            <a:pPr marL="0" indent="0">
              <a:buNone/>
            </a:pPr>
            <a:r>
              <a:rPr lang="en-US" sz="4000" dirty="0"/>
              <a:t>While communication may be aimed primarily at meeting the demands of an immediate situation, they must be planned with the past in mind.  We must maintain consistency in the receiver’s view but must importantly WE must be consistent with long-range interests and goals.</a:t>
            </a:r>
          </a:p>
          <a:p>
            <a:endParaRPr lang="en-US" dirty="0"/>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3571179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CADED1-8114-4750-AF1B-D927445B7C56}"/>
              </a:ext>
            </a:extLst>
          </p:cNvPr>
          <p:cNvSpPr>
            <a:spLocks noGrp="1"/>
          </p:cNvSpPr>
          <p:nvPr>
            <p:ph type="title"/>
          </p:nvPr>
        </p:nvSpPr>
        <p:spPr>
          <a:xfrm>
            <a:off x="848411" y="263951"/>
            <a:ext cx="10793691" cy="1426737"/>
          </a:xfrm>
        </p:spPr>
        <p:txBody>
          <a:bodyPr>
            <a:normAutofit fontScale="90000"/>
          </a:bodyPr>
          <a:lstStyle/>
          <a:p>
            <a:pPr algn="ctr"/>
            <a:r>
              <a:rPr lang="en-US" dirty="0"/>
              <a:t>Be Sure Your Actions Support Your Communications</a:t>
            </a:r>
          </a:p>
        </p:txBody>
      </p:sp>
      <p:sp>
        <p:nvSpPr>
          <p:cNvPr id="3" name="Content Placeholder 2"/>
          <p:cNvSpPr>
            <a:spLocks noGrp="1"/>
          </p:cNvSpPr>
          <p:nvPr>
            <p:ph idx="1"/>
          </p:nvPr>
        </p:nvSpPr>
        <p:spPr>
          <a:xfrm>
            <a:off x="1197204" y="1791093"/>
            <a:ext cx="10156596" cy="4385870"/>
          </a:xfrm>
        </p:spPr>
        <p:txBody>
          <a:bodyPr>
            <a:normAutofit/>
          </a:bodyPr>
          <a:lstStyle/>
          <a:p>
            <a:pPr marL="0" indent="0">
              <a:buNone/>
            </a:pPr>
            <a:endParaRPr lang="en-US" dirty="0">
              <a:hlinkClick r:id="rId2"/>
            </a:endParaRPr>
          </a:p>
          <a:p>
            <a:pPr marL="0" indent="0" algn="ctr">
              <a:buNone/>
            </a:pPr>
            <a:r>
              <a:rPr lang="en-US" sz="3600" dirty="0"/>
              <a:t>In the final analysis, the most persuasive kind of communication is not </a:t>
            </a:r>
          </a:p>
          <a:p>
            <a:pPr marL="0" indent="0" algn="ctr">
              <a:buNone/>
            </a:pPr>
            <a:r>
              <a:rPr lang="en-US" sz="3600" b="1" dirty="0">
                <a:solidFill>
                  <a:srgbClr val="FF0000"/>
                </a:solidFill>
              </a:rPr>
              <a:t>WHAT YOU SAY BUT WHAT YOU DO! </a:t>
            </a:r>
          </a:p>
          <a:p>
            <a:pPr marL="0" indent="0" algn="ctr">
              <a:buNone/>
            </a:pPr>
            <a:endParaRPr lang="en-US" sz="3600" dirty="0"/>
          </a:p>
          <a:p>
            <a:pPr marL="0" indent="0" algn="ctr">
              <a:buNone/>
            </a:pPr>
            <a:r>
              <a:rPr lang="en-US" sz="3600" dirty="0"/>
              <a:t>When a person’s actions or attitudes contradict their words, we tend to discount what they have Said.</a:t>
            </a:r>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199615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CADED1-8114-4750-AF1B-D927445B7C56}"/>
              </a:ext>
            </a:extLst>
          </p:cNvPr>
          <p:cNvSpPr>
            <a:spLocks noGrp="1"/>
          </p:cNvSpPr>
          <p:nvPr>
            <p:ph type="title"/>
          </p:nvPr>
        </p:nvSpPr>
        <p:spPr>
          <a:xfrm>
            <a:off x="848411" y="263951"/>
            <a:ext cx="10793691" cy="839035"/>
          </a:xfrm>
        </p:spPr>
        <p:txBody>
          <a:bodyPr>
            <a:normAutofit/>
          </a:bodyPr>
          <a:lstStyle/>
          <a:p>
            <a:pPr algn="ctr"/>
            <a:r>
              <a:rPr lang="en-US" dirty="0"/>
              <a:t>Last, But by No Means Least</a:t>
            </a:r>
          </a:p>
        </p:txBody>
      </p:sp>
      <p:sp>
        <p:nvSpPr>
          <p:cNvPr id="3" name="Content Placeholder 2"/>
          <p:cNvSpPr>
            <a:spLocks noGrp="1"/>
          </p:cNvSpPr>
          <p:nvPr>
            <p:ph idx="1"/>
          </p:nvPr>
        </p:nvSpPr>
        <p:spPr>
          <a:xfrm>
            <a:off x="1562100" y="1102986"/>
            <a:ext cx="9791700" cy="5073977"/>
          </a:xfrm>
        </p:spPr>
        <p:txBody>
          <a:bodyPr>
            <a:normAutofit/>
          </a:bodyPr>
          <a:lstStyle/>
          <a:p>
            <a:r>
              <a:rPr lang="en-US" sz="3200" dirty="0"/>
              <a:t>Seek not only to be understood but to understand; be a good listener. </a:t>
            </a:r>
          </a:p>
          <a:p>
            <a:r>
              <a:rPr lang="en-US" sz="3200" dirty="0"/>
              <a:t>When we start talking we often cease to listen. In the larger sense, be attuned to the other person’s unspoken reactions and attitudes. </a:t>
            </a:r>
          </a:p>
          <a:p>
            <a:r>
              <a:rPr lang="en-US" sz="3200" dirty="0"/>
              <a:t>Even more serious, is the fact in which we are all guilty of, and that is the lack of attentiveness when others are attempting to communicate with us. </a:t>
            </a:r>
          </a:p>
          <a:p>
            <a:r>
              <a:rPr lang="en-US" sz="3200" dirty="0"/>
              <a:t>Listening is one of the most important, most difficult and most neglected skills in communication.</a:t>
            </a:r>
          </a:p>
          <a:p>
            <a:pPr marL="0" indent="0">
              <a:buNone/>
            </a:pPr>
            <a:endParaRPr lang="en-US" dirty="0">
              <a:hlinkClick r:id="rId2"/>
            </a:endParaRPr>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194752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40603-EF91-4434-A6A3-DB9E0E8ABC30}"/>
              </a:ext>
            </a:extLst>
          </p:cNvPr>
          <p:cNvSpPr>
            <a:spLocks noGrp="1"/>
          </p:cNvSpPr>
          <p:nvPr>
            <p:ph type="title"/>
          </p:nvPr>
        </p:nvSpPr>
        <p:spPr>
          <a:xfrm>
            <a:off x="876693" y="1263192"/>
            <a:ext cx="10925603" cy="4279769"/>
          </a:xfrm>
        </p:spPr>
        <p:txBody>
          <a:bodyPr>
            <a:normAutofit fontScale="90000"/>
          </a:bodyPr>
          <a:lstStyle/>
          <a:p>
            <a:pPr algn="ctr"/>
            <a:r>
              <a:rPr lang="en-US" sz="6000" dirty="0"/>
              <a:t>50 TIPS FOR BETTER LEADERSHIP</a:t>
            </a:r>
            <a:br>
              <a:rPr lang="en-US" sz="6000" dirty="0"/>
            </a:br>
            <a:br>
              <a:rPr lang="en-US" sz="6000" dirty="0"/>
            </a:br>
            <a:br>
              <a:rPr lang="en-US" dirty="0"/>
            </a:br>
            <a:r>
              <a:rPr lang="en-US" dirty="0"/>
              <a:t>Posted online to aid You in Developing</a:t>
            </a:r>
            <a:br>
              <a:rPr lang="en-US" dirty="0"/>
            </a:br>
            <a:r>
              <a:rPr lang="en-US" dirty="0"/>
              <a:t> GREAT LEADERSHIP SKILLS!</a:t>
            </a:r>
            <a:br>
              <a:rPr lang="en-US" dirty="0"/>
            </a:br>
            <a:br>
              <a:rPr lang="en-US" dirty="0"/>
            </a:br>
            <a:br>
              <a:rPr lang="en-US" dirty="0"/>
            </a:br>
            <a:r>
              <a:rPr lang="en-US" dirty="0"/>
              <a:t>QUESTIONS???</a:t>
            </a:r>
            <a:br>
              <a:rPr lang="en-US" dirty="0"/>
            </a:br>
            <a:br>
              <a:rPr lang="en-US" dirty="0"/>
            </a:br>
            <a:endParaRPr lang="en-US" dirty="0"/>
          </a:p>
        </p:txBody>
      </p:sp>
      <p:pic>
        <p:nvPicPr>
          <p:cNvPr id="4" name="Picture 3"/>
          <p:cNvPicPr/>
          <p:nvPr/>
        </p:nvPicPr>
        <p:blipFill>
          <a:blip r:embed="rId2"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301175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sz="6000" dirty="0"/>
              <a:t>    Leadership Guidelines</a:t>
            </a:r>
            <a:br>
              <a:rPr lang="en-US" dirty="0"/>
            </a:br>
            <a:endParaRPr lang="en-US" dirty="0"/>
          </a:p>
        </p:txBody>
      </p:sp>
      <p:pic>
        <p:nvPicPr>
          <p:cNvPr id="4" name="Picture 3"/>
          <p:cNvPicPr/>
          <p:nvPr/>
        </p:nvPicPr>
        <p:blipFill>
          <a:blip r:embed="rId2" cstate="print"/>
          <a:srcRect/>
          <a:stretch>
            <a:fillRect/>
          </a:stretch>
        </p:blipFill>
        <p:spPr bwMode="auto">
          <a:xfrm>
            <a:off x="8351184" y="560768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9947107" y="5607684"/>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p:txBody>
          <a:bodyPr>
            <a:normAutofit/>
          </a:bodyPr>
          <a:lstStyle/>
          <a:p>
            <a:r>
              <a:rPr lang="en-US" sz="4000" dirty="0"/>
              <a:t>A good place to start is to study the History of the American Legion, it’s an eye opener! </a:t>
            </a:r>
          </a:p>
          <a:p>
            <a:r>
              <a:rPr lang="en-US" sz="4000" dirty="0"/>
              <a:t>You must know where we’ve been in order to drive in the right direction going forward. </a:t>
            </a:r>
          </a:p>
          <a:p>
            <a:r>
              <a:rPr lang="en-US" sz="4000" dirty="0"/>
              <a:t>What’s our purpose and our goals?</a:t>
            </a: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ECEE-1EC3-4ABE-9978-5886F639A4A0}"/>
              </a:ext>
            </a:extLst>
          </p:cNvPr>
          <p:cNvSpPr>
            <a:spLocks noGrp="1"/>
          </p:cNvSpPr>
          <p:nvPr>
            <p:ph type="title"/>
          </p:nvPr>
        </p:nvSpPr>
        <p:spPr>
          <a:xfrm>
            <a:off x="2324101" y="273378"/>
            <a:ext cx="9029700" cy="563432"/>
          </a:xfrm>
        </p:spPr>
        <p:txBody>
          <a:bodyPr>
            <a:noAutofit/>
          </a:bodyPr>
          <a:lstStyle/>
          <a:p>
            <a:pPr algn="ctr"/>
            <a:r>
              <a:rPr lang="en-US" dirty="0"/>
              <a:t>THINGS TO PONDER</a:t>
            </a:r>
          </a:p>
        </p:txBody>
      </p:sp>
      <p:pic>
        <p:nvPicPr>
          <p:cNvPr id="4" name="Picture 3"/>
          <p:cNvPicPr/>
          <p:nvPr/>
        </p:nvPicPr>
        <p:blipFill>
          <a:blip r:embed="rId2" cstate="print"/>
          <a:srcRect/>
          <a:stretch>
            <a:fillRect/>
          </a:stretch>
        </p:blipFill>
        <p:spPr bwMode="auto">
          <a:xfrm>
            <a:off x="9315047" y="561814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27674" y="5607685"/>
            <a:ext cx="1069975" cy="1138555"/>
          </a:xfrm>
          <a:prstGeom prst="rect">
            <a:avLst/>
          </a:prstGeom>
          <a:noFill/>
          <a:ln w="9525">
            <a:noFill/>
            <a:miter lim="800000"/>
            <a:headEnd/>
            <a:tailEnd/>
          </a:ln>
        </p:spPr>
      </p:pic>
      <p:sp>
        <p:nvSpPr>
          <p:cNvPr id="6" name="Content Placeholder 5">
            <a:extLst>
              <a:ext uri="{FF2B5EF4-FFF2-40B4-BE49-F238E27FC236}">
                <a16:creationId xmlns:a16="http://schemas.microsoft.com/office/drawing/2014/main" id="{C34E0CE3-E0E5-455C-AD13-4946CF5D96BC}"/>
              </a:ext>
            </a:extLst>
          </p:cNvPr>
          <p:cNvSpPr>
            <a:spLocks noGrp="1"/>
          </p:cNvSpPr>
          <p:nvPr>
            <p:ph idx="1"/>
          </p:nvPr>
        </p:nvSpPr>
        <p:spPr>
          <a:xfrm>
            <a:off x="838200" y="933254"/>
            <a:ext cx="10515601" cy="5243710"/>
          </a:xfrm>
        </p:spPr>
        <p:txBody>
          <a:bodyPr>
            <a:normAutofit/>
          </a:bodyPr>
          <a:lstStyle/>
          <a:p>
            <a:endParaRPr lang="en-US" sz="4000" dirty="0"/>
          </a:p>
          <a:p>
            <a:r>
              <a:rPr lang="en-US" sz="4000" dirty="0"/>
              <a:t>“We are no better than the Service we give.”</a:t>
            </a:r>
          </a:p>
          <a:p>
            <a:r>
              <a:rPr lang="en-US" sz="4000" dirty="0"/>
              <a:t> “We are no better than the thoughts we think.”</a:t>
            </a:r>
          </a:p>
          <a:p>
            <a:r>
              <a:rPr lang="en-US" sz="4000" dirty="0"/>
              <a:t> “We are no better than the lives we live.” </a:t>
            </a:r>
          </a:p>
          <a:p>
            <a:r>
              <a:rPr lang="en-US" sz="4000" dirty="0"/>
              <a:t>“We are in fact; Only as good as we are as an organization, as leaders and as individuals”</a:t>
            </a:r>
          </a:p>
          <a:p>
            <a:r>
              <a:rPr lang="en-US" sz="4000" dirty="0"/>
              <a:t>“Another Words…We are no better than we are.” </a:t>
            </a:r>
          </a:p>
          <a:p>
            <a:endParaRPr lang="en-US" sz="4000" dirty="0"/>
          </a:p>
          <a:p>
            <a:endParaRPr lang="en-US" dirty="0"/>
          </a:p>
        </p:txBody>
      </p:sp>
    </p:spTree>
    <p:extLst>
      <p:ext uri="{BB962C8B-B14F-4D97-AF65-F5344CB8AC3E}">
        <p14:creationId xmlns:p14="http://schemas.microsoft.com/office/powerpoint/2010/main" val="3186838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4AAEB-8EA3-4670-A1D3-6CE125F0FAF8}"/>
              </a:ext>
            </a:extLst>
          </p:cNvPr>
          <p:cNvSpPr>
            <a:spLocks noGrp="1"/>
          </p:cNvSpPr>
          <p:nvPr>
            <p:ph type="title"/>
          </p:nvPr>
        </p:nvSpPr>
        <p:spPr/>
        <p:txBody>
          <a:bodyPr>
            <a:normAutofit/>
          </a:bodyPr>
          <a:lstStyle/>
          <a:p>
            <a:r>
              <a:rPr lang="en-US" sz="4800" dirty="0"/>
              <a:t>       TAKE THE INITIATIVE!</a:t>
            </a:r>
          </a:p>
        </p:txBody>
      </p:sp>
      <p:sp>
        <p:nvSpPr>
          <p:cNvPr id="3" name="Content Placeholder 2"/>
          <p:cNvSpPr>
            <a:spLocks noGrp="1"/>
          </p:cNvSpPr>
          <p:nvPr>
            <p:ph idx="1"/>
          </p:nvPr>
        </p:nvSpPr>
        <p:spPr>
          <a:xfrm>
            <a:off x="1706252" y="1432874"/>
            <a:ext cx="9247666" cy="3949831"/>
          </a:xfrm>
        </p:spPr>
        <p:txBody>
          <a:bodyPr>
            <a:normAutofit fontScale="85000" lnSpcReduction="20000"/>
          </a:bodyPr>
          <a:lstStyle/>
          <a:p>
            <a:pPr marL="0" indent="0" algn="ctr">
              <a:buNone/>
            </a:pPr>
            <a:r>
              <a:rPr lang="en-US" dirty="0"/>
              <a:t>	</a:t>
            </a:r>
          </a:p>
          <a:p>
            <a:pPr marL="457200" lvl="1" indent="0">
              <a:buNone/>
            </a:pPr>
            <a:endParaRPr lang="en-US" dirty="0"/>
          </a:p>
          <a:p>
            <a:pPr marL="0" indent="0">
              <a:buNone/>
            </a:pPr>
            <a:r>
              <a:rPr lang="en-US" sz="4300" dirty="0"/>
              <a:t>Blueprints are fine up to a point, but they are no good if you don’t build something. Let us put your </a:t>
            </a:r>
            <a:r>
              <a:rPr lang="en-US" sz="4300" b="1" dirty="0"/>
              <a:t>CREATIVE</a:t>
            </a:r>
            <a:r>
              <a:rPr lang="en-US" sz="4300" dirty="0"/>
              <a:t> action to work toward building a better Chapter, Post, District and Legion by encompassing the whole picture.</a:t>
            </a:r>
          </a:p>
          <a:p>
            <a:pPr marL="0" indent="0">
              <a:buNone/>
            </a:pPr>
            <a:endParaRPr lang="en-US" dirty="0"/>
          </a:p>
          <a:p>
            <a:pPr marL="0" indent="0" algn="ctr">
              <a:buNone/>
            </a:pPr>
            <a:r>
              <a:rPr lang="en-US" sz="4800" b="1" dirty="0">
                <a:solidFill>
                  <a:srgbClr val="FF0000"/>
                </a:solidFill>
              </a:rPr>
              <a:t>       “Who’s going to do that”?</a:t>
            </a:r>
          </a:p>
          <a:p>
            <a:endParaRPr lang="en-US" dirty="0"/>
          </a:p>
        </p:txBody>
      </p:sp>
      <p:pic>
        <p:nvPicPr>
          <p:cNvPr id="4" name="Picture 3"/>
          <p:cNvPicPr/>
          <p:nvPr/>
        </p:nvPicPr>
        <p:blipFill>
          <a:blip r:embed="rId2" cstate="print"/>
          <a:srcRect/>
          <a:stretch>
            <a:fillRect/>
          </a:stretch>
        </p:blipFill>
        <p:spPr bwMode="auto">
          <a:xfrm>
            <a:off x="9510305" y="557470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53918" y="5574701"/>
            <a:ext cx="1069975" cy="1138555"/>
          </a:xfrm>
          <a:prstGeom prst="rect">
            <a:avLst/>
          </a:prstGeom>
          <a:noFill/>
          <a:ln w="9525">
            <a:noFill/>
            <a:miter lim="800000"/>
            <a:headEnd/>
            <a:tailEnd/>
          </a:ln>
        </p:spPr>
      </p:pic>
    </p:spTree>
    <p:extLst>
      <p:ext uri="{BB962C8B-B14F-4D97-AF65-F5344CB8AC3E}">
        <p14:creationId xmlns:p14="http://schemas.microsoft.com/office/powerpoint/2010/main" val="184883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ADCE-97FD-4202-AA03-D1AE5F445F62}"/>
              </a:ext>
            </a:extLst>
          </p:cNvPr>
          <p:cNvSpPr>
            <a:spLocks noGrp="1"/>
          </p:cNvSpPr>
          <p:nvPr>
            <p:ph type="title"/>
          </p:nvPr>
        </p:nvSpPr>
        <p:spPr>
          <a:xfrm>
            <a:off x="744718" y="111761"/>
            <a:ext cx="10609082" cy="821493"/>
          </a:xfrm>
        </p:spPr>
        <p:txBody>
          <a:bodyPr>
            <a:normAutofit fontScale="90000"/>
          </a:bodyPr>
          <a:lstStyle/>
          <a:p>
            <a:r>
              <a:rPr lang="en-US" dirty="0"/>
              <a:t>Do YOU have the Potential of Being a Leader?</a:t>
            </a:r>
            <a:endParaRPr lang="en-US" b="1" dirty="0"/>
          </a:p>
        </p:txBody>
      </p:sp>
      <p:sp>
        <p:nvSpPr>
          <p:cNvPr id="3" name="Content Placeholder 2"/>
          <p:cNvSpPr>
            <a:spLocks noGrp="1"/>
          </p:cNvSpPr>
          <p:nvPr>
            <p:ph idx="1"/>
          </p:nvPr>
        </p:nvSpPr>
        <p:spPr>
          <a:xfrm>
            <a:off x="961534" y="1055802"/>
            <a:ext cx="10392266" cy="5121161"/>
          </a:xfrm>
        </p:spPr>
        <p:txBody>
          <a:bodyPr>
            <a:normAutofit/>
          </a:bodyPr>
          <a:lstStyle/>
          <a:p>
            <a:r>
              <a:rPr lang="en-US" dirty="0"/>
              <a:t>Do you attend your meetings? Or Do you leave Early?</a:t>
            </a:r>
          </a:p>
          <a:p>
            <a:r>
              <a:rPr lang="en-US" dirty="0"/>
              <a:t>Do you say anything? Do you vote to do everything but never help?</a:t>
            </a:r>
          </a:p>
          <a:p>
            <a:r>
              <a:rPr lang="en-US" dirty="0"/>
              <a:t> After the meeting do you find fault with others? Do you sit in the back, and give nothing back?</a:t>
            </a:r>
          </a:p>
          <a:p>
            <a:r>
              <a:rPr lang="en-US" dirty="0"/>
              <a:t>Do you threaten to resign?</a:t>
            </a:r>
          </a:p>
          <a:p>
            <a:r>
              <a:rPr lang="en-US" dirty="0"/>
              <a:t> Are you always too busy?</a:t>
            </a:r>
          </a:p>
          <a:p>
            <a:r>
              <a:rPr lang="en-US" dirty="0"/>
              <a:t>Do you ever accept an office? If you are appointed to a committee, do you ever show up?</a:t>
            </a:r>
          </a:p>
          <a:p>
            <a:pPr marL="0" indent="0" algn="ctr">
              <a:buNone/>
            </a:pPr>
            <a:r>
              <a:rPr lang="en-US" sz="3000" dirty="0">
                <a:solidFill>
                  <a:srgbClr val="FF0000"/>
                </a:solidFill>
              </a:rPr>
              <a:t>If your answer is </a:t>
            </a:r>
            <a:r>
              <a:rPr lang="en-US" sz="3000" b="1" dirty="0">
                <a:solidFill>
                  <a:srgbClr val="FF0000"/>
                </a:solidFill>
              </a:rPr>
              <a:t>YES</a:t>
            </a:r>
            <a:r>
              <a:rPr lang="en-US" sz="3000" dirty="0">
                <a:solidFill>
                  <a:srgbClr val="FF0000"/>
                </a:solidFill>
              </a:rPr>
              <a:t> to any of the above,</a:t>
            </a:r>
          </a:p>
          <a:p>
            <a:pPr marL="0" indent="0" algn="ctr">
              <a:buNone/>
            </a:pPr>
            <a:r>
              <a:rPr lang="en-US" sz="3000" dirty="0">
                <a:solidFill>
                  <a:srgbClr val="FF0000"/>
                </a:solidFill>
              </a:rPr>
              <a:t> </a:t>
            </a:r>
            <a:r>
              <a:rPr lang="en-US" sz="3000" b="1" dirty="0">
                <a:solidFill>
                  <a:srgbClr val="FF0000"/>
                </a:solidFill>
              </a:rPr>
              <a:t>YOU</a:t>
            </a:r>
            <a:r>
              <a:rPr lang="en-US" sz="3000" dirty="0">
                <a:solidFill>
                  <a:srgbClr val="FF0000"/>
                </a:solidFill>
              </a:rPr>
              <a:t> are </a:t>
            </a:r>
            <a:r>
              <a:rPr lang="en-US" sz="3000" b="1" dirty="0">
                <a:solidFill>
                  <a:srgbClr val="FF0000"/>
                </a:solidFill>
              </a:rPr>
              <a:t>NOT</a:t>
            </a:r>
            <a:r>
              <a:rPr lang="en-US" sz="3000" dirty="0">
                <a:solidFill>
                  <a:srgbClr val="FF0000"/>
                </a:solidFill>
              </a:rPr>
              <a:t> a Leader</a:t>
            </a:r>
          </a:p>
          <a:p>
            <a:pPr marL="0" indent="0">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453744"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45497"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27516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671F-CB4F-4894-82C6-80B343423CF5}"/>
              </a:ext>
            </a:extLst>
          </p:cNvPr>
          <p:cNvSpPr>
            <a:spLocks noGrp="1"/>
          </p:cNvSpPr>
          <p:nvPr>
            <p:ph type="title"/>
          </p:nvPr>
        </p:nvSpPr>
        <p:spPr>
          <a:xfrm>
            <a:off x="989814" y="365125"/>
            <a:ext cx="10702566" cy="1011775"/>
          </a:xfrm>
        </p:spPr>
        <p:txBody>
          <a:bodyPr>
            <a:normAutofit fontScale="90000"/>
          </a:bodyPr>
          <a:lstStyle/>
          <a:p>
            <a:r>
              <a:rPr lang="en-US" dirty="0"/>
              <a:t>         Does Everyone Have to be a Leader?</a:t>
            </a:r>
            <a:br>
              <a:rPr lang="en-US" dirty="0"/>
            </a:br>
            <a:endParaRPr lang="en-US" sz="2600" dirty="0"/>
          </a:p>
        </p:txBody>
      </p:sp>
      <p:sp>
        <p:nvSpPr>
          <p:cNvPr id="3" name="Content Placeholder 2"/>
          <p:cNvSpPr>
            <a:spLocks noGrp="1"/>
          </p:cNvSpPr>
          <p:nvPr>
            <p:ph idx="1"/>
          </p:nvPr>
        </p:nvSpPr>
        <p:spPr/>
        <p:txBody>
          <a:bodyPr>
            <a:normAutofit fontScale="92500"/>
          </a:bodyPr>
          <a:lstStyle/>
          <a:p>
            <a:endParaRPr lang="en-US" dirty="0"/>
          </a:p>
          <a:p>
            <a:r>
              <a:rPr lang="en-US" sz="3600" dirty="0"/>
              <a:t>The simple answer is No! Everyone that has a commitment to fulfill the mission of your Chapter, Post, or District has a place within your organization. </a:t>
            </a:r>
          </a:p>
          <a:p>
            <a:endParaRPr lang="en-US" sz="3600" dirty="0"/>
          </a:p>
          <a:p>
            <a:r>
              <a:rPr lang="en-US" sz="3600" dirty="0"/>
              <a:t>It’s up to the leadership of your Organization to help you find that place, but YOU have to make the first move and let them know your interests.</a:t>
            </a:r>
          </a:p>
          <a:p>
            <a:endParaRPr lang="en-US" dirty="0"/>
          </a:p>
          <a:p>
            <a:endParaRPr lang="en-US" dirty="0"/>
          </a:p>
          <a:p>
            <a:pPr marL="0" indent="0" algn="ctr">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240232"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11006" y="5600565"/>
            <a:ext cx="1069975" cy="1138555"/>
          </a:xfrm>
          <a:prstGeom prst="rect">
            <a:avLst/>
          </a:prstGeom>
          <a:noFill/>
          <a:ln w="9525">
            <a:noFill/>
            <a:miter lim="800000"/>
            <a:headEnd/>
            <a:tailEnd/>
          </a:ln>
        </p:spPr>
      </p:pic>
    </p:spTree>
    <p:extLst>
      <p:ext uri="{BB962C8B-B14F-4D97-AF65-F5344CB8AC3E}">
        <p14:creationId xmlns:p14="http://schemas.microsoft.com/office/powerpoint/2010/main" val="87157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671F-CB4F-4894-82C6-80B343423CF5}"/>
              </a:ext>
            </a:extLst>
          </p:cNvPr>
          <p:cNvSpPr>
            <a:spLocks noGrp="1"/>
          </p:cNvSpPr>
          <p:nvPr>
            <p:ph type="title"/>
          </p:nvPr>
        </p:nvSpPr>
        <p:spPr>
          <a:xfrm>
            <a:off x="1008668" y="251693"/>
            <a:ext cx="10702566" cy="1011775"/>
          </a:xfrm>
        </p:spPr>
        <p:txBody>
          <a:bodyPr>
            <a:normAutofit fontScale="90000"/>
          </a:bodyPr>
          <a:lstStyle/>
          <a:p>
            <a:r>
              <a:rPr lang="en-US" dirty="0"/>
              <a:t>                  </a:t>
            </a:r>
            <a:r>
              <a:rPr lang="en-US" sz="5300" dirty="0"/>
              <a:t>COMMUNICATION</a:t>
            </a:r>
            <a:br>
              <a:rPr lang="en-US" dirty="0"/>
            </a:br>
            <a:endParaRPr lang="en-US" sz="2600" dirty="0"/>
          </a:p>
        </p:txBody>
      </p:sp>
      <p:sp>
        <p:nvSpPr>
          <p:cNvPr id="3" name="Content Placeholder 2"/>
          <p:cNvSpPr>
            <a:spLocks noGrp="1"/>
          </p:cNvSpPr>
          <p:nvPr>
            <p:ph idx="1"/>
          </p:nvPr>
        </p:nvSpPr>
        <p:spPr>
          <a:xfrm>
            <a:off x="1562100" y="961534"/>
            <a:ext cx="9791700" cy="5215429"/>
          </a:xfrm>
        </p:spPr>
        <p:txBody>
          <a:bodyPr>
            <a:normAutofit/>
          </a:bodyPr>
          <a:lstStyle/>
          <a:p>
            <a:endParaRPr lang="en-US" dirty="0"/>
          </a:p>
          <a:p>
            <a:r>
              <a:rPr lang="en-US" sz="3200" dirty="0"/>
              <a:t>As a Leader, your prime responsibility is to get things done through people. </a:t>
            </a:r>
          </a:p>
          <a:p>
            <a:r>
              <a:rPr lang="en-US" sz="3200" dirty="0"/>
              <a:t>Communication is your most vital management tool. On the job, you communicate not only with words but through your apparent attitudes and your actions. </a:t>
            </a:r>
          </a:p>
          <a:p>
            <a:r>
              <a:rPr lang="en-US" sz="3200" dirty="0"/>
              <a:t>Communication encompasses all human behavior that results in an exchange of meaning. </a:t>
            </a:r>
          </a:p>
          <a:p>
            <a:r>
              <a:rPr lang="en-US" sz="3200" dirty="0"/>
              <a:t>Nobody knows what your thinking! </a:t>
            </a:r>
          </a:p>
          <a:p>
            <a:pPr marL="0" indent="0" algn="ctr">
              <a:buNone/>
            </a:pPr>
            <a:r>
              <a:rPr lang="en-US" sz="3200" b="1" dirty="0">
                <a:solidFill>
                  <a:srgbClr val="FF0000"/>
                </a:solidFill>
              </a:rPr>
              <a:t>Here are a few pointers:</a:t>
            </a:r>
          </a:p>
          <a:p>
            <a:endParaRPr lang="en-US" dirty="0"/>
          </a:p>
          <a:p>
            <a:endParaRPr lang="en-US" dirty="0"/>
          </a:p>
          <a:p>
            <a:pPr marL="0" indent="0" algn="ctr">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240232"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11006" y="5600565"/>
            <a:ext cx="1069975" cy="1138555"/>
          </a:xfrm>
          <a:prstGeom prst="rect">
            <a:avLst/>
          </a:prstGeom>
          <a:noFill/>
          <a:ln w="9525">
            <a:noFill/>
            <a:miter lim="800000"/>
            <a:headEnd/>
            <a:tailEnd/>
          </a:ln>
        </p:spPr>
      </p:pic>
    </p:spTree>
    <p:extLst>
      <p:ext uri="{BB962C8B-B14F-4D97-AF65-F5344CB8AC3E}">
        <p14:creationId xmlns:p14="http://schemas.microsoft.com/office/powerpoint/2010/main" val="347272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11BCD-F9A4-459A-A522-024B5FB3C90C}"/>
              </a:ext>
            </a:extLst>
          </p:cNvPr>
          <p:cNvSpPr>
            <a:spLocks noGrp="1"/>
          </p:cNvSpPr>
          <p:nvPr>
            <p:ph type="title"/>
          </p:nvPr>
        </p:nvSpPr>
        <p:spPr>
          <a:xfrm>
            <a:off x="424206" y="365125"/>
            <a:ext cx="11321591" cy="1325563"/>
          </a:xfrm>
        </p:spPr>
        <p:txBody>
          <a:bodyPr>
            <a:noAutofit/>
          </a:bodyPr>
          <a:lstStyle/>
          <a:p>
            <a:pPr algn="ctr"/>
            <a:r>
              <a:rPr lang="en-US" dirty="0"/>
              <a:t>Seek Planning to Clarify Your Ideas Before           Communicating</a:t>
            </a:r>
          </a:p>
        </p:txBody>
      </p:sp>
      <p:sp>
        <p:nvSpPr>
          <p:cNvPr id="6" name="Content Placeholder 5">
            <a:extLst>
              <a:ext uri="{FF2B5EF4-FFF2-40B4-BE49-F238E27FC236}">
                <a16:creationId xmlns:a16="http://schemas.microsoft.com/office/drawing/2014/main" id="{E154A298-F567-4443-97BB-EDA890AE8DF4}"/>
              </a:ext>
            </a:extLst>
          </p:cNvPr>
          <p:cNvSpPr>
            <a:spLocks noGrp="1"/>
          </p:cNvSpPr>
          <p:nvPr>
            <p:ph idx="1"/>
          </p:nvPr>
        </p:nvSpPr>
        <p:spPr>
          <a:xfrm>
            <a:off x="1562100" y="2168165"/>
            <a:ext cx="9791700" cy="4008798"/>
          </a:xfrm>
        </p:spPr>
        <p:txBody>
          <a:bodyPr/>
          <a:lstStyle/>
          <a:p>
            <a:pPr marL="0" indent="0">
              <a:buNone/>
            </a:pPr>
            <a:r>
              <a:rPr lang="en-US" sz="4400" dirty="0"/>
              <a:t>Good planning must consider the goals and attitudes of those who will receive the communication AND those who will be affected by them. </a:t>
            </a:r>
          </a:p>
          <a:p>
            <a:pPr marL="0" indent="0" algn="ctr">
              <a:buNone/>
            </a:pPr>
            <a:r>
              <a:rPr lang="en-US" sz="4400" dirty="0"/>
              <a:t>This is the first step toward effective communication!</a:t>
            </a:r>
          </a:p>
          <a:p>
            <a:pPr marL="0" indent="0">
              <a:buNone/>
            </a:pPr>
            <a:endParaRPr lang="en-US" dirty="0"/>
          </a:p>
        </p:txBody>
      </p:sp>
      <p:pic>
        <p:nvPicPr>
          <p:cNvPr id="4" name="Picture 3"/>
          <p:cNvPicPr/>
          <p:nvPr/>
        </p:nvPicPr>
        <p:blipFill>
          <a:blip r:embed="rId2" cstate="print"/>
          <a:srcRect/>
          <a:stretch>
            <a:fillRect/>
          </a:stretch>
        </p:blipFill>
        <p:spPr bwMode="auto">
          <a:xfrm>
            <a:off x="9370695" y="560849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20400" y="5608498"/>
            <a:ext cx="1069975" cy="1138555"/>
          </a:xfrm>
          <a:prstGeom prst="rect">
            <a:avLst/>
          </a:prstGeom>
          <a:noFill/>
          <a:ln w="9525">
            <a:noFill/>
            <a:miter lim="800000"/>
            <a:headEnd/>
            <a:tailEnd/>
          </a:ln>
        </p:spPr>
      </p:pic>
    </p:spTree>
    <p:extLst>
      <p:ext uri="{BB962C8B-B14F-4D97-AF65-F5344CB8AC3E}">
        <p14:creationId xmlns:p14="http://schemas.microsoft.com/office/powerpoint/2010/main" val="353528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CADED1-8114-4750-AF1B-D927445B7C56}"/>
              </a:ext>
            </a:extLst>
          </p:cNvPr>
          <p:cNvSpPr>
            <a:spLocks noGrp="1"/>
          </p:cNvSpPr>
          <p:nvPr>
            <p:ph type="title"/>
          </p:nvPr>
        </p:nvSpPr>
        <p:spPr>
          <a:xfrm>
            <a:off x="848411" y="263951"/>
            <a:ext cx="10793691" cy="1426737"/>
          </a:xfrm>
        </p:spPr>
        <p:txBody>
          <a:bodyPr>
            <a:normAutofit fontScale="90000"/>
          </a:bodyPr>
          <a:lstStyle/>
          <a:p>
            <a:pPr algn="ctr"/>
            <a:r>
              <a:rPr lang="en-US" dirty="0"/>
              <a:t>Examine the True Purpose of Each Communication</a:t>
            </a:r>
            <a:br>
              <a:rPr lang="en-US" dirty="0"/>
            </a:br>
            <a:endParaRPr lang="en-US" dirty="0"/>
          </a:p>
        </p:txBody>
      </p:sp>
      <p:sp>
        <p:nvSpPr>
          <p:cNvPr id="3" name="Content Placeholder 2"/>
          <p:cNvSpPr>
            <a:spLocks noGrp="1"/>
          </p:cNvSpPr>
          <p:nvPr>
            <p:ph idx="1"/>
          </p:nvPr>
        </p:nvSpPr>
        <p:spPr>
          <a:xfrm>
            <a:off x="1562100" y="1282045"/>
            <a:ext cx="9791700" cy="4894918"/>
          </a:xfrm>
        </p:spPr>
        <p:txBody>
          <a:bodyPr>
            <a:normAutofit/>
          </a:bodyPr>
          <a:lstStyle/>
          <a:p>
            <a:endParaRPr lang="en-US" dirty="0">
              <a:hlinkClick r:id="rId2"/>
            </a:endParaRPr>
          </a:p>
          <a:p>
            <a:r>
              <a:rPr lang="en-US" sz="3600" dirty="0"/>
              <a:t>The sharper the focus of your message, the greater its chances of success.</a:t>
            </a:r>
          </a:p>
          <a:p>
            <a:r>
              <a:rPr lang="en-US" sz="3600" dirty="0"/>
              <a:t>Before you communicate, ask yourself what you really want to accomplish with your message. </a:t>
            </a:r>
          </a:p>
          <a:p>
            <a:r>
              <a:rPr lang="en-US" sz="3600" dirty="0"/>
              <a:t>Obtain information, initiate action, and change another person’s attitude!</a:t>
            </a:r>
          </a:p>
          <a:p>
            <a:endParaRPr lang="en-US" dirty="0"/>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244467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DEDD01B8-816B-49B7-8C81-03AB51D87C5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600</TotalTime>
  <Words>983</Words>
  <Application>Microsoft Office PowerPoint</Application>
  <PresentationFormat>Widescreen</PresentationFormat>
  <Paragraphs>104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Times New Roman</vt:lpstr>
      <vt:lpstr>Cloud skipper design template</vt:lpstr>
      <vt:lpstr>       AMERICAN LEGION RIDERS   LEADERSHIP        </vt:lpstr>
      <vt:lpstr>    Leadership Guidelines </vt:lpstr>
      <vt:lpstr>THINGS TO PONDER</vt:lpstr>
      <vt:lpstr>       TAKE THE INITIATIVE!</vt:lpstr>
      <vt:lpstr>Do YOU have the Potential of Being a Leader?</vt:lpstr>
      <vt:lpstr>         Does Everyone Have to be a Leader? </vt:lpstr>
      <vt:lpstr>                  COMMUNICATION </vt:lpstr>
      <vt:lpstr>Seek Planning to Clarify Your Ideas Before           Communicating</vt:lpstr>
      <vt:lpstr>Examine the True Purpose of Each Communication </vt:lpstr>
      <vt:lpstr>Consider the Total Physical and Human Setting Whenever You Communicate </vt:lpstr>
      <vt:lpstr>Consult with Others, when appropriate, in Planning Communication</vt:lpstr>
      <vt:lpstr>Be Mindful of the Overtones as well as the Basic Content of Your Message</vt:lpstr>
      <vt:lpstr>Take the Opportunity, when it arises, to Convey Something of Help or Value to the Receiver </vt:lpstr>
      <vt:lpstr>Follow up on Your Communication </vt:lpstr>
      <vt:lpstr>Communicate for Tomorrow as well as Today</vt:lpstr>
      <vt:lpstr>Be Sure Your Actions Support Your Communications</vt:lpstr>
      <vt:lpstr>Last, But by No Means Least</vt:lpstr>
      <vt:lpstr>50 TIPS FOR BETTER LEADERSHIP   Posted online to aid You in Developing  GREAT LEADERSHIP SKILLS!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ALR General Meeting Protocol</dc:title>
  <dc:creator>Teresa Wineland</dc:creator>
  <cp:lastModifiedBy>Beverly Wooten</cp:lastModifiedBy>
  <cp:revision>62</cp:revision>
  <dcterms:created xsi:type="dcterms:W3CDTF">2017-01-19T02:01:10Z</dcterms:created>
  <dcterms:modified xsi:type="dcterms:W3CDTF">2019-01-26T19:02:26Z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FATIntVersion">
    <vt:i4>15</vt:i4>
  </property>
  <property fmtid="{D5CDD505-2E9C-101B-9397-08002B2CF9AE}" pid="13" name="FILEGUID">
    <vt:lpwstr>5961593f-b4ad-4ec9-bfff-3dc315a1f74c</vt:lpwstr>
  </property>
  <property fmtid="{D5CDD505-2E9C-101B-9397-08002B2CF9AE}" pid="14" name="MODFILEGUID">
    <vt:lpwstr>c4be06ee-98b6-402b-818b-5cb7ae9feaff</vt:lpwstr>
  </property>
  <property fmtid="{D5CDD505-2E9C-101B-9397-08002B2CF9AE}" pid="15" name="FILEOWNER">
    <vt:lpwstr>Teresa Wineland</vt:lpwstr>
  </property>
  <property fmtid="{D5CDD505-2E9C-101B-9397-08002B2CF9AE}" pid="16" name="MODFILEOWNER">
    <vt:lpwstr>E50507</vt:lpwstr>
  </property>
  <property fmtid="{D5CDD505-2E9C-101B-9397-08002B2CF9AE}" pid="17" name="IPPCLASS">
    <vt:i4>1</vt:i4>
  </property>
  <property fmtid="{D5CDD505-2E9C-101B-9397-08002B2CF9AE}" pid="18" name="MODIPPCLASS">
    <vt:i4>1</vt:i4>
  </property>
  <property fmtid="{D5CDD505-2E9C-101B-9397-08002B2CF9AE}" pid="19" name="MACHINEID">
    <vt:lpwstr>TPSL302339</vt:lpwstr>
  </property>
  <property fmtid="{D5CDD505-2E9C-101B-9397-08002B2CF9AE}" pid="20" name="MODMACHINEID">
    <vt:lpwstr>TPSL-PC0H7BZ1</vt:lpwstr>
  </property>
  <property fmtid="{D5CDD505-2E9C-101B-9397-08002B2CF9AE}" pid="21" name="CURRENTCLASS">
    <vt:lpwstr>Classified - No Category</vt:lpwstr>
  </property>
</Properties>
</file>