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8" r:id="rId2"/>
    <p:sldId id="274" r:id="rId3"/>
    <p:sldId id="257" r:id="rId4"/>
    <p:sldId id="266" r:id="rId5"/>
    <p:sldId id="273" r:id="rId6"/>
    <p:sldId id="259" r:id="rId7"/>
    <p:sldId id="282" r:id="rId8"/>
    <p:sldId id="260" r:id="rId9"/>
    <p:sldId id="281" r:id="rId10"/>
    <p:sldId id="289" r:id="rId11"/>
    <p:sldId id="280" r:id="rId12"/>
    <p:sldId id="279" r:id="rId13"/>
    <p:sldId id="261" r:id="rId14"/>
    <p:sldId id="262" r:id="rId15"/>
    <p:sldId id="265" r:id="rId16"/>
    <p:sldId id="272" r:id="rId17"/>
    <p:sldId id="269" r:id="rId18"/>
    <p:sldId id="285" r:id="rId19"/>
    <p:sldId id="286"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D72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0283A-AE5B-4F8F-AFDE-56205C9AEA3E}" v="759" dt="2025-04-24T19:36:51.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 Suelter" userId="28ddc18fd1f7937a" providerId="LiveId" clId="{54D6C8EC-DF91-4039-BE11-DB559230A4BD}"/>
    <pc:docChg chg="modSld">
      <pc:chgData name="Joan Suelter" userId="28ddc18fd1f7937a" providerId="LiveId" clId="{54D6C8EC-DF91-4039-BE11-DB559230A4BD}" dt="2025-04-25T15:43:03.540" v="23" actId="20577"/>
      <pc:docMkLst>
        <pc:docMk/>
      </pc:docMkLst>
      <pc:sldChg chg="modSp mod">
        <pc:chgData name="Joan Suelter" userId="28ddc18fd1f7937a" providerId="LiveId" clId="{54D6C8EC-DF91-4039-BE11-DB559230A4BD}" dt="2025-04-25T15:43:03.540" v="23" actId="20577"/>
        <pc:sldMkLst>
          <pc:docMk/>
          <pc:sldMk cId="360756723" sldId="259"/>
        </pc:sldMkLst>
        <pc:spChg chg="mod">
          <ac:chgData name="Joan Suelter" userId="28ddc18fd1f7937a" providerId="LiveId" clId="{54D6C8EC-DF91-4039-BE11-DB559230A4BD}" dt="2025-04-25T15:43:03.540" v="23" actId="20577"/>
          <ac:spMkLst>
            <pc:docMk/>
            <pc:sldMk cId="360756723" sldId="259"/>
            <ac:spMk id="5" creationId="{114F991E-F805-2463-68F9-E355D80B25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DFB7-893B-4416-B278-A94AE8917D2F}"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A1175-A615-4D41-AFF9-981BD354EF5C}" type="slidenum">
              <a:rPr lang="en-US" smtClean="0"/>
              <a:t>‹#›</a:t>
            </a:fld>
            <a:endParaRPr lang="en-US"/>
          </a:p>
        </p:txBody>
      </p:sp>
    </p:spTree>
    <p:extLst>
      <p:ext uri="{BB962C8B-B14F-4D97-AF65-F5344CB8AC3E}">
        <p14:creationId xmlns:p14="http://schemas.microsoft.com/office/powerpoint/2010/main" val="41892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CCE4-A8BE-F831-6059-BFD0D057D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90D7C-EDFA-D50F-7B05-0EDDC77C3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14261-9224-95CA-FF5B-756AEC5E3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825807-D283-82A2-8B13-F07324BF8DFE}"/>
              </a:ext>
            </a:extLst>
          </p:cNvPr>
          <p:cNvSpPr>
            <a:spLocks noGrp="1"/>
          </p:cNvSpPr>
          <p:nvPr>
            <p:ph type="sldNum" sz="quarter" idx="5"/>
          </p:nvPr>
        </p:nvSpPr>
        <p:spPr/>
        <p:txBody>
          <a:bodyPr/>
          <a:lstStyle/>
          <a:p>
            <a:fld id="{25FA1175-A615-4D41-AFF9-981BD354EF5C}" type="slidenum">
              <a:rPr lang="en-US" smtClean="0"/>
              <a:t>2</a:t>
            </a:fld>
            <a:endParaRPr lang="en-US"/>
          </a:p>
        </p:txBody>
      </p:sp>
    </p:spTree>
    <p:extLst>
      <p:ext uri="{BB962C8B-B14F-4D97-AF65-F5344CB8AC3E}">
        <p14:creationId xmlns:p14="http://schemas.microsoft.com/office/powerpoint/2010/main" val="78013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25FA1175-A615-4D41-AFF9-981BD354EF5C}" type="slidenum">
              <a:rPr lang="en-US" smtClean="0"/>
              <a:t>4</a:t>
            </a:fld>
            <a:endParaRPr lang="en-US"/>
          </a:p>
        </p:txBody>
      </p:sp>
    </p:spTree>
    <p:extLst>
      <p:ext uri="{BB962C8B-B14F-4D97-AF65-F5344CB8AC3E}">
        <p14:creationId xmlns:p14="http://schemas.microsoft.com/office/powerpoint/2010/main" val="11876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7</a:t>
            </a:fld>
            <a:endParaRPr lang="en-US"/>
          </a:p>
        </p:txBody>
      </p:sp>
    </p:spTree>
    <p:extLst>
      <p:ext uri="{BB962C8B-B14F-4D97-AF65-F5344CB8AC3E}">
        <p14:creationId xmlns:p14="http://schemas.microsoft.com/office/powerpoint/2010/main" val="42141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10</a:t>
            </a:fld>
            <a:endParaRPr lang="en-US"/>
          </a:p>
        </p:txBody>
      </p:sp>
    </p:spTree>
    <p:extLst>
      <p:ext uri="{BB962C8B-B14F-4D97-AF65-F5344CB8AC3E}">
        <p14:creationId xmlns:p14="http://schemas.microsoft.com/office/powerpoint/2010/main" val="292896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4E50-221B-A684-2EDB-3E2BA695E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03BD9-C29A-5514-B874-B6F0C4681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48B65-9F25-448B-3B74-9BE9C1F5B5C5}"/>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22DB1A73-969F-E53B-955B-ACA3F47EE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44DAB-BB18-76CF-5946-E1E4517CF9A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130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DC68-A246-40A5-FBC5-C285FEE91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CF4A8-7FBC-78F9-ECED-348996929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9DD5A-BA3E-17ED-A33F-3968BFD2B461}"/>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6F0AD170-52EB-631B-797A-C54F638AE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21FBB-C4FF-4866-4102-5FE959CE549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54222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72D36-9A88-17B6-C2BF-B95F7790B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BF03E7-9C63-5B1F-A869-AF40F6751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A217-A8AA-DDFF-261F-F03E9709C3E4}"/>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D5B3B4DB-2D4A-FAC5-FCA4-29006B684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2570B-D225-5BA9-4C6D-39B7EDB07F9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87380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FD56-1680-FDC0-9888-A99F2E5EB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03449-48C4-9BC8-C64A-0860AF5895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F606D-454B-E492-718C-3C1DF4F36065}"/>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0DA2385C-0A32-EBC4-F6F6-A99EE6A2A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38BCF-9545-5026-49E1-8E9BA02548B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139496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D0DE-38FD-933F-1419-DF634F1A33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C5CE2-C795-35AA-A48F-29F481E82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C5C50-0173-1433-BE97-5A702A3DE5CE}"/>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C97FFB80-7911-64D5-D56C-11B3332D8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B3E94-8494-49C8-01A6-0085AC7DF2D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04623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D6E0-3A88-CA81-4541-CFAAA0ED5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89FAA-85CA-A7D0-7089-F8082D53E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40C698-101C-971E-6780-950DA6C95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1FD530-9804-15F2-C26D-914188FE7EB7}"/>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6" name="Footer Placeholder 5">
            <a:extLst>
              <a:ext uri="{FF2B5EF4-FFF2-40B4-BE49-F238E27FC236}">
                <a16:creationId xmlns:a16="http://schemas.microsoft.com/office/drawing/2014/main" id="{101CF3D8-BE80-2C09-67B3-114030F41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BCF17-1734-D2EA-C915-05CFAAD08A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26283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5AAB-97B2-3401-413A-CEDA7AE5E0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E182AF-BC25-E592-9EDA-ABCEA0F35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97B3A-EA99-FE05-3F33-1A8BED0CC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181B57-BFB3-3599-E148-7FF719030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220A0-5934-293C-5005-14FABFC52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C62C2-2A8E-F23D-9232-2CD42BEB23BF}"/>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8" name="Footer Placeholder 7">
            <a:extLst>
              <a:ext uri="{FF2B5EF4-FFF2-40B4-BE49-F238E27FC236}">
                <a16:creationId xmlns:a16="http://schemas.microsoft.com/office/drawing/2014/main" id="{84343C44-D7E0-DAC3-CDF8-EA6521741A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CCA17-3C63-CF28-F29C-AB46117ADA7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56942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182C-8BEF-64DD-AE91-DD80C4461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85934-22E1-1E03-2E2C-5592195BB67C}"/>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4" name="Footer Placeholder 3">
            <a:extLst>
              <a:ext uri="{FF2B5EF4-FFF2-40B4-BE49-F238E27FC236}">
                <a16:creationId xmlns:a16="http://schemas.microsoft.com/office/drawing/2014/main" id="{C6AAFA8C-B300-A857-9535-C1F6C8FB47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44A8E-8FC3-753F-8E45-A11CBD73375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00573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A5200-27C9-40B9-4E70-80E726ABC035}"/>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3" name="Footer Placeholder 2">
            <a:extLst>
              <a:ext uri="{FF2B5EF4-FFF2-40B4-BE49-F238E27FC236}">
                <a16:creationId xmlns:a16="http://schemas.microsoft.com/office/drawing/2014/main" id="{90C403D7-C957-5EE8-7F19-148A3221AF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6444D-DF62-AC33-A9D6-331E211F6BA1}"/>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7312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F532-CDAC-1AA4-7DB0-B8B7B8C6E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5F928-33AF-1A12-827C-90F28BAF0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4C03E-4694-2BE6-D97E-C8EB8671F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D2DB9-1E81-10B5-2752-D0D0D157B384}"/>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6" name="Footer Placeholder 5">
            <a:extLst>
              <a:ext uri="{FF2B5EF4-FFF2-40B4-BE49-F238E27FC236}">
                <a16:creationId xmlns:a16="http://schemas.microsoft.com/office/drawing/2014/main" id="{1C19B951-A593-7FF6-7802-D8C7CBB3A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A8D98-3F46-C974-FEE7-9A9DA2A9F40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11589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43B6-381F-013E-50E7-ACAE975F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70350-2793-EF86-3AFD-48D44FE33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F0576-3DDA-E8B1-71FD-D27C94C48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70045-C628-95E4-9B63-9CBDA08E9B31}"/>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6" name="Footer Placeholder 5">
            <a:extLst>
              <a:ext uri="{FF2B5EF4-FFF2-40B4-BE49-F238E27FC236}">
                <a16:creationId xmlns:a16="http://schemas.microsoft.com/office/drawing/2014/main" id="{565D6BBD-8F95-FE9D-602B-4E6FBAA37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9BC3C-8EFB-2B9C-C9C8-A77336454F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81211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FD978-C54F-2CCC-9EDD-BE2012279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7FFF5-9E98-E138-8C0B-E874D96BA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6395E-5D30-6DA1-AB8D-C2656D127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B6B83D85-5B89-14D7-8751-658B74E1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BF765-3095-467A-2CF5-E1A89C653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050CA4-9E91-4176-A207-6E02534EF798}" type="slidenum">
              <a:rPr lang="en-US" smtClean="0"/>
              <a:t>‹#›</a:t>
            </a:fld>
            <a:endParaRPr lang="en-US"/>
          </a:p>
        </p:txBody>
      </p:sp>
    </p:spTree>
    <p:extLst>
      <p:ext uri="{BB962C8B-B14F-4D97-AF65-F5344CB8AC3E}">
        <p14:creationId xmlns:p14="http://schemas.microsoft.com/office/powerpoint/2010/main" val="358601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rlingtoncemetery.mi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Vanessa.Thomas@fdva.fl.gov" TargetMode="External"/><Relationship Id="rId5" Type="http://schemas.openxmlformats.org/officeDocument/2006/relationships/hyperlink" Target="mailto:slatterell@legion.org" TargetMode="External"/><Relationship Id="rId4" Type="http://schemas.openxmlformats.org/officeDocument/2006/relationships/hyperlink" Target="http://www.myhealth,va.go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9253-C090-C509-3A3C-B237B6A36FB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01F5522-4DC2-6655-C40A-28C5EDEB362C}"/>
              </a:ext>
            </a:extLst>
          </p:cNvPr>
          <p:cNvSpPr>
            <a:spLocks noChangeAspect="1" noChangeArrowheads="1"/>
          </p:cNvSpPr>
          <p:nvPr/>
        </p:nvSpPr>
        <p:spPr bwMode="auto">
          <a:xfrm>
            <a:off x="3369501" y="187890"/>
            <a:ext cx="7265095" cy="77797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397CA94E-471D-F6B2-6F6F-1D9B4D83C063}"/>
              </a:ext>
            </a:extLst>
          </p:cNvPr>
          <p:cNvSpPr>
            <a:spLocks noChangeAspect="1" noChangeArrowheads="1"/>
          </p:cNvSpPr>
          <p:nvPr/>
        </p:nvSpPr>
        <p:spPr bwMode="auto">
          <a:xfrm flipV="1">
            <a:off x="5943600" y="-99164"/>
            <a:ext cx="3375764" cy="3375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a:extLst>
              <a:ext uri="{FF2B5EF4-FFF2-40B4-BE49-F238E27FC236}">
                <a16:creationId xmlns:a16="http://schemas.microsoft.com/office/drawing/2014/main" id="{8A3175C2-5510-6381-D6F9-C6FC4F4C5812}"/>
              </a:ext>
            </a:extLst>
          </p:cNvPr>
          <p:cNvSpPr>
            <a:spLocks noChangeAspect="1" noChangeArrowheads="1"/>
          </p:cNvSpPr>
          <p:nvPr/>
        </p:nvSpPr>
        <p:spPr bwMode="auto">
          <a:xfrm flipV="1">
            <a:off x="6096000" y="53236"/>
            <a:ext cx="3375764" cy="3375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group of women in military uniforms&#10;&#10;AI-generated content may be incorrect.">
            <a:extLst>
              <a:ext uri="{FF2B5EF4-FFF2-40B4-BE49-F238E27FC236}">
                <a16:creationId xmlns:a16="http://schemas.microsoft.com/office/drawing/2014/main" id="{ED69AB32-4AFB-3A21-D6E7-B05B5DCD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956" y="53236"/>
            <a:ext cx="3507288" cy="6804764"/>
          </a:xfrm>
          <a:prstGeom prst="rect">
            <a:avLst/>
          </a:prstGeom>
        </p:spPr>
      </p:pic>
    </p:spTree>
    <p:extLst>
      <p:ext uri="{BB962C8B-B14F-4D97-AF65-F5344CB8AC3E}">
        <p14:creationId xmlns:p14="http://schemas.microsoft.com/office/powerpoint/2010/main" val="400220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0246A9A-5CAD-171D-990C-F066E02A83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EE1F9F-8343-A532-922F-9297E078D1FF}"/>
              </a:ext>
            </a:extLst>
          </p:cNvPr>
          <p:cNvSpPr>
            <a:spLocks noGrp="1"/>
          </p:cNvSpPr>
          <p:nvPr>
            <p:ph type="title"/>
          </p:nvPr>
        </p:nvSpPr>
        <p:spPr/>
        <p:txBody>
          <a:bodyPr/>
          <a:lstStyle/>
          <a:p>
            <a:r>
              <a:rPr lang="en-US" b="1" dirty="0">
                <a:solidFill>
                  <a:srgbClr val="1B3D6D"/>
                </a:solidFill>
              </a:rPr>
              <a:t> </a:t>
            </a:r>
            <a:r>
              <a:rPr lang="en-US" b="1" i="1" dirty="0">
                <a:solidFill>
                  <a:srgbClr val="1B3D6D"/>
                </a:solidFill>
              </a:rPr>
              <a:t>Factors Driving Suicide Among Veterans</a:t>
            </a:r>
          </a:p>
        </p:txBody>
      </p:sp>
      <p:sp>
        <p:nvSpPr>
          <p:cNvPr id="6" name="TextBox 5">
            <a:extLst>
              <a:ext uri="{FF2B5EF4-FFF2-40B4-BE49-F238E27FC236}">
                <a16:creationId xmlns:a16="http://schemas.microsoft.com/office/drawing/2014/main" id="{13B250D3-6978-AD0F-303B-9D9BC28BC431}"/>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pic>
        <p:nvPicPr>
          <p:cNvPr id="3" name="Picture 2">
            <a:extLst>
              <a:ext uri="{FF2B5EF4-FFF2-40B4-BE49-F238E27FC236}">
                <a16:creationId xmlns:a16="http://schemas.microsoft.com/office/drawing/2014/main" id="{7CD07FEF-C309-088B-FD08-E83C3438260B}"/>
              </a:ext>
            </a:extLst>
          </p:cNvPr>
          <p:cNvPicPr>
            <a:picLocks noChangeAspect="1"/>
          </p:cNvPicPr>
          <p:nvPr/>
        </p:nvPicPr>
        <p:blipFill>
          <a:blip r:embed="rId4"/>
          <a:srcRect l="36048" t="13729" r="20887" b="1500"/>
          <a:stretch/>
        </p:blipFill>
        <p:spPr>
          <a:xfrm>
            <a:off x="973393" y="1336976"/>
            <a:ext cx="4326193" cy="4577338"/>
          </a:xfrm>
          <a:prstGeom prst="rect">
            <a:avLst/>
          </a:prstGeom>
        </p:spPr>
      </p:pic>
      <p:pic>
        <p:nvPicPr>
          <p:cNvPr id="10" name="Picture 9">
            <a:extLst>
              <a:ext uri="{FF2B5EF4-FFF2-40B4-BE49-F238E27FC236}">
                <a16:creationId xmlns:a16="http://schemas.microsoft.com/office/drawing/2014/main" id="{95357C31-1152-E636-612B-A37639AEA05F}"/>
              </a:ext>
            </a:extLst>
          </p:cNvPr>
          <p:cNvPicPr>
            <a:picLocks noChangeAspect="1"/>
          </p:cNvPicPr>
          <p:nvPr/>
        </p:nvPicPr>
        <p:blipFill>
          <a:blip r:embed="rId5"/>
          <a:srcRect l="25161" t="23474" r="10000" b="14404"/>
          <a:stretch/>
        </p:blipFill>
        <p:spPr>
          <a:xfrm>
            <a:off x="5944314" y="1536534"/>
            <a:ext cx="5913388" cy="3045298"/>
          </a:xfrm>
          <a:prstGeom prst="rect">
            <a:avLst/>
          </a:prstGeom>
        </p:spPr>
      </p:pic>
      <p:sp>
        <p:nvSpPr>
          <p:cNvPr id="11" name="Content Placeholder 4">
            <a:extLst>
              <a:ext uri="{FF2B5EF4-FFF2-40B4-BE49-F238E27FC236}">
                <a16:creationId xmlns:a16="http://schemas.microsoft.com/office/drawing/2014/main" id="{28B08003-2AB7-869E-4D12-A87D56F87976}"/>
              </a:ext>
            </a:extLst>
          </p:cNvPr>
          <p:cNvSpPr>
            <a:spLocks noGrp="1"/>
          </p:cNvSpPr>
          <p:nvPr>
            <p:ph idx="1"/>
          </p:nvPr>
        </p:nvSpPr>
        <p:spPr>
          <a:xfrm>
            <a:off x="5538018" y="4581832"/>
            <a:ext cx="6319683" cy="1474839"/>
          </a:xfrm>
        </p:spPr>
        <p:txBody>
          <a:bodyPr>
            <a:normAutofit fontScale="40000" lnSpcReduction="20000"/>
          </a:bodyPr>
          <a:lstStyle/>
          <a:p>
            <a:pPr marL="914400" lvl="1" indent="-457200">
              <a:lnSpc>
                <a:spcPct val="100000"/>
              </a:lnSpc>
              <a:spcBef>
                <a:spcPts val="0"/>
              </a:spcBef>
              <a:spcAft>
                <a:spcPts val="1800"/>
              </a:spcAft>
            </a:pPr>
            <a:endParaRPr lang="en-US" sz="1800" dirty="0">
              <a:solidFill>
                <a:schemeClr val="tx2">
                  <a:lumMod val="75000"/>
                </a:schemeClr>
              </a:solidFill>
            </a:endParaRPr>
          </a:p>
          <a:p>
            <a:pPr marL="457200" lvl="1" indent="0">
              <a:lnSpc>
                <a:spcPct val="100000"/>
              </a:lnSpc>
              <a:spcBef>
                <a:spcPts val="0"/>
              </a:spcBef>
              <a:spcAft>
                <a:spcPts val="1800"/>
              </a:spcAft>
              <a:buNone/>
            </a:pPr>
            <a:r>
              <a:rPr lang="en-US" sz="4300" dirty="0">
                <a:solidFill>
                  <a:schemeClr val="tx2">
                    <a:lumMod val="75000"/>
                  </a:schemeClr>
                </a:solidFill>
              </a:rPr>
              <a:t>At some point, we have to realize the connection between suicide and firearms. The overwhelming research indicates firearms are one of the leading causes of veteran suicide, in fact, nationwide, almost </a:t>
            </a:r>
            <a:r>
              <a:rPr lang="en-US" sz="4300" u="sng" dirty="0">
                <a:solidFill>
                  <a:schemeClr val="tx2">
                    <a:lumMod val="75000"/>
                  </a:schemeClr>
                </a:solidFill>
              </a:rPr>
              <a:t>3 out of 4 (71%) veterans who die by suicide use a firearm.</a:t>
            </a:r>
          </a:p>
        </p:txBody>
      </p:sp>
    </p:spTree>
    <p:extLst>
      <p:ext uri="{BB962C8B-B14F-4D97-AF65-F5344CB8AC3E}">
        <p14:creationId xmlns:p14="http://schemas.microsoft.com/office/powerpoint/2010/main" val="24416143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BC6155-2265-AEF5-5F46-526BEC5C82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657015-2BD0-0F9C-5E91-F21B8633D6AA}"/>
              </a:ext>
            </a:extLst>
          </p:cNvPr>
          <p:cNvSpPr>
            <a:spLocks noGrp="1"/>
          </p:cNvSpPr>
          <p:nvPr>
            <p:ph type="title"/>
          </p:nvPr>
        </p:nvSpPr>
        <p:spPr>
          <a:xfrm>
            <a:off x="838200" y="365125"/>
            <a:ext cx="10515600" cy="712113"/>
          </a:xfrm>
        </p:spPr>
        <p:txBody>
          <a:bodyPr>
            <a:normAutofit fontScale="90000"/>
          </a:bodyPr>
          <a:lstStyle/>
          <a:p>
            <a:r>
              <a:rPr lang="en-US" sz="6000" b="1" i="1" dirty="0">
                <a:solidFill>
                  <a:srgbClr val="1B3D6D"/>
                </a:solidFill>
              </a:rPr>
              <a:t>To Achieve this</a:t>
            </a:r>
            <a:endParaRPr lang="en-US" sz="6000" b="1" dirty="0">
              <a:solidFill>
                <a:srgbClr val="1B3D6D"/>
              </a:solidFill>
            </a:endParaRPr>
          </a:p>
        </p:txBody>
      </p:sp>
      <p:sp>
        <p:nvSpPr>
          <p:cNvPr id="5" name="Content Placeholder 4">
            <a:extLst>
              <a:ext uri="{FF2B5EF4-FFF2-40B4-BE49-F238E27FC236}">
                <a16:creationId xmlns:a16="http://schemas.microsoft.com/office/drawing/2014/main" id="{574B3A30-6FE1-650C-776E-FD4B3FEBA5A2}"/>
              </a:ext>
            </a:extLst>
          </p:cNvPr>
          <p:cNvSpPr>
            <a:spLocks noGrp="1"/>
          </p:cNvSpPr>
          <p:nvPr>
            <p:ph idx="1"/>
          </p:nvPr>
        </p:nvSpPr>
        <p:spPr>
          <a:xfrm>
            <a:off x="838200" y="1315233"/>
            <a:ext cx="10515600" cy="2113767"/>
          </a:xfrm>
        </p:spPr>
        <p:txBody>
          <a:bodyPr>
            <a:normAutofit fontScale="25000" lnSpcReduction="20000"/>
          </a:bodyPr>
          <a:lstStyle/>
          <a:p>
            <a:pPr marL="0" marR="0">
              <a:lnSpc>
                <a:spcPct val="115000"/>
              </a:lnSpc>
              <a:spcAft>
                <a:spcPts val="800"/>
              </a:spcAft>
              <a:buNone/>
            </a:pPr>
            <a:r>
              <a:rPr lang="en-US" sz="9800" b="1" kern="100" dirty="0">
                <a:ea typeface="Aptos" panose="020B0004020202020204" pitchFamily="34" charset="0"/>
                <a:cs typeface="Times New Roman" panose="02020603050405020304" pitchFamily="18" charset="0"/>
              </a:rPr>
              <a:t>**Raise Awareness**: </a:t>
            </a:r>
            <a:r>
              <a:rPr lang="en-US" sz="9800" kern="100" dirty="0">
                <a:ea typeface="Aptos" panose="020B0004020202020204" pitchFamily="34" charset="0"/>
                <a:cs typeface="Times New Roman" panose="02020603050405020304" pitchFamily="18" charset="0"/>
              </a:rPr>
              <a:t>Educate women veterans and the public about the unique struggles faced by women veterans. Increased awareness can lead to greater empathy, understanding, and support.</a:t>
            </a:r>
          </a:p>
          <a:p>
            <a:pPr marL="0" marR="0">
              <a:lnSpc>
                <a:spcPct val="115000"/>
              </a:lnSpc>
              <a:spcAft>
                <a:spcPts val="800"/>
              </a:spcAft>
              <a:buNone/>
            </a:pPr>
            <a:r>
              <a:rPr lang="en-US" sz="9800" b="1" kern="100" dirty="0">
                <a:ea typeface="Aptos" panose="020B0004020202020204" pitchFamily="34" charset="0"/>
                <a:cs typeface="Times New Roman" panose="02020603050405020304" pitchFamily="18" charset="0"/>
              </a:rPr>
              <a:t>**Advocate for Policy Changes**: </a:t>
            </a:r>
            <a:r>
              <a:rPr lang="en-US" sz="9800" kern="100" dirty="0">
                <a:ea typeface="Aptos" panose="020B0004020202020204" pitchFamily="34" charset="0"/>
                <a:cs typeface="Times New Roman" panose="02020603050405020304" pitchFamily="18" charset="0"/>
              </a:rPr>
              <a:t>Work with lawmakers to implement policies that address the specific needs of women veterans, including healthcare improvements, employment initiatives, and mental health support.</a:t>
            </a:r>
          </a:p>
          <a:p>
            <a:pPr marL="0" marR="0">
              <a:lnSpc>
                <a:spcPct val="115000"/>
              </a:lnSpc>
              <a:spcAft>
                <a:spcPts val="800"/>
              </a:spcAft>
              <a:buNone/>
            </a:pPr>
            <a:r>
              <a:rPr lang="en-US" sz="9800" kern="100" dirty="0">
                <a:ea typeface="Aptos" panose="020B0004020202020204" pitchFamily="34" charset="0"/>
                <a:cs typeface="Times New Roman" panose="02020603050405020304" pitchFamily="18" charset="0"/>
              </a:rPr>
              <a:t> </a:t>
            </a:r>
            <a:r>
              <a:rPr lang="en-US" sz="9800" b="1" kern="100" dirty="0">
                <a:ea typeface="Aptos" panose="020B0004020202020204" pitchFamily="34" charset="0"/>
                <a:cs typeface="Times New Roman" panose="02020603050405020304" pitchFamily="18" charset="0"/>
              </a:rPr>
              <a:t>**Strengthen Support Networks**: </a:t>
            </a:r>
            <a:r>
              <a:rPr lang="en-US" sz="9800" kern="100" dirty="0">
                <a:ea typeface="Aptos" panose="020B0004020202020204" pitchFamily="34" charset="0"/>
                <a:cs typeface="Times New Roman" panose="02020603050405020304" pitchFamily="18" charset="0"/>
              </a:rPr>
              <a:t>Encourage the development of veteran-focused organizations, peer support groups, and community programs that provide a sense of belonging and assistance.</a:t>
            </a:r>
          </a:p>
          <a:p>
            <a:pPr marL="0" marR="0" indent="0">
              <a:lnSpc>
                <a:spcPct val="115000"/>
              </a:lnSpc>
              <a:spcAft>
                <a:spcPts val="800"/>
              </a:spcAft>
              <a:buNone/>
            </a:pPr>
            <a:r>
              <a:rPr lang="en-US" sz="9800" b="1" kern="100" dirty="0">
                <a:ea typeface="Aptos" panose="020B0004020202020204" pitchFamily="34" charset="0"/>
                <a:cs typeface="Times New Roman" panose="02020603050405020304" pitchFamily="18" charset="0"/>
              </a:rPr>
              <a:t> **Improve Access to Healthcare**: </a:t>
            </a:r>
            <a:r>
              <a:rPr lang="en-US" sz="9800" kern="100" dirty="0">
                <a:ea typeface="Aptos" panose="020B0004020202020204" pitchFamily="34" charset="0"/>
                <a:cs typeface="Times New Roman" panose="02020603050405020304" pitchFamily="18" charset="0"/>
              </a:rPr>
              <a:t>Ensure that women veterans have timely access to high-quality, gender-specific healthcare services to includes expanding mental health resources and addressing the unique medical needs of women who have served.</a:t>
            </a:r>
          </a:p>
          <a:p>
            <a:pPr marL="914400" lvl="1" indent="-457200">
              <a:spcBef>
                <a:spcPts val="0"/>
              </a:spcBef>
              <a:spcAft>
                <a:spcPts val="1200"/>
              </a:spcAft>
            </a:pPr>
            <a:endParaRPr lang="en-US" sz="4000" dirty="0">
              <a:solidFill>
                <a:schemeClr val="tx2">
                  <a:lumMod val="75000"/>
                </a:schemeClr>
              </a:solidFill>
            </a:endParaRPr>
          </a:p>
        </p:txBody>
      </p:sp>
      <p:sp>
        <p:nvSpPr>
          <p:cNvPr id="6" name="TextBox 5">
            <a:extLst>
              <a:ext uri="{FF2B5EF4-FFF2-40B4-BE49-F238E27FC236}">
                <a16:creationId xmlns:a16="http://schemas.microsoft.com/office/drawing/2014/main" id="{F87C38DB-A607-BDD3-63DF-C6F7DC7D368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36304438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D87915-70AB-904D-1966-18D43B31D4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3846E3-5B6A-BAF6-F489-2316E653C4B1}"/>
              </a:ext>
            </a:extLst>
          </p:cNvPr>
          <p:cNvSpPr>
            <a:spLocks noGrp="1"/>
          </p:cNvSpPr>
          <p:nvPr>
            <p:ph type="title"/>
          </p:nvPr>
        </p:nvSpPr>
        <p:spPr/>
        <p:txBody>
          <a:bodyPr>
            <a:normAutofit/>
          </a:bodyPr>
          <a:lstStyle/>
          <a:p>
            <a:r>
              <a:rPr lang="en-US" b="1" i="1" dirty="0">
                <a:solidFill>
                  <a:srgbClr val="1B3D6D"/>
                </a:solidFill>
              </a:rPr>
              <a:t>Achieve (continued)  </a:t>
            </a:r>
          </a:p>
        </p:txBody>
      </p:sp>
      <p:sp>
        <p:nvSpPr>
          <p:cNvPr id="5" name="Content Placeholder 4">
            <a:extLst>
              <a:ext uri="{FF2B5EF4-FFF2-40B4-BE49-F238E27FC236}">
                <a16:creationId xmlns:a16="http://schemas.microsoft.com/office/drawing/2014/main" id="{6BE2F059-DA2C-B360-943D-D16D331FC0E5}"/>
              </a:ext>
            </a:extLst>
          </p:cNvPr>
          <p:cNvSpPr>
            <a:spLocks noGrp="1"/>
          </p:cNvSpPr>
          <p:nvPr>
            <p:ph idx="1"/>
          </p:nvPr>
        </p:nvSpPr>
        <p:spPr>
          <a:xfrm>
            <a:off x="838200" y="1825625"/>
            <a:ext cx="10515600" cy="4074134"/>
          </a:xfrm>
        </p:spPr>
        <p:txBody>
          <a:bodyPr>
            <a:normAutofit/>
          </a:bodyPr>
          <a:lstStyle/>
          <a:p>
            <a:pPr marL="0" indent="0">
              <a:buNone/>
            </a:pPr>
            <a:r>
              <a:rPr lang="en-US" dirty="0"/>
              <a:t>**</a:t>
            </a:r>
            <a:r>
              <a:rPr lang="en-US" sz="3200" dirty="0"/>
              <a:t>Promote Employment Opportunities**: Collaborate with businesses and organizations to create job training programs, mentorship opportunities, and hiring practices that recognize the value of women veterans' skills and experiences.</a:t>
            </a:r>
          </a:p>
          <a:p>
            <a:pPr marL="0" indent="0">
              <a:buNone/>
            </a:pPr>
            <a:endParaRPr lang="en-US" sz="3200" dirty="0"/>
          </a:p>
          <a:p>
            <a:pPr marL="0" indent="0">
              <a:buNone/>
            </a:pPr>
            <a:r>
              <a:rPr lang="en-US" sz="3200" dirty="0"/>
              <a:t>**Address Military Sexual Trauma**: Enhance support systems for MST survivors, including counseling, legal assistance, and comprehensive care tailored to their needs.</a:t>
            </a:r>
          </a:p>
          <a:p>
            <a:pPr marL="457200" lvl="1" indent="0">
              <a:spcBef>
                <a:spcPts val="0"/>
              </a:spcBef>
              <a:spcAft>
                <a:spcPts val="1200"/>
              </a:spcAft>
              <a:buNone/>
            </a:pPr>
            <a:endParaRPr lang="en-US" sz="4000" dirty="0">
              <a:solidFill>
                <a:schemeClr val="tx2">
                  <a:lumMod val="75000"/>
                </a:schemeClr>
              </a:solidFill>
            </a:endParaRPr>
          </a:p>
        </p:txBody>
      </p:sp>
      <p:sp>
        <p:nvSpPr>
          <p:cNvPr id="6" name="TextBox 5">
            <a:extLst>
              <a:ext uri="{FF2B5EF4-FFF2-40B4-BE49-F238E27FC236}">
                <a16:creationId xmlns:a16="http://schemas.microsoft.com/office/drawing/2014/main" id="{55FD2E3B-A243-D1EF-8F6D-7644935A1241}"/>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35105402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620486" y="506640"/>
            <a:ext cx="10515600" cy="984704"/>
          </a:xfrm>
        </p:spPr>
        <p:txBody>
          <a:bodyPr/>
          <a:lstStyle/>
          <a:p>
            <a:r>
              <a:rPr lang="en-US" b="1" dirty="0">
                <a:solidFill>
                  <a:srgbClr val="1B3D6D"/>
                </a:solidFill>
              </a:rPr>
              <a:t>Strides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9" y="1491344"/>
            <a:ext cx="11067107" cy="5193476"/>
          </a:xfrm>
        </p:spPr>
        <p:txBody>
          <a:bodyPr>
            <a:normAutofit fontScale="92500" lnSpcReduction="20000"/>
          </a:bodyPr>
          <a:lstStyle/>
          <a:p>
            <a:r>
              <a:rPr lang="en-US" sz="2400" dirty="0">
                <a:solidFill>
                  <a:schemeClr val="tx2">
                    <a:lumMod val="75000"/>
                  </a:schemeClr>
                </a:solidFill>
              </a:rPr>
              <a:t>The VA has recently expanded benefits for women veterans, with more than 50,000 women veterans enrolled in health care over the past 365 days,  including</a:t>
            </a:r>
          </a:p>
          <a:p>
            <a:endParaRPr lang="en-US" sz="2400" dirty="0">
              <a:solidFill>
                <a:schemeClr val="tx2">
                  <a:lumMod val="75000"/>
                </a:schemeClr>
              </a:solidFill>
            </a:endParaRPr>
          </a:p>
          <a:p>
            <a:r>
              <a:rPr lang="en-US" sz="2400" b="1" dirty="0">
                <a:solidFill>
                  <a:schemeClr val="tx2">
                    <a:lumMod val="75000"/>
                  </a:schemeClr>
                </a:solidFill>
              </a:rPr>
              <a:t>HEALTH CARE</a:t>
            </a:r>
          </a:p>
          <a:p>
            <a:pPr lvl="1"/>
            <a:r>
              <a:rPr lang="en-US" sz="2000" dirty="0">
                <a:solidFill>
                  <a:schemeClr val="tx2">
                    <a:lumMod val="75000"/>
                  </a:schemeClr>
                </a:solidFill>
              </a:rPr>
              <a:t>Breast cancer screenings and mammograms who may have been exposed to toxins.</a:t>
            </a:r>
          </a:p>
          <a:p>
            <a:pPr lvl="1"/>
            <a:r>
              <a:rPr lang="en-US" sz="2000" dirty="0">
                <a:solidFill>
                  <a:schemeClr val="tx2">
                    <a:lumMod val="75000"/>
                  </a:schemeClr>
                </a:solidFill>
              </a:rPr>
              <a:t>Increased access to reproductive health services, including birth control, preconception</a:t>
            </a:r>
          </a:p>
          <a:p>
            <a:pPr lvl="1"/>
            <a:r>
              <a:rPr lang="en-US" sz="2000" dirty="0">
                <a:solidFill>
                  <a:schemeClr val="tx2">
                    <a:lumMod val="75000"/>
                  </a:schemeClr>
                </a:solidFill>
              </a:rPr>
              <a:t>counseling and menopausal support</a:t>
            </a:r>
            <a:endParaRPr lang="en-US" sz="1600" dirty="0">
              <a:solidFill>
                <a:schemeClr val="tx2">
                  <a:lumMod val="75000"/>
                </a:schemeClr>
              </a:solidFill>
            </a:endParaRPr>
          </a:p>
          <a:p>
            <a:pPr lvl="1"/>
            <a:endParaRPr lang="en-US" sz="1600" dirty="0">
              <a:solidFill>
                <a:schemeClr val="tx2">
                  <a:lumMod val="75000"/>
                </a:schemeClr>
              </a:solidFill>
            </a:endParaRPr>
          </a:p>
          <a:p>
            <a:r>
              <a:rPr lang="en-US" b="1" dirty="0">
                <a:solidFill>
                  <a:schemeClr val="tx2">
                    <a:lumMod val="75000"/>
                  </a:schemeClr>
                </a:solidFill>
              </a:rPr>
              <a:t>Disability Compensation</a:t>
            </a:r>
          </a:p>
          <a:p>
            <a:pPr lvl="1"/>
            <a:r>
              <a:rPr lang="en-US" sz="2000" dirty="0">
                <a:solidFill>
                  <a:schemeClr val="tx2">
                    <a:lumMod val="75000"/>
                  </a:schemeClr>
                </a:solidFill>
              </a:rPr>
              <a:t>Compensation benefits is at an all-time record number;  with women veterans (717,141) receiving disability benefits.  Of the 89% of women veterans who have applied from the VA for at least one condition, on average receiving $27,109 earned benefits each year. </a:t>
            </a:r>
          </a:p>
          <a:p>
            <a:pPr lvl="1"/>
            <a:endParaRPr lang="en-US" sz="2000" dirty="0">
              <a:solidFill>
                <a:schemeClr val="tx2">
                  <a:lumMod val="75000"/>
                </a:schemeClr>
              </a:solidFill>
            </a:endParaRPr>
          </a:p>
          <a:p>
            <a:r>
              <a:rPr lang="en-US" b="1" dirty="0">
                <a:solidFill>
                  <a:schemeClr val="tx2">
                    <a:lumMod val="75000"/>
                  </a:schemeClr>
                </a:solidFill>
              </a:rPr>
              <a:t>Women Veteran Call Center</a:t>
            </a:r>
            <a:endParaRPr lang="en-US" sz="2400" dirty="0">
              <a:solidFill>
                <a:schemeClr val="tx2">
                  <a:lumMod val="75000"/>
                </a:schemeClr>
              </a:solidFill>
            </a:endParaRPr>
          </a:p>
          <a:p>
            <a:pPr lvl="1"/>
            <a:r>
              <a:rPr lang="en-US" sz="2000" dirty="0">
                <a:solidFill>
                  <a:schemeClr val="tx2">
                    <a:lumMod val="75000"/>
                  </a:schemeClr>
                </a:solidFill>
              </a:rPr>
              <a:t>Supports Women veterans in navigating all the services we might need. </a:t>
            </a:r>
            <a:r>
              <a:rPr lang="en-US" sz="2000" b="1" dirty="0">
                <a:solidFill>
                  <a:schemeClr val="accent2"/>
                </a:solidFill>
              </a:rPr>
              <a:t>1-855-829-6636</a:t>
            </a:r>
            <a:endParaRPr lang="en-US" sz="2200" b="1" dirty="0">
              <a:solidFill>
                <a:schemeClr val="accent2"/>
              </a:solidFill>
            </a:endParaRPr>
          </a:p>
          <a:p>
            <a:pPr lvl="1"/>
            <a:endParaRPr lang="en-US" sz="2000" dirty="0">
              <a:solidFill>
                <a:schemeClr val="tx2">
                  <a:lumMod val="75000"/>
                </a:schemeClr>
              </a:solidFill>
            </a:endParaRPr>
          </a:p>
          <a:p>
            <a:pPr marL="457200" lvl="1" indent="0">
              <a:buNone/>
            </a:pPr>
            <a:r>
              <a:rPr lang="en-US" sz="2000" dirty="0">
                <a:solidFill>
                  <a:schemeClr val="tx2">
                    <a:lumMod val="75000"/>
                  </a:schemeClr>
                </a:solidFill>
              </a:rPr>
              <a:t> </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314947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sz="6000" b="1" dirty="0">
                <a:solidFill>
                  <a:srgbClr val="1B3D6D"/>
                </a:solidFill>
              </a:rPr>
              <a:t>Open Discussion </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825625"/>
            <a:ext cx="10515600" cy="1603375"/>
          </a:xfrm>
        </p:spPr>
        <p:txBody>
          <a:bodyPr>
            <a:normAutofit/>
          </a:bodyPr>
          <a:lstStyle/>
          <a:p>
            <a:pPr marL="914400" lvl="1" indent="-457200">
              <a:spcBef>
                <a:spcPts val="0"/>
              </a:spcBef>
              <a:spcAft>
                <a:spcPts val="1200"/>
              </a:spcAft>
            </a:pPr>
            <a:r>
              <a:rPr lang="en-US" sz="4000" dirty="0">
                <a:solidFill>
                  <a:schemeClr val="tx2">
                    <a:lumMod val="75000"/>
                  </a:schemeClr>
                </a:solidFill>
              </a:rPr>
              <a:t>Boots on the ground:   what's happening?</a:t>
            </a:r>
          </a:p>
          <a:p>
            <a:pPr marL="914400" lvl="1" indent="-457200">
              <a:spcBef>
                <a:spcPts val="0"/>
              </a:spcBef>
              <a:spcAft>
                <a:spcPts val="1200"/>
              </a:spcAft>
            </a:pPr>
            <a:r>
              <a:rPr lang="en-US" sz="4000" dirty="0">
                <a:solidFill>
                  <a:schemeClr val="tx2">
                    <a:lumMod val="75000"/>
                  </a:schemeClr>
                </a:solidFill>
              </a:rPr>
              <a:t>Struggles, Opportunity, Best Practices</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154469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References/Resources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410519"/>
            <a:ext cx="10994679" cy="5082356"/>
          </a:xfrm>
        </p:spPr>
        <p:txBody>
          <a:bodyPr>
            <a:normAutofit/>
          </a:bodyPr>
          <a:lstStyle/>
          <a:p>
            <a:pPr lvl="1">
              <a:spcBef>
                <a:spcPts val="0"/>
              </a:spcBef>
              <a:spcAft>
                <a:spcPts val="1200"/>
              </a:spcAft>
            </a:pPr>
            <a:r>
              <a:rPr lang="en-US" sz="2800" dirty="0">
                <a:solidFill>
                  <a:schemeClr val="tx2">
                    <a:lumMod val="75000"/>
                  </a:schemeClr>
                </a:solidFill>
              </a:rPr>
              <a:t>Arlington National Cemetery is not operated by the VA but through the department of defense.  For more information visit </a:t>
            </a:r>
            <a:r>
              <a:rPr lang="en-US" sz="2800" dirty="0">
                <a:solidFill>
                  <a:schemeClr val="tx2">
                    <a:lumMod val="75000"/>
                  </a:schemeClr>
                </a:solidFill>
                <a:hlinkClick r:id="rId3"/>
              </a:rPr>
              <a:t>www.arlingtoncemetery.mil</a:t>
            </a:r>
            <a:r>
              <a:rPr lang="en-US" sz="2800" dirty="0">
                <a:solidFill>
                  <a:schemeClr val="tx2">
                    <a:lumMod val="75000"/>
                  </a:schemeClr>
                </a:solidFill>
              </a:rPr>
              <a:t> or National Cemetery Administration-Predetermination/eligibility  www.cem.va.gov </a:t>
            </a:r>
          </a:p>
          <a:p>
            <a:pPr lvl="1">
              <a:spcBef>
                <a:spcPts val="0"/>
              </a:spcBef>
              <a:spcAft>
                <a:spcPts val="1200"/>
              </a:spcAft>
            </a:pPr>
            <a:r>
              <a:rPr lang="en-US" sz="2800" dirty="0">
                <a:solidFill>
                  <a:schemeClr val="tx2">
                    <a:lumMod val="75000"/>
                  </a:schemeClr>
                </a:solidFill>
              </a:rPr>
              <a:t>Access to Patient Medical Info:  </a:t>
            </a:r>
            <a:r>
              <a:rPr lang="en-US" sz="2800" dirty="0">
                <a:solidFill>
                  <a:schemeClr val="tx2">
                    <a:lumMod val="75000"/>
                  </a:schemeClr>
                </a:solidFill>
                <a:hlinkClick r:id="rId4"/>
              </a:rPr>
              <a:t>www.myhealth,va.gov</a:t>
            </a:r>
            <a:r>
              <a:rPr lang="en-US" sz="2800" dirty="0">
                <a:solidFill>
                  <a:schemeClr val="tx2">
                    <a:lumMod val="75000"/>
                  </a:schemeClr>
                </a:solidFill>
              </a:rPr>
              <a:t>.  is online record system.  Contact 1-877-327-0022 </a:t>
            </a:r>
          </a:p>
          <a:p>
            <a:pPr lvl="1">
              <a:spcBef>
                <a:spcPts val="0"/>
              </a:spcBef>
              <a:spcAft>
                <a:spcPts val="1200"/>
              </a:spcAft>
            </a:pPr>
            <a:r>
              <a:rPr lang="en-US" sz="2800" dirty="0">
                <a:solidFill>
                  <a:schemeClr val="tx2">
                    <a:lumMod val="75000"/>
                  </a:schemeClr>
                </a:solidFill>
              </a:rPr>
              <a:t>Veterans Affairs and Rehabilitation Weekly Update.  </a:t>
            </a:r>
            <a:r>
              <a:rPr lang="en-US" sz="2800" dirty="0">
                <a:solidFill>
                  <a:schemeClr val="bg2">
                    <a:lumMod val="10000"/>
                  </a:schemeClr>
                </a:solidFill>
              </a:rPr>
              <a:t>(</a:t>
            </a:r>
            <a:r>
              <a:rPr lang="en-US" sz="2800" dirty="0">
                <a:solidFill>
                  <a:srgbClr val="FF0000"/>
                </a:solidFill>
                <a:hlinkClick r:id="rId5"/>
              </a:rPr>
              <a:t>slatterell@legion.org</a:t>
            </a:r>
            <a:r>
              <a:rPr lang="en-US" sz="2800" dirty="0">
                <a:solidFill>
                  <a:schemeClr val="bg2">
                    <a:lumMod val="10000"/>
                  </a:schemeClr>
                </a:solidFill>
              </a:rPr>
              <a:t>)</a:t>
            </a:r>
            <a:r>
              <a:rPr lang="en-US" sz="2800" dirty="0">
                <a:solidFill>
                  <a:srgbClr val="FF0000"/>
                </a:solidFill>
              </a:rPr>
              <a:t> </a:t>
            </a:r>
            <a:r>
              <a:rPr lang="en-US" sz="2800" b="1" dirty="0">
                <a:solidFill>
                  <a:schemeClr val="accent2"/>
                </a:solidFill>
              </a:rPr>
              <a:t>American Legion National Level </a:t>
            </a:r>
          </a:p>
          <a:p>
            <a:pPr lvl="1">
              <a:spcBef>
                <a:spcPts val="0"/>
              </a:spcBef>
              <a:spcAft>
                <a:spcPts val="1200"/>
              </a:spcAft>
            </a:pPr>
            <a:r>
              <a:rPr lang="en-US" sz="2800" dirty="0"/>
              <a:t>Florida Department of Veterans Affairs, Vanessa Thomas, State Women's Veteran Coordinator.   (</a:t>
            </a:r>
            <a:r>
              <a:rPr lang="en-US" sz="2800" dirty="0">
                <a:hlinkClick r:id="rId6"/>
              </a:rPr>
              <a:t>Vanessa.Thomas@fdva.fl.gov</a:t>
            </a:r>
            <a:r>
              <a:rPr lang="en-US" sz="2800" dirty="0"/>
              <a:t>)</a:t>
            </a:r>
          </a:p>
          <a:p>
            <a:pPr lvl="1">
              <a:spcBef>
                <a:spcPts val="0"/>
              </a:spcBef>
              <a:spcAft>
                <a:spcPts val="1200"/>
              </a:spcAft>
            </a:pPr>
            <a:r>
              <a:rPr lang="en-US" sz="2800" dirty="0"/>
              <a:t>Local American Legion Service Officer</a:t>
            </a:r>
          </a:p>
          <a:p>
            <a:pPr marL="0" indent="0">
              <a:buNone/>
            </a:pPr>
            <a:endParaRPr lang="en-US" sz="2400" dirty="0">
              <a:solidFill>
                <a:srgbClr val="1B3D6D"/>
              </a:solidFill>
            </a:endParaRPr>
          </a:p>
          <a:p>
            <a:pPr marL="0" indent="0">
              <a:buNone/>
            </a:pPr>
            <a:endParaRPr lang="en-US" sz="2400" dirty="0">
              <a:solidFill>
                <a:srgbClr val="FF0000"/>
              </a:solidFill>
            </a:endParaRPr>
          </a:p>
          <a:p>
            <a:pPr marL="0" indent="0">
              <a:buNone/>
            </a:pPr>
            <a:endParaRPr lang="en-US" sz="2400" dirty="0"/>
          </a:p>
          <a:p>
            <a:pPr marL="0" indent="0">
              <a:buNone/>
            </a:pPr>
            <a:endParaRPr lang="en-US" sz="2400" dirty="0">
              <a:solidFill>
                <a:srgbClr val="FF0000"/>
              </a:solidFill>
            </a:endParaRPr>
          </a:p>
          <a:p>
            <a:pPr marL="0" indent="0">
              <a:buNone/>
            </a:pPr>
            <a:endParaRPr lang="en-US" sz="2400" dirty="0"/>
          </a:p>
          <a:p>
            <a:pPr marL="0" indent="0">
              <a:buNone/>
            </a:pPr>
            <a:endParaRPr lang="en-US" sz="1800" dirty="0">
              <a:solidFill>
                <a:schemeClr val="tx2">
                  <a:lumMod val="75000"/>
                </a:schemeClr>
              </a:solidFill>
            </a:endParaRPr>
          </a:p>
          <a:p>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23382460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1110590"/>
          </a:xfrm>
        </p:spPr>
        <p:txBody>
          <a:bodyPr/>
          <a:lstStyle/>
          <a:p>
            <a:r>
              <a:rPr lang="en-US" b="1" dirty="0">
                <a:solidFill>
                  <a:srgbClr val="1B3D6D"/>
                </a:solidFill>
              </a:rPr>
              <a:t>References/Resources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9" y="1346886"/>
            <a:ext cx="11156705" cy="4893276"/>
          </a:xfrm>
        </p:spPr>
        <p:txBody>
          <a:bodyPr>
            <a:normAutofit/>
          </a:bodyPr>
          <a:lstStyle/>
          <a:p>
            <a:pPr lvl="1">
              <a:lnSpc>
                <a:spcPct val="100000"/>
              </a:lnSpc>
              <a:spcBef>
                <a:spcPts val="0"/>
              </a:spcBef>
              <a:spcAft>
                <a:spcPts val="1200"/>
              </a:spcAft>
            </a:pPr>
            <a:r>
              <a:rPr lang="en-US" sz="2800" b="1" dirty="0"/>
              <a:t>Beyond PTSD/Military Sexual Trauma “You’re not alone”.</a:t>
            </a:r>
          </a:p>
          <a:p>
            <a:pPr lvl="1">
              <a:lnSpc>
                <a:spcPct val="100000"/>
              </a:lnSpc>
              <a:spcBef>
                <a:spcPts val="0"/>
              </a:spcBef>
              <a:spcAft>
                <a:spcPts val="1200"/>
              </a:spcAft>
            </a:pPr>
            <a:r>
              <a:rPr lang="en-US" sz="2800" dirty="0"/>
              <a:t>Is a free easy to use mobile application, developed by the Department of Veteran Affairs (VA).  It is a private self-help tool for healing from the effects of (MST).  This app can help manage stress, improve your quality of  life and move forward.</a:t>
            </a:r>
          </a:p>
          <a:p>
            <a:pPr lvl="1">
              <a:lnSpc>
                <a:spcPct val="100000"/>
              </a:lnSpc>
              <a:spcBef>
                <a:spcPts val="0"/>
              </a:spcBef>
              <a:spcAft>
                <a:spcPts val="1200"/>
              </a:spcAft>
            </a:pPr>
            <a:r>
              <a:rPr lang="en-US" sz="2800" u="sng" dirty="0">
                <a:solidFill>
                  <a:schemeClr val="accent1"/>
                </a:solidFill>
              </a:rPr>
              <a:t>www.mentalhealth.va.gov/msthome.asp</a:t>
            </a:r>
          </a:p>
          <a:p>
            <a:pPr lvl="1">
              <a:lnSpc>
                <a:spcPct val="100000"/>
              </a:lnSpc>
              <a:spcBef>
                <a:spcPts val="0"/>
              </a:spcBef>
              <a:spcAft>
                <a:spcPts val="1200"/>
              </a:spcAft>
            </a:pPr>
            <a:r>
              <a:rPr lang="en-US" sz="2800" b="1" dirty="0"/>
              <a:t>Crisis Hotline:  </a:t>
            </a:r>
            <a:r>
              <a:rPr lang="en-US" sz="2800" dirty="0"/>
              <a:t>if you are in crisis or to help a fellow veteran, call the </a:t>
            </a:r>
            <a:r>
              <a:rPr lang="en-US" sz="2800" b="1" dirty="0"/>
              <a:t>CRISIS HOTLINE </a:t>
            </a:r>
            <a:r>
              <a:rPr lang="en-US" sz="2800" b="1" dirty="0">
                <a:solidFill>
                  <a:schemeClr val="accent2"/>
                </a:solidFill>
              </a:rPr>
              <a:t>(Dial 988) </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8413418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p:txBody>
          <a:bodyPr/>
          <a:lstStyle/>
          <a:p>
            <a:r>
              <a:rPr lang="en-US" b="1" dirty="0">
                <a:solidFill>
                  <a:srgbClr val="1B3D6D"/>
                </a:solidFill>
              </a:rPr>
              <a:t> Social Media Support Organizations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p:txBody>
          <a:bodyPr>
            <a:normAutofit/>
          </a:bodyPr>
          <a:lstStyle/>
          <a:p>
            <a:pPr marL="914400" lvl="1" indent="-457200">
              <a:lnSpc>
                <a:spcPct val="100000"/>
              </a:lnSpc>
              <a:spcBef>
                <a:spcPts val="0"/>
              </a:spcBef>
              <a:spcAft>
                <a:spcPts val="1800"/>
              </a:spcAft>
            </a:pPr>
            <a:r>
              <a:rPr lang="en-US" sz="4000" dirty="0">
                <a:solidFill>
                  <a:schemeClr val="tx2">
                    <a:lumMod val="75000"/>
                  </a:schemeClr>
                </a:solidFill>
              </a:rPr>
              <a:t>Hernando County Women Veterans</a:t>
            </a:r>
            <a:br>
              <a:rPr lang="en-US" sz="4000" dirty="0">
                <a:solidFill>
                  <a:schemeClr val="tx2">
                    <a:lumMod val="75000"/>
                  </a:schemeClr>
                </a:solidFill>
              </a:rPr>
            </a:br>
            <a:r>
              <a:rPr lang="en-US" sz="4000" dirty="0">
                <a:solidFill>
                  <a:schemeClr val="accent1"/>
                </a:solidFill>
              </a:rPr>
              <a:t>@</a:t>
            </a:r>
            <a:r>
              <a:rPr lang="en-US" sz="4000" u="sng" dirty="0">
                <a:solidFill>
                  <a:schemeClr val="accent1"/>
                </a:solidFill>
              </a:rPr>
              <a:t>hernando.county.women.veterans</a:t>
            </a:r>
          </a:p>
          <a:p>
            <a:pPr marL="914400" lvl="1" indent="-457200">
              <a:spcBef>
                <a:spcPts val="0"/>
              </a:spcBef>
              <a:spcAft>
                <a:spcPts val="1200"/>
              </a:spcAft>
            </a:pPr>
            <a:r>
              <a:rPr lang="en-US" sz="4000" dirty="0">
                <a:solidFill>
                  <a:schemeClr val="tx2">
                    <a:lumMod val="75000"/>
                  </a:schemeClr>
                </a:solidFill>
              </a:rPr>
              <a:t>Tri-County Women's Veteran Organization  </a:t>
            </a:r>
            <a:br>
              <a:rPr lang="en-US" sz="4000" dirty="0">
                <a:solidFill>
                  <a:schemeClr val="tx2">
                    <a:lumMod val="75000"/>
                  </a:schemeClr>
                </a:solidFill>
              </a:rPr>
            </a:br>
            <a:r>
              <a:rPr lang="en-US" sz="4000" u="sng" dirty="0">
                <a:solidFill>
                  <a:schemeClr val="accent1"/>
                </a:solidFill>
              </a:rPr>
              <a:t>tricountywomen.org</a:t>
            </a:r>
          </a:p>
          <a:p>
            <a:pPr marL="914400" lvl="1" indent="-457200">
              <a:spcBef>
                <a:spcPts val="0"/>
              </a:spcBef>
              <a:spcAft>
                <a:spcPts val="1200"/>
              </a:spcAft>
            </a:pPr>
            <a:r>
              <a:rPr lang="en-US" sz="4000" dirty="0">
                <a:solidFill>
                  <a:schemeClr val="accent1"/>
                </a:solidFill>
              </a:rPr>
              <a:t>ROGER –</a:t>
            </a:r>
            <a:r>
              <a:rPr lang="en-US" sz="4000" u="sng" dirty="0">
                <a:solidFill>
                  <a:schemeClr val="accent1"/>
                </a:solidFill>
              </a:rPr>
              <a:t> </a:t>
            </a:r>
            <a:r>
              <a:rPr lang="en-US" sz="4000" dirty="0">
                <a:solidFill>
                  <a:schemeClr val="accent1"/>
                </a:solidFill>
              </a:rPr>
              <a:t>Free, anonymous mental health services 1-833-906-3124 </a:t>
            </a:r>
            <a:r>
              <a:rPr lang="en-US" sz="4000" u="sng" dirty="0">
                <a:solidFill>
                  <a:schemeClr val="accent1"/>
                </a:solidFill>
              </a:rPr>
              <a:t>goroger.org </a:t>
            </a:r>
            <a:endParaRPr lang="en-US" sz="1800" u="sng"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15115445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D62964-3E71-0E5F-E83C-4A422FF818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881185-3CC9-0BA6-BFEE-625BA083A545}"/>
              </a:ext>
            </a:extLst>
          </p:cNvPr>
          <p:cNvSpPr>
            <a:spLocks noGrp="1"/>
          </p:cNvSpPr>
          <p:nvPr>
            <p:ph type="title"/>
          </p:nvPr>
        </p:nvSpPr>
        <p:spPr/>
        <p:txBody>
          <a:bodyPr/>
          <a:lstStyle/>
          <a:p>
            <a:r>
              <a:rPr lang="en-US" b="1" dirty="0">
                <a:solidFill>
                  <a:srgbClr val="1B3D6D"/>
                </a:solidFill>
              </a:rPr>
              <a:t> </a:t>
            </a:r>
            <a:r>
              <a:rPr lang="en-US" b="1" i="1" dirty="0">
                <a:solidFill>
                  <a:srgbClr val="1B3D6D"/>
                </a:solidFill>
              </a:rPr>
              <a:t>Our Final Mission Today</a:t>
            </a:r>
          </a:p>
        </p:txBody>
      </p:sp>
      <p:sp>
        <p:nvSpPr>
          <p:cNvPr id="5" name="Content Placeholder 4">
            <a:extLst>
              <a:ext uri="{FF2B5EF4-FFF2-40B4-BE49-F238E27FC236}">
                <a16:creationId xmlns:a16="http://schemas.microsoft.com/office/drawing/2014/main" id="{25E183B9-2FF5-3C49-6E4C-1D70D961E9D7}"/>
              </a:ext>
            </a:extLst>
          </p:cNvPr>
          <p:cNvSpPr>
            <a:spLocks noGrp="1"/>
          </p:cNvSpPr>
          <p:nvPr>
            <p:ph idx="1"/>
          </p:nvPr>
        </p:nvSpPr>
        <p:spPr/>
        <p:txBody>
          <a:bodyPr>
            <a:normAutofit/>
          </a:bodyPr>
          <a:lstStyle/>
          <a:p>
            <a:pPr marL="914400" lvl="1" indent="-457200">
              <a:lnSpc>
                <a:spcPct val="100000"/>
              </a:lnSpc>
              <a:spcBef>
                <a:spcPts val="0"/>
              </a:spcBef>
              <a:spcAft>
                <a:spcPts val="1800"/>
              </a:spcAft>
            </a:pPr>
            <a:endParaRPr lang="en-US" sz="1800" dirty="0">
              <a:solidFill>
                <a:schemeClr val="tx2">
                  <a:lumMod val="75000"/>
                </a:schemeClr>
              </a:solidFill>
            </a:endParaRPr>
          </a:p>
          <a:p>
            <a:pPr marL="914400" lvl="1" indent="-457200">
              <a:lnSpc>
                <a:spcPct val="100000"/>
              </a:lnSpc>
              <a:spcBef>
                <a:spcPts val="0"/>
              </a:spcBef>
              <a:spcAft>
                <a:spcPts val="1800"/>
              </a:spcAft>
            </a:pPr>
            <a:r>
              <a:rPr lang="en-US" sz="4000" dirty="0">
                <a:solidFill>
                  <a:schemeClr val="tx2">
                    <a:lumMod val="75000"/>
                  </a:schemeClr>
                </a:solidFill>
              </a:rPr>
              <a:t>Hug a Sister Veteran who is not </a:t>
            </a:r>
            <a:r>
              <a:rPr lang="en-US" sz="4000">
                <a:solidFill>
                  <a:schemeClr val="tx2">
                    <a:lumMod val="75000"/>
                  </a:schemeClr>
                </a:solidFill>
              </a:rPr>
              <a:t>a member and </a:t>
            </a:r>
            <a:r>
              <a:rPr lang="en-US" sz="4000" dirty="0">
                <a:solidFill>
                  <a:schemeClr val="tx2">
                    <a:lumMod val="75000"/>
                  </a:schemeClr>
                </a:solidFill>
              </a:rPr>
              <a:t>bring her into the American Legion Family</a:t>
            </a:r>
          </a:p>
          <a:p>
            <a:pPr marL="914400" lvl="1" indent="-457200">
              <a:lnSpc>
                <a:spcPct val="100000"/>
              </a:lnSpc>
              <a:spcBef>
                <a:spcPts val="0"/>
              </a:spcBef>
              <a:spcAft>
                <a:spcPts val="1800"/>
              </a:spcAft>
            </a:pPr>
            <a:r>
              <a:rPr lang="en-US" sz="4000" dirty="0">
                <a:solidFill>
                  <a:schemeClr val="tx2">
                    <a:lumMod val="75000"/>
                  </a:schemeClr>
                </a:solidFill>
              </a:rPr>
              <a:t>Refer a Sister Veteran to the Service Officer for resources and support</a:t>
            </a:r>
          </a:p>
          <a:p>
            <a:pPr marL="914400" lvl="1" indent="-457200">
              <a:lnSpc>
                <a:spcPct val="100000"/>
              </a:lnSpc>
              <a:spcBef>
                <a:spcPts val="0"/>
              </a:spcBef>
              <a:spcAft>
                <a:spcPts val="1800"/>
              </a:spcAft>
            </a:pPr>
            <a:endParaRPr lang="en-US" sz="4000" dirty="0">
              <a:solidFill>
                <a:schemeClr val="tx2">
                  <a:lumMod val="75000"/>
                </a:schemeClr>
              </a:solidFill>
            </a:endParaRPr>
          </a:p>
          <a:p>
            <a:pPr marL="914400" lvl="1" indent="-457200">
              <a:lnSpc>
                <a:spcPct val="100000"/>
              </a:lnSpc>
              <a:spcBef>
                <a:spcPts val="0"/>
              </a:spcBef>
              <a:spcAft>
                <a:spcPts val="1800"/>
              </a:spcAft>
            </a:pPr>
            <a:endParaRPr lang="en-US" sz="4000" dirty="0">
              <a:solidFill>
                <a:schemeClr val="tx2">
                  <a:lumMod val="75000"/>
                </a:schemeClr>
              </a:solidFill>
            </a:endParaRPr>
          </a:p>
          <a:p>
            <a:pPr marL="914400" lvl="1" indent="-457200">
              <a:lnSpc>
                <a:spcPct val="100000"/>
              </a:lnSpc>
              <a:spcBef>
                <a:spcPts val="0"/>
              </a:spcBef>
              <a:spcAft>
                <a:spcPts val="1800"/>
              </a:spcAft>
            </a:pPr>
            <a:endParaRPr lang="en-US" sz="4000" dirty="0">
              <a:solidFill>
                <a:schemeClr val="tx2">
                  <a:lumMod val="75000"/>
                </a:schemeClr>
              </a:solidFill>
            </a:endParaRPr>
          </a:p>
          <a:p>
            <a:pPr marL="914400" lvl="1" indent="-457200">
              <a:lnSpc>
                <a:spcPct val="100000"/>
              </a:lnSpc>
              <a:spcBef>
                <a:spcPts val="0"/>
              </a:spcBef>
              <a:spcAft>
                <a:spcPts val="1800"/>
              </a:spcAft>
            </a:pPr>
            <a:endParaRPr lang="en-US" sz="4000" dirty="0">
              <a:solidFill>
                <a:schemeClr val="tx2">
                  <a:lumMod val="75000"/>
                </a:schemeClr>
              </a:solidFill>
            </a:endParaRPr>
          </a:p>
          <a:p>
            <a:pPr marL="914400" lvl="1" indent="-457200">
              <a:lnSpc>
                <a:spcPct val="100000"/>
              </a:lnSpc>
              <a:spcBef>
                <a:spcPts val="0"/>
              </a:spcBef>
              <a:spcAft>
                <a:spcPts val="1800"/>
              </a:spcAft>
            </a:pPr>
            <a:endParaRPr lang="en-US" sz="4000" dirty="0">
              <a:solidFill>
                <a:schemeClr val="tx2">
                  <a:lumMod val="75000"/>
                </a:schemeClr>
              </a:solidFill>
            </a:endParaRPr>
          </a:p>
          <a:p>
            <a:pPr marL="914400" lvl="1" indent="-457200">
              <a:lnSpc>
                <a:spcPct val="100000"/>
              </a:lnSpc>
              <a:spcBef>
                <a:spcPts val="0"/>
              </a:spcBef>
              <a:spcAft>
                <a:spcPts val="1800"/>
              </a:spcAft>
            </a:pPr>
            <a:endParaRPr lang="en-US" sz="4000" dirty="0">
              <a:solidFill>
                <a:schemeClr val="tx2">
                  <a:lumMod val="75000"/>
                </a:schemeClr>
              </a:solidFill>
            </a:endParaRPr>
          </a:p>
        </p:txBody>
      </p:sp>
      <p:sp>
        <p:nvSpPr>
          <p:cNvPr id="6" name="TextBox 5">
            <a:extLst>
              <a:ext uri="{FF2B5EF4-FFF2-40B4-BE49-F238E27FC236}">
                <a16:creationId xmlns:a16="http://schemas.microsoft.com/office/drawing/2014/main" id="{DFEDACBA-3B6E-9D6E-956E-7426EA9C797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18948321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AD932F-A643-A07B-C6EE-60568E83BF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E1150E-62EB-7C3B-197B-FBF76777326B}"/>
              </a:ext>
            </a:extLst>
          </p:cNvPr>
          <p:cNvSpPr>
            <a:spLocks noGrp="1"/>
          </p:cNvSpPr>
          <p:nvPr>
            <p:ph type="title"/>
          </p:nvPr>
        </p:nvSpPr>
        <p:spPr/>
        <p:txBody>
          <a:bodyPr/>
          <a:lstStyle/>
          <a:p>
            <a:r>
              <a:rPr lang="en-US" b="1" dirty="0">
                <a:solidFill>
                  <a:srgbClr val="1B3D6D"/>
                </a:solidFill>
              </a:rPr>
              <a:t>			</a:t>
            </a:r>
          </a:p>
        </p:txBody>
      </p:sp>
      <p:sp>
        <p:nvSpPr>
          <p:cNvPr id="5" name="Content Placeholder 4">
            <a:extLst>
              <a:ext uri="{FF2B5EF4-FFF2-40B4-BE49-F238E27FC236}">
                <a16:creationId xmlns:a16="http://schemas.microsoft.com/office/drawing/2014/main" id="{64122F58-3EB8-D466-00F4-C2855CAA1EC4}"/>
              </a:ext>
            </a:extLst>
          </p:cNvPr>
          <p:cNvSpPr>
            <a:spLocks noGrp="1"/>
          </p:cNvSpPr>
          <p:nvPr>
            <p:ph idx="1"/>
          </p:nvPr>
        </p:nvSpPr>
        <p:spPr>
          <a:xfrm>
            <a:off x="838200" y="2095886"/>
            <a:ext cx="5595041" cy="1451729"/>
          </a:xfrm>
        </p:spPr>
        <p:txBody>
          <a:bodyPr>
            <a:normAutofit/>
          </a:bodyPr>
          <a:lstStyle/>
          <a:p>
            <a:pPr marL="0" indent="0" algn="ctr">
              <a:buNone/>
            </a:pPr>
            <a:r>
              <a:rPr lang="en-US" sz="9800" b="1" i="1" dirty="0">
                <a:solidFill>
                  <a:schemeClr val="accent1"/>
                </a:solidFill>
              </a:rPr>
              <a:t>Thank You</a:t>
            </a:r>
          </a:p>
        </p:txBody>
      </p:sp>
      <p:sp>
        <p:nvSpPr>
          <p:cNvPr id="6" name="TextBox 5">
            <a:extLst>
              <a:ext uri="{FF2B5EF4-FFF2-40B4-BE49-F238E27FC236}">
                <a16:creationId xmlns:a16="http://schemas.microsoft.com/office/drawing/2014/main" id="{A7A60CF9-7347-7AF1-D77E-ACF0C6A9F59C}"/>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
        <p:nvSpPr>
          <p:cNvPr id="2" name="Text Placeholder 2">
            <a:extLst>
              <a:ext uri="{FF2B5EF4-FFF2-40B4-BE49-F238E27FC236}">
                <a16:creationId xmlns:a16="http://schemas.microsoft.com/office/drawing/2014/main" id="{3EDCD3A7-1764-3FAA-7F37-28EB49661E80}"/>
              </a:ext>
            </a:extLst>
          </p:cNvPr>
          <p:cNvSpPr txBox="1">
            <a:spLocks/>
          </p:cNvSpPr>
          <p:nvPr/>
        </p:nvSpPr>
        <p:spPr>
          <a:xfrm>
            <a:off x="8408269" y="4820470"/>
            <a:ext cx="3047131" cy="39642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D72131"/>
                </a:solidFill>
              </a:rPr>
              <a:t>Please leave feedback.</a:t>
            </a:r>
          </a:p>
        </p:txBody>
      </p:sp>
      <p:pic>
        <p:nvPicPr>
          <p:cNvPr id="3" name="Picture 2">
            <a:extLst>
              <a:ext uri="{FF2B5EF4-FFF2-40B4-BE49-F238E27FC236}">
                <a16:creationId xmlns:a16="http://schemas.microsoft.com/office/drawing/2014/main" id="{20FAABC6-3395-B7D8-C2AF-18EEAADC5B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8708" y="1718109"/>
            <a:ext cx="2966251" cy="2966251"/>
          </a:xfrm>
          <a:prstGeom prst="rect">
            <a:avLst/>
          </a:prstGeom>
        </p:spPr>
      </p:pic>
    </p:spTree>
    <p:extLst>
      <p:ext uri="{BB962C8B-B14F-4D97-AF65-F5344CB8AC3E}">
        <p14:creationId xmlns:p14="http://schemas.microsoft.com/office/powerpoint/2010/main" val="12152286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3880895-C75F-4711-B59F-D30BF69903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1020CA-2F74-857C-F68C-F936FB5F951E}"/>
              </a:ext>
            </a:extLst>
          </p:cNvPr>
          <p:cNvSpPr txBox="1"/>
          <p:nvPr/>
        </p:nvSpPr>
        <p:spPr>
          <a:xfrm>
            <a:off x="7638473" y="1838390"/>
            <a:ext cx="4276436" cy="1947584"/>
          </a:xfrm>
          <a:prstGeom prst="rect">
            <a:avLst/>
          </a:prstGeom>
          <a:noFill/>
        </p:spPr>
        <p:txBody>
          <a:bodyPr wrap="square" rtlCol="0">
            <a:spAutoFit/>
          </a:bodyPr>
          <a:lstStyle/>
          <a:p>
            <a:pPr>
              <a:lnSpc>
                <a:spcPts val="4800"/>
              </a:lnSpc>
            </a:pPr>
            <a:r>
              <a:rPr lang="en-US" sz="4800" b="1" dirty="0">
                <a:solidFill>
                  <a:schemeClr val="bg1"/>
                </a:solidFill>
                <a:latin typeface="+mj-lt"/>
              </a:rPr>
              <a:t>Women</a:t>
            </a:r>
          </a:p>
          <a:p>
            <a:pPr>
              <a:lnSpc>
                <a:spcPts val="4800"/>
              </a:lnSpc>
            </a:pPr>
            <a:r>
              <a:rPr lang="en-US" sz="4800" b="1" dirty="0">
                <a:solidFill>
                  <a:schemeClr val="bg1"/>
                </a:solidFill>
                <a:latin typeface="+mj-lt"/>
              </a:rPr>
              <a:t>Veterans</a:t>
            </a:r>
          </a:p>
          <a:p>
            <a:pPr>
              <a:lnSpc>
                <a:spcPts val="4800"/>
              </a:lnSpc>
            </a:pPr>
            <a:r>
              <a:rPr lang="en-US" sz="4800" b="1" dirty="0">
                <a:solidFill>
                  <a:schemeClr val="bg1"/>
                </a:solidFill>
                <a:latin typeface="+mj-lt"/>
              </a:rPr>
              <a:t>Forum</a:t>
            </a:r>
          </a:p>
        </p:txBody>
      </p:sp>
      <p:sp>
        <p:nvSpPr>
          <p:cNvPr id="5" name="TextBox 4">
            <a:extLst>
              <a:ext uri="{FF2B5EF4-FFF2-40B4-BE49-F238E27FC236}">
                <a16:creationId xmlns:a16="http://schemas.microsoft.com/office/drawing/2014/main" id="{35E202E2-68FA-9765-079F-08EA97A94C92}"/>
              </a:ext>
            </a:extLst>
          </p:cNvPr>
          <p:cNvSpPr txBox="1"/>
          <p:nvPr/>
        </p:nvSpPr>
        <p:spPr>
          <a:xfrm>
            <a:off x="7638473" y="3957781"/>
            <a:ext cx="4276436" cy="338554"/>
          </a:xfrm>
          <a:prstGeom prst="rect">
            <a:avLst/>
          </a:prstGeom>
          <a:noFill/>
        </p:spPr>
        <p:txBody>
          <a:bodyPr wrap="square" rtlCol="0">
            <a:spAutoFit/>
          </a:bodyPr>
          <a:lstStyle/>
          <a:p>
            <a:r>
              <a:rPr lang="en-US" sz="1600" b="1" dirty="0">
                <a:solidFill>
                  <a:schemeClr val="bg1"/>
                </a:solidFill>
              </a:rPr>
              <a:t>Instructors: Joan Suelter, Susan Kohler</a:t>
            </a:r>
          </a:p>
        </p:txBody>
      </p:sp>
      <p:sp>
        <p:nvSpPr>
          <p:cNvPr id="6" name="TextBox 5">
            <a:extLst>
              <a:ext uri="{FF2B5EF4-FFF2-40B4-BE49-F238E27FC236}">
                <a16:creationId xmlns:a16="http://schemas.microsoft.com/office/drawing/2014/main" id="{C373A0E5-1CA2-F5EC-D556-ADC1D69305AF}"/>
              </a:ext>
            </a:extLst>
          </p:cNvPr>
          <p:cNvSpPr txBox="1"/>
          <p:nvPr/>
        </p:nvSpPr>
        <p:spPr>
          <a:xfrm>
            <a:off x="341745" y="4727507"/>
            <a:ext cx="6206836" cy="461665"/>
          </a:xfrm>
          <a:prstGeom prst="rect">
            <a:avLst/>
          </a:prstGeom>
          <a:noFill/>
        </p:spPr>
        <p:txBody>
          <a:bodyPr wrap="square" rtlCol="0">
            <a:spAutoFit/>
          </a:bodyPr>
          <a:lstStyle/>
          <a:p>
            <a:r>
              <a:rPr lang="en-US" sz="2400" cap="all" dirty="0">
                <a:solidFill>
                  <a:srgbClr val="1B3D6D"/>
                </a:solidFill>
              </a:rPr>
              <a:t>2025 Department of Florida</a:t>
            </a:r>
          </a:p>
        </p:txBody>
      </p:sp>
      <p:sp>
        <p:nvSpPr>
          <p:cNvPr id="7" name="TextBox 6">
            <a:extLst>
              <a:ext uri="{FF2B5EF4-FFF2-40B4-BE49-F238E27FC236}">
                <a16:creationId xmlns:a16="http://schemas.microsoft.com/office/drawing/2014/main" id="{112BE9A1-A68D-D39E-ABE8-02227585B778}"/>
              </a:ext>
            </a:extLst>
          </p:cNvPr>
          <p:cNvSpPr txBox="1"/>
          <p:nvPr/>
        </p:nvSpPr>
        <p:spPr>
          <a:xfrm>
            <a:off x="341745" y="4958339"/>
            <a:ext cx="11508509" cy="923330"/>
          </a:xfrm>
          <a:prstGeom prst="rect">
            <a:avLst/>
          </a:prstGeom>
          <a:noFill/>
        </p:spPr>
        <p:txBody>
          <a:bodyPr wrap="square" rtlCol="0">
            <a:spAutoFit/>
          </a:bodyPr>
          <a:lstStyle/>
          <a:p>
            <a:r>
              <a:rPr lang="en-US" sz="5400" b="1" cap="all" dirty="0"/>
              <a:t>Department Convention </a:t>
            </a:r>
          </a:p>
        </p:txBody>
      </p:sp>
      <p:sp>
        <p:nvSpPr>
          <p:cNvPr id="9" name="TextBox 8">
            <a:extLst>
              <a:ext uri="{FF2B5EF4-FFF2-40B4-BE49-F238E27FC236}">
                <a16:creationId xmlns:a16="http://schemas.microsoft.com/office/drawing/2014/main" id="{617402C1-49B6-B7D0-BE4C-B024BEE182AE}"/>
              </a:ext>
            </a:extLst>
          </p:cNvPr>
          <p:cNvSpPr txBox="1"/>
          <p:nvPr/>
        </p:nvSpPr>
        <p:spPr>
          <a:xfrm>
            <a:off x="10002982" y="6228438"/>
            <a:ext cx="1911927" cy="307777"/>
          </a:xfrm>
          <a:prstGeom prst="rect">
            <a:avLst/>
          </a:prstGeom>
          <a:noFill/>
        </p:spPr>
        <p:txBody>
          <a:bodyPr wrap="square" rtlCol="0">
            <a:spAutoFit/>
          </a:bodyPr>
          <a:lstStyle/>
          <a:p>
            <a:pPr algn="r"/>
            <a:r>
              <a:rPr lang="en-US" sz="1400" dirty="0">
                <a:solidFill>
                  <a:srgbClr val="1B3D6D"/>
                </a:solidFill>
              </a:rPr>
              <a:t>www.floridalegion.org</a:t>
            </a:r>
          </a:p>
        </p:txBody>
      </p:sp>
      <p:pic>
        <p:nvPicPr>
          <p:cNvPr id="2" name="Picture 1">
            <a:extLst>
              <a:ext uri="{FF2B5EF4-FFF2-40B4-BE49-F238E27FC236}">
                <a16:creationId xmlns:a16="http://schemas.microsoft.com/office/drawing/2014/main" id="{1761BE9C-D315-013F-E8DD-42233F33EFDB}"/>
              </a:ext>
            </a:extLst>
          </p:cNvPr>
          <p:cNvPicPr>
            <a:picLocks noChangeAspect="1"/>
          </p:cNvPicPr>
          <p:nvPr/>
        </p:nvPicPr>
        <p:blipFill rotWithShape="1">
          <a:blip r:embed="rId4"/>
          <a:srcRect b="39230"/>
          <a:stretch/>
        </p:blipFill>
        <p:spPr>
          <a:xfrm>
            <a:off x="1208572" y="1553227"/>
            <a:ext cx="6206836" cy="3058342"/>
          </a:xfrm>
          <a:prstGeom prst="rect">
            <a:avLst/>
          </a:prstGeom>
        </p:spPr>
      </p:pic>
    </p:spTree>
    <p:extLst>
      <p:ext uri="{BB962C8B-B14F-4D97-AF65-F5344CB8AC3E}">
        <p14:creationId xmlns:p14="http://schemas.microsoft.com/office/powerpoint/2010/main" val="1133750520"/>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700B0653-36C5-2C97-CB8B-E230B93EDBC3}"/>
              </a:ext>
            </a:extLst>
          </p:cNvPr>
          <p:cNvSpPr>
            <a:spLocks noChangeAspect="1" noChangeArrowheads="1"/>
          </p:cNvSpPr>
          <p:nvPr/>
        </p:nvSpPr>
        <p:spPr bwMode="auto">
          <a:xfrm>
            <a:off x="3369501" y="187890"/>
            <a:ext cx="7265095" cy="77797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F74B5F51-E98F-C5E8-A955-2A54A0001537}"/>
              </a:ext>
            </a:extLst>
          </p:cNvPr>
          <p:cNvSpPr>
            <a:spLocks noChangeAspect="1" noChangeArrowheads="1"/>
          </p:cNvSpPr>
          <p:nvPr/>
        </p:nvSpPr>
        <p:spPr bwMode="auto">
          <a:xfrm flipV="1">
            <a:off x="5943600" y="-99164"/>
            <a:ext cx="3375764" cy="3375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a:extLst>
              <a:ext uri="{FF2B5EF4-FFF2-40B4-BE49-F238E27FC236}">
                <a16:creationId xmlns:a16="http://schemas.microsoft.com/office/drawing/2014/main" id="{14C45A2F-4A9A-DDCE-121E-0CF89E08A51A}"/>
              </a:ext>
            </a:extLst>
          </p:cNvPr>
          <p:cNvSpPr>
            <a:spLocks noChangeAspect="1" noChangeArrowheads="1"/>
          </p:cNvSpPr>
          <p:nvPr/>
        </p:nvSpPr>
        <p:spPr bwMode="auto">
          <a:xfrm flipV="1">
            <a:off x="6096000" y="53236"/>
            <a:ext cx="3375764" cy="3375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group of women in military uniforms&#10;&#10;AI-generated content may be incorrect.">
            <a:extLst>
              <a:ext uri="{FF2B5EF4-FFF2-40B4-BE49-F238E27FC236}">
                <a16:creationId xmlns:a16="http://schemas.microsoft.com/office/drawing/2014/main" id="{C9E66FF3-A106-0D11-53D6-B19E46652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011" y="53236"/>
            <a:ext cx="3507288" cy="6804764"/>
          </a:xfrm>
          <a:prstGeom prst="rect">
            <a:avLst/>
          </a:prstGeom>
        </p:spPr>
      </p:pic>
    </p:spTree>
    <p:extLst>
      <p:ext uri="{BB962C8B-B14F-4D97-AF65-F5344CB8AC3E}">
        <p14:creationId xmlns:p14="http://schemas.microsoft.com/office/powerpoint/2010/main" val="156504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1059255"/>
          </a:xfrm>
        </p:spPr>
        <p:txBody>
          <a:bodyPr/>
          <a:lstStyle/>
          <a:p>
            <a:r>
              <a:rPr lang="en-US" b="1" i="1" dirty="0">
                <a:solidFill>
                  <a:srgbClr val="1B3D6D"/>
                </a:solidFill>
              </a:rPr>
              <a:t>Agenda</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227551"/>
            <a:ext cx="10931305" cy="4947781"/>
          </a:xfrm>
        </p:spPr>
        <p:txBody>
          <a:bodyPr>
            <a:normAutofit fontScale="92500" lnSpcReduction="10000"/>
          </a:bodyPr>
          <a:lstStyle/>
          <a:p>
            <a:r>
              <a:rPr lang="en-US" sz="3200" dirty="0">
                <a:solidFill>
                  <a:schemeClr val="tx2">
                    <a:lumMod val="75000"/>
                  </a:schemeClr>
                </a:solidFill>
              </a:rPr>
              <a:t>Introduction/Facilitators: Joan Suelter, Susan Kohler</a:t>
            </a:r>
          </a:p>
          <a:p>
            <a:r>
              <a:rPr lang="en-US" sz="3200" dirty="0">
                <a:solidFill>
                  <a:schemeClr val="tx2">
                    <a:lumMod val="75000"/>
                  </a:schemeClr>
                </a:solidFill>
              </a:rPr>
              <a:t>Other Introductions </a:t>
            </a:r>
          </a:p>
          <a:p>
            <a:r>
              <a:rPr lang="en-US" sz="3200" dirty="0">
                <a:solidFill>
                  <a:schemeClr val="tx2">
                    <a:lumMod val="75000"/>
                  </a:schemeClr>
                </a:solidFill>
              </a:rPr>
              <a:t>Mission</a:t>
            </a:r>
          </a:p>
          <a:p>
            <a:r>
              <a:rPr lang="en-US" sz="3200" dirty="0">
                <a:solidFill>
                  <a:schemeClr val="tx2">
                    <a:lumMod val="75000"/>
                  </a:schemeClr>
                </a:solidFill>
              </a:rPr>
              <a:t>Benefits of be a member of the American Legion</a:t>
            </a:r>
          </a:p>
          <a:p>
            <a:r>
              <a:rPr lang="en-US" sz="3200" dirty="0">
                <a:solidFill>
                  <a:schemeClr val="tx2">
                    <a:lumMod val="75000"/>
                  </a:schemeClr>
                </a:solidFill>
              </a:rPr>
              <a:t>Honoring women veterans</a:t>
            </a:r>
          </a:p>
          <a:p>
            <a:r>
              <a:rPr lang="en-US" sz="3200" dirty="0">
                <a:solidFill>
                  <a:schemeClr val="tx2">
                    <a:lumMod val="75000"/>
                  </a:schemeClr>
                </a:solidFill>
              </a:rPr>
              <a:t>Summary of concerns</a:t>
            </a:r>
          </a:p>
          <a:p>
            <a:r>
              <a:rPr lang="en-US" sz="3200" dirty="0">
                <a:solidFill>
                  <a:schemeClr val="tx2">
                    <a:lumMod val="75000"/>
                  </a:schemeClr>
                </a:solidFill>
              </a:rPr>
              <a:t>Goals to success</a:t>
            </a:r>
          </a:p>
          <a:p>
            <a:r>
              <a:rPr lang="en-US" sz="3200" dirty="0">
                <a:solidFill>
                  <a:schemeClr val="tx2">
                    <a:lumMod val="75000"/>
                  </a:schemeClr>
                </a:solidFill>
              </a:rPr>
              <a:t>Open Discussion</a:t>
            </a:r>
          </a:p>
          <a:p>
            <a:r>
              <a:rPr lang="en-US" sz="3200" dirty="0">
                <a:solidFill>
                  <a:schemeClr val="tx2">
                    <a:lumMod val="75000"/>
                  </a:schemeClr>
                </a:solidFill>
              </a:rPr>
              <a:t>Resources/social media support</a:t>
            </a:r>
          </a:p>
          <a:p>
            <a:r>
              <a:rPr lang="en-US" sz="3200" dirty="0">
                <a:solidFill>
                  <a:schemeClr val="tx2">
                    <a:lumMod val="75000"/>
                  </a:schemeClr>
                </a:solidFill>
              </a:rPr>
              <a:t>Final Thoughts</a:t>
            </a:r>
          </a:p>
          <a:p>
            <a:endParaRPr lang="en-US" sz="3200" dirty="0">
              <a:solidFill>
                <a:schemeClr val="tx2">
                  <a:lumMod val="75000"/>
                </a:schemeClr>
              </a:solidFill>
            </a:endParaRPr>
          </a:p>
          <a:p>
            <a:endParaRPr lang="en-US" sz="3200" dirty="0">
              <a:solidFill>
                <a:schemeClr val="tx2">
                  <a:lumMod val="75000"/>
                </a:schemeClr>
              </a:solidFill>
            </a:endParaRPr>
          </a:p>
          <a:p>
            <a:endParaRPr lang="en-US" sz="3200" dirty="0">
              <a:solidFill>
                <a:schemeClr val="tx2">
                  <a:lumMod val="75000"/>
                </a:schemeClr>
              </a:solidFill>
            </a:endParaRPr>
          </a:p>
          <a:p>
            <a:endParaRPr lang="en-US" sz="3200" dirty="0">
              <a:solidFill>
                <a:schemeClr val="tx2">
                  <a:lumMod val="75000"/>
                </a:schemeClr>
              </a:solidFill>
            </a:endParaRPr>
          </a:p>
          <a:p>
            <a:endParaRPr lang="en-US" sz="3200" dirty="0">
              <a:solidFill>
                <a:schemeClr val="tx2">
                  <a:lumMod val="75000"/>
                </a:schemeClr>
              </a:solidFill>
            </a:endParaRPr>
          </a:p>
          <a:p>
            <a:endParaRPr lang="en-US" sz="3200" dirty="0">
              <a:solidFill>
                <a:schemeClr val="tx2">
                  <a:lumMod val="75000"/>
                </a:schemeClr>
              </a:solidFill>
            </a:endParaRPr>
          </a:p>
          <a:p>
            <a:endParaRPr lang="en-US" sz="24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
        <p:nvSpPr>
          <p:cNvPr id="2" name="TextBox 1">
            <a:extLst>
              <a:ext uri="{FF2B5EF4-FFF2-40B4-BE49-F238E27FC236}">
                <a16:creationId xmlns:a16="http://schemas.microsoft.com/office/drawing/2014/main" id="{DA47BCA7-07C3-100F-1C17-DF3A1B36E035}"/>
              </a:ext>
            </a:extLst>
          </p:cNvPr>
          <p:cNvSpPr txBox="1"/>
          <p:nvPr/>
        </p:nvSpPr>
        <p:spPr>
          <a:xfrm>
            <a:off x="1831138" y="3261247"/>
            <a:ext cx="5465652" cy="1077218"/>
          </a:xfrm>
          <a:prstGeom prst="rect">
            <a:avLst/>
          </a:prstGeom>
          <a:noFill/>
        </p:spPr>
        <p:txBody>
          <a:bodyPr wrap="square" rtlCol="0">
            <a:spAutoFit/>
          </a:bodyPr>
          <a:lstStyle/>
          <a:p>
            <a:pPr lvl="1"/>
            <a:br>
              <a:rPr lang="en-US" dirty="0"/>
            </a:br>
            <a:r>
              <a:rPr lang="en-US" dirty="0"/>
              <a:t>-</a:t>
            </a:r>
            <a:endParaRPr lang="en-US" sz="3200" dirty="0">
              <a:solidFill>
                <a:schemeClr val="tx2">
                  <a:lumMod val="75000"/>
                </a:schemeClr>
              </a:solidFill>
            </a:endParaRPr>
          </a:p>
        </p:txBody>
      </p:sp>
      <p:sp>
        <p:nvSpPr>
          <p:cNvPr id="3" name="TextBox 2">
            <a:extLst>
              <a:ext uri="{FF2B5EF4-FFF2-40B4-BE49-F238E27FC236}">
                <a16:creationId xmlns:a16="http://schemas.microsoft.com/office/drawing/2014/main" id="{B3ECE2C2-0022-83F2-BADF-6317E7B702C0}"/>
              </a:ext>
            </a:extLst>
          </p:cNvPr>
          <p:cNvSpPr txBox="1"/>
          <p:nvPr/>
        </p:nvSpPr>
        <p:spPr>
          <a:xfrm>
            <a:off x="6511704" y="3032911"/>
            <a:ext cx="45719" cy="1077218"/>
          </a:xfrm>
          <a:prstGeom prst="rect">
            <a:avLst/>
          </a:prstGeom>
          <a:noFill/>
        </p:spPr>
        <p:txBody>
          <a:bodyPr wrap="square" rtlCol="0">
            <a:spAutoFit/>
          </a:bodyPr>
          <a:lstStyle/>
          <a:p>
            <a:endParaRPr lang="en-US" sz="3200" dirty="0">
              <a:solidFill>
                <a:schemeClr val="tx2">
                  <a:lumMod val="75000"/>
                </a:schemeClr>
              </a:solidFill>
            </a:endParaRPr>
          </a:p>
          <a:p>
            <a:pPr marL="457200" indent="-457200">
              <a:buFont typeface="Arial" panose="020B0604020202020204" pitchFamily="34" charset="0"/>
              <a:buChar char="•"/>
            </a:pPr>
            <a:endParaRPr lang="en-US" sz="3200" dirty="0">
              <a:solidFill>
                <a:schemeClr val="tx2">
                  <a:lumMod val="75000"/>
                </a:schemeClr>
              </a:solidFill>
            </a:endParaRPr>
          </a:p>
        </p:txBody>
      </p:sp>
    </p:spTree>
    <p:extLst>
      <p:ext uri="{BB962C8B-B14F-4D97-AF65-F5344CB8AC3E}">
        <p14:creationId xmlns:p14="http://schemas.microsoft.com/office/powerpoint/2010/main" val="16553446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1074376"/>
          </a:xfrm>
        </p:spPr>
        <p:txBody>
          <a:bodyPr/>
          <a:lstStyle/>
          <a:p>
            <a:r>
              <a:rPr lang="en-US" b="1" i="1" dirty="0">
                <a:solidFill>
                  <a:srgbClr val="1B3D6D"/>
                </a:solidFill>
              </a:rPr>
              <a:t>Introductions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439501"/>
            <a:ext cx="11085214" cy="4737462"/>
          </a:xfrm>
        </p:spPr>
        <p:txBody>
          <a:bodyPr>
            <a:normAutofit/>
          </a:bodyPr>
          <a:lstStyle/>
          <a:p>
            <a:pPr lvl="1"/>
            <a:r>
              <a:rPr lang="en-US" sz="3200" b="1" dirty="0">
                <a:solidFill>
                  <a:schemeClr val="tx2">
                    <a:lumMod val="75000"/>
                  </a:schemeClr>
                </a:solidFill>
              </a:rPr>
              <a:t>Women Veterans Committee </a:t>
            </a:r>
          </a:p>
          <a:p>
            <a:pPr lvl="3"/>
            <a:r>
              <a:rPr lang="en-US" sz="3000" dirty="0">
                <a:solidFill>
                  <a:schemeClr val="tx2">
                    <a:lumMod val="75000"/>
                  </a:schemeClr>
                </a:solidFill>
              </a:rPr>
              <a:t>Joan Suelter, Post 347</a:t>
            </a:r>
          </a:p>
          <a:p>
            <a:pPr lvl="3"/>
            <a:r>
              <a:rPr lang="en-US" sz="3000" dirty="0">
                <a:solidFill>
                  <a:schemeClr val="tx2">
                    <a:lumMod val="75000"/>
                  </a:schemeClr>
                </a:solidFill>
              </a:rPr>
              <a:t>Dianne Boland, Post 117</a:t>
            </a:r>
          </a:p>
          <a:p>
            <a:pPr lvl="3"/>
            <a:r>
              <a:rPr lang="en-US" sz="3000" dirty="0">
                <a:solidFill>
                  <a:schemeClr val="tx2">
                    <a:lumMod val="75000"/>
                  </a:schemeClr>
                </a:solidFill>
              </a:rPr>
              <a:t>Jean Ware Post 418</a:t>
            </a:r>
            <a:br>
              <a:rPr lang="en-US" sz="3000" dirty="0">
                <a:solidFill>
                  <a:schemeClr val="tx2">
                    <a:lumMod val="75000"/>
                  </a:schemeClr>
                </a:solidFill>
              </a:rPr>
            </a:br>
            <a:endParaRPr lang="en-US" sz="3000" dirty="0">
              <a:solidFill>
                <a:schemeClr val="tx2">
                  <a:lumMod val="75000"/>
                </a:schemeClr>
              </a:solidFill>
            </a:endParaRPr>
          </a:p>
          <a:p>
            <a:pPr lvl="1"/>
            <a:r>
              <a:rPr lang="en-US" sz="3200" b="1" dirty="0">
                <a:solidFill>
                  <a:schemeClr val="tx2">
                    <a:lumMod val="75000"/>
                  </a:schemeClr>
                </a:solidFill>
              </a:rPr>
              <a:t>Women Veteran Advocates Working Behind the Scenes</a:t>
            </a:r>
          </a:p>
          <a:p>
            <a:pPr lvl="3"/>
            <a:r>
              <a:rPr lang="en-US" sz="3000" dirty="0">
                <a:solidFill>
                  <a:schemeClr val="tx2">
                    <a:lumMod val="75000"/>
                  </a:schemeClr>
                </a:solidFill>
              </a:rPr>
              <a:t>Susan Kohler, District 16, Post 273, 1st Vice Commander, Service Officer, todays co-partner/instructor </a:t>
            </a:r>
          </a:p>
          <a:p>
            <a:pPr lvl="3"/>
            <a:r>
              <a:rPr lang="en-US" sz="3000" dirty="0">
                <a:solidFill>
                  <a:schemeClr val="tx2">
                    <a:lumMod val="75000"/>
                  </a:schemeClr>
                </a:solidFill>
              </a:rPr>
              <a:t>Jean Ware, District 15, Post 418, 1</a:t>
            </a:r>
            <a:r>
              <a:rPr lang="en-US" sz="3000" baseline="30000" dirty="0">
                <a:solidFill>
                  <a:schemeClr val="tx2">
                    <a:lumMod val="75000"/>
                  </a:schemeClr>
                </a:solidFill>
              </a:rPr>
              <a:t>st</a:t>
            </a:r>
            <a:r>
              <a:rPr lang="en-US" sz="3000" dirty="0">
                <a:solidFill>
                  <a:schemeClr val="tx2">
                    <a:lumMod val="75000"/>
                  </a:schemeClr>
                </a:solidFill>
              </a:rPr>
              <a:t> Vice Commander,</a:t>
            </a:r>
          </a:p>
          <a:p>
            <a:pPr lvl="3"/>
            <a:r>
              <a:rPr lang="en-US" sz="3000" dirty="0">
                <a:solidFill>
                  <a:schemeClr val="tx2">
                    <a:lumMod val="75000"/>
                  </a:schemeClr>
                </a:solidFill>
              </a:rPr>
              <a:t>Hernando County Women Veteran Leader. </a:t>
            </a:r>
          </a:p>
          <a:p>
            <a:pPr marL="1371600" lvl="3" indent="0">
              <a:buNone/>
            </a:pPr>
            <a:endParaRPr lang="en-US" sz="30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41715636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F3927E-381B-AF0D-9B11-534D059641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D877B3-D0F4-FE73-F997-E686F03D2EE1}"/>
              </a:ext>
            </a:extLst>
          </p:cNvPr>
          <p:cNvSpPr>
            <a:spLocks noGrp="1"/>
          </p:cNvSpPr>
          <p:nvPr>
            <p:ph type="title"/>
          </p:nvPr>
        </p:nvSpPr>
        <p:spPr>
          <a:xfrm>
            <a:off x="838200" y="365125"/>
            <a:ext cx="10515600" cy="1225680"/>
          </a:xfrm>
        </p:spPr>
        <p:txBody>
          <a:bodyPr>
            <a:normAutofit/>
          </a:bodyPr>
          <a:lstStyle/>
          <a:p>
            <a:r>
              <a:rPr lang="en-US" sz="4000" b="1" i="1" dirty="0">
                <a:solidFill>
                  <a:schemeClr val="accent2"/>
                </a:solidFill>
              </a:rPr>
              <a:t>The benefits of being part of the legion family </a:t>
            </a:r>
            <a:br>
              <a:rPr lang="en-US" sz="9600" b="1" dirty="0">
                <a:solidFill>
                  <a:schemeClr val="accent2"/>
                </a:solidFill>
              </a:rPr>
            </a:br>
            <a:endParaRPr lang="en-US" sz="2800" b="1" dirty="0">
              <a:solidFill>
                <a:srgbClr val="1B3D6D"/>
              </a:solidFill>
            </a:endParaRPr>
          </a:p>
        </p:txBody>
      </p:sp>
      <p:sp>
        <p:nvSpPr>
          <p:cNvPr id="5" name="Content Placeholder 4">
            <a:extLst>
              <a:ext uri="{FF2B5EF4-FFF2-40B4-BE49-F238E27FC236}">
                <a16:creationId xmlns:a16="http://schemas.microsoft.com/office/drawing/2014/main" id="{10D6BCA2-D48C-3B74-49EE-536B25DD5334}"/>
              </a:ext>
            </a:extLst>
          </p:cNvPr>
          <p:cNvSpPr>
            <a:spLocks noGrp="1"/>
          </p:cNvSpPr>
          <p:nvPr>
            <p:ph idx="1"/>
          </p:nvPr>
        </p:nvSpPr>
        <p:spPr>
          <a:xfrm>
            <a:off x="838199" y="1502874"/>
            <a:ext cx="10994680" cy="5181945"/>
          </a:xfrm>
        </p:spPr>
        <p:txBody>
          <a:bodyPr>
            <a:normAutofit fontScale="25000" lnSpcReduction="20000"/>
          </a:bodyPr>
          <a:lstStyle/>
          <a:p>
            <a:pPr marL="0" indent="0">
              <a:buNone/>
            </a:pPr>
            <a:endParaRPr lang="en-US" sz="7200" b="1" dirty="0">
              <a:solidFill>
                <a:schemeClr val="accent2"/>
              </a:solidFill>
            </a:endParaRPr>
          </a:p>
          <a:p>
            <a:pPr marL="914400" lvl="1" indent="-457200">
              <a:lnSpc>
                <a:spcPct val="110000"/>
              </a:lnSpc>
              <a:spcBef>
                <a:spcPts val="0"/>
              </a:spcBef>
              <a:spcAft>
                <a:spcPts val="600"/>
              </a:spcAft>
            </a:pPr>
            <a:r>
              <a:rPr lang="en-US" sz="11200" dirty="0">
                <a:solidFill>
                  <a:schemeClr val="tx2">
                    <a:lumMod val="75000"/>
                  </a:schemeClr>
                </a:solidFill>
              </a:rPr>
              <a:t>Advocate for female veterans.</a:t>
            </a:r>
          </a:p>
          <a:p>
            <a:pPr marL="914400" lvl="1" indent="-457200">
              <a:lnSpc>
                <a:spcPct val="110000"/>
              </a:lnSpc>
              <a:spcBef>
                <a:spcPts val="0"/>
              </a:spcBef>
              <a:spcAft>
                <a:spcPts val="600"/>
              </a:spcAft>
            </a:pPr>
            <a:r>
              <a:rPr lang="en-US" sz="11200" dirty="0">
                <a:solidFill>
                  <a:schemeClr val="tx2">
                    <a:lumMod val="75000"/>
                  </a:schemeClr>
                </a:solidFill>
              </a:rPr>
              <a:t>Assist women veterans transition from active duty to veteran status.</a:t>
            </a:r>
          </a:p>
          <a:p>
            <a:pPr marL="914400" lvl="1" indent="-457200">
              <a:lnSpc>
                <a:spcPct val="110000"/>
              </a:lnSpc>
              <a:spcBef>
                <a:spcPts val="0"/>
              </a:spcBef>
              <a:spcAft>
                <a:spcPts val="600"/>
              </a:spcAft>
            </a:pPr>
            <a:r>
              <a:rPr lang="en-US" sz="11200" dirty="0">
                <a:solidFill>
                  <a:schemeClr val="tx2">
                    <a:lumMod val="75000"/>
                  </a:schemeClr>
                </a:solidFill>
              </a:rPr>
              <a:t>Assist our sister veterans with access to VA benefits: health care to include mental health programs addressing PTSD and MST, homelessness and compensation.</a:t>
            </a:r>
          </a:p>
          <a:p>
            <a:pPr marL="914400" lvl="1" indent="-457200">
              <a:lnSpc>
                <a:spcPct val="110000"/>
              </a:lnSpc>
              <a:spcBef>
                <a:spcPts val="0"/>
              </a:spcBef>
              <a:spcAft>
                <a:spcPts val="600"/>
              </a:spcAft>
            </a:pPr>
            <a:r>
              <a:rPr lang="en-US" sz="11200" dirty="0">
                <a:solidFill>
                  <a:schemeClr val="tx2">
                    <a:lumMod val="75000"/>
                  </a:schemeClr>
                </a:solidFill>
              </a:rPr>
              <a:t>Apply their military and life experience to further the growth of the American Legion.</a:t>
            </a:r>
          </a:p>
          <a:p>
            <a:pPr marL="914400" lvl="1" indent="-457200">
              <a:lnSpc>
                <a:spcPct val="110000"/>
              </a:lnSpc>
              <a:spcBef>
                <a:spcPts val="0"/>
              </a:spcBef>
              <a:spcAft>
                <a:spcPts val="600"/>
              </a:spcAft>
            </a:pPr>
            <a:r>
              <a:rPr lang="en-US" sz="11200" dirty="0">
                <a:solidFill>
                  <a:schemeClr val="tx2">
                    <a:lumMod val="75000"/>
                  </a:schemeClr>
                </a:solidFill>
              </a:rPr>
              <a:t>Camaraderie</a:t>
            </a:r>
          </a:p>
          <a:p>
            <a:pPr marL="0" indent="0">
              <a:buNone/>
            </a:pPr>
            <a:r>
              <a:rPr lang="en-US" sz="2400" dirty="0">
                <a:solidFill>
                  <a:schemeClr val="tx2">
                    <a:lumMod val="75000"/>
                  </a:schemeClr>
                </a:solidFill>
              </a:rPr>
              <a:t>	</a:t>
            </a:r>
          </a:p>
          <a:p>
            <a:pPr marL="0" indent="0">
              <a:buNone/>
            </a:pPr>
            <a:r>
              <a:rPr lang="en-US" sz="2400" dirty="0">
                <a:solidFill>
                  <a:schemeClr val="tx2">
                    <a:lumMod val="75000"/>
                  </a:schemeClr>
                </a:solidFill>
              </a:rPr>
              <a:t>	</a:t>
            </a:r>
          </a:p>
        </p:txBody>
      </p:sp>
      <p:sp>
        <p:nvSpPr>
          <p:cNvPr id="6" name="TextBox 5">
            <a:extLst>
              <a:ext uri="{FF2B5EF4-FFF2-40B4-BE49-F238E27FC236}">
                <a16:creationId xmlns:a16="http://schemas.microsoft.com/office/drawing/2014/main" id="{044309A3-456B-8BCE-1C95-4762EA3161D0}"/>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22644520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1137750"/>
          </a:xfrm>
        </p:spPr>
        <p:txBody>
          <a:bodyPr/>
          <a:lstStyle/>
          <a:p>
            <a:r>
              <a:rPr lang="en-US" b="1" i="1" dirty="0">
                <a:solidFill>
                  <a:srgbClr val="1B3D6D"/>
                </a:solidFill>
              </a:rPr>
              <a:t>Mission Statement</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385180"/>
            <a:ext cx="10976572" cy="4791783"/>
          </a:xfrm>
        </p:spPr>
        <p:txBody>
          <a:bodyPr>
            <a:normAutofit fontScale="85000" lnSpcReduction="20000"/>
          </a:bodyPr>
          <a:lstStyle/>
          <a:p>
            <a:pPr marL="914400" lvl="1" indent="-457200">
              <a:lnSpc>
                <a:spcPct val="110000"/>
              </a:lnSpc>
              <a:spcBef>
                <a:spcPts val="0"/>
              </a:spcBef>
              <a:spcAft>
                <a:spcPts val="1200"/>
              </a:spcAft>
              <a:buClr>
                <a:schemeClr val="tx1"/>
              </a:buClr>
            </a:pPr>
            <a:r>
              <a:rPr lang="en-US" sz="3500" dirty="0">
                <a:solidFill>
                  <a:schemeClr val="tx2">
                    <a:lumMod val="75000"/>
                  </a:schemeClr>
                </a:solidFill>
              </a:rPr>
              <a:t>Engage our sister Veterans to foster </a:t>
            </a:r>
            <a:r>
              <a:rPr lang="en-US" sz="3500">
                <a:solidFill>
                  <a:schemeClr val="tx2">
                    <a:lumMod val="75000"/>
                  </a:schemeClr>
                </a:solidFill>
              </a:rPr>
              <a:t>female camaraderie.</a:t>
            </a:r>
            <a:endParaRPr lang="en-US" sz="3500" dirty="0">
              <a:solidFill>
                <a:schemeClr val="tx2">
                  <a:lumMod val="75000"/>
                </a:schemeClr>
              </a:solidFill>
            </a:endParaRPr>
          </a:p>
          <a:p>
            <a:pPr marL="914400" lvl="1" indent="-457200">
              <a:lnSpc>
                <a:spcPct val="110000"/>
              </a:lnSpc>
              <a:spcBef>
                <a:spcPts val="0"/>
              </a:spcBef>
              <a:spcAft>
                <a:spcPts val="1200"/>
              </a:spcAft>
              <a:buClr>
                <a:schemeClr val="tx1"/>
              </a:buClr>
            </a:pPr>
            <a:r>
              <a:rPr lang="en-US" sz="3500" dirty="0">
                <a:solidFill>
                  <a:schemeClr val="tx2">
                    <a:lumMod val="75000"/>
                  </a:schemeClr>
                </a:solidFill>
              </a:rPr>
              <a:t>Educate and provide wellness assistance and other support as needed through networking and collaboration with Florida Department of Veteran Affairs, the American Legion and the VA system.</a:t>
            </a:r>
          </a:p>
          <a:p>
            <a:pPr marL="914400" lvl="1" indent="-457200">
              <a:lnSpc>
                <a:spcPct val="110000"/>
              </a:lnSpc>
              <a:spcBef>
                <a:spcPts val="0"/>
              </a:spcBef>
              <a:spcAft>
                <a:spcPts val="1200"/>
              </a:spcAft>
              <a:buClr>
                <a:schemeClr val="tx1"/>
              </a:buClr>
            </a:pPr>
            <a:r>
              <a:rPr lang="en-US" sz="3500" dirty="0">
                <a:solidFill>
                  <a:schemeClr val="tx2">
                    <a:lumMod val="75000"/>
                  </a:schemeClr>
                </a:solidFill>
              </a:rPr>
              <a:t>Offer a safe environment that encourages a sense of belonging, recognition and appreciation for their service and sacrifices made in the defense of our country. </a:t>
            </a:r>
          </a:p>
          <a:p>
            <a:pPr marL="914400" lvl="1" indent="-457200">
              <a:lnSpc>
                <a:spcPct val="110000"/>
              </a:lnSpc>
              <a:spcBef>
                <a:spcPts val="0"/>
              </a:spcBef>
              <a:spcAft>
                <a:spcPts val="1200"/>
              </a:spcAft>
              <a:buClr>
                <a:schemeClr val="tx1"/>
              </a:buClr>
            </a:pPr>
            <a:r>
              <a:rPr lang="en-US" sz="3500" dirty="0">
                <a:solidFill>
                  <a:schemeClr val="tx2">
                    <a:lumMod val="75000"/>
                  </a:schemeClr>
                </a:solidFill>
              </a:rPr>
              <a:t>Embrace their life and military experiences which will strengthen the growth of each other and the American Legion.</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36075672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4ACE30-6CAC-5A8B-6088-B55981A2BD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D56C7D-7C7B-51BE-B628-35BEF58E26AD}"/>
              </a:ext>
            </a:extLst>
          </p:cNvPr>
          <p:cNvSpPr>
            <a:spLocks noGrp="1"/>
          </p:cNvSpPr>
          <p:nvPr>
            <p:ph type="title"/>
          </p:nvPr>
        </p:nvSpPr>
        <p:spPr>
          <a:xfrm>
            <a:off x="838200" y="263047"/>
            <a:ext cx="10515600" cy="2254685"/>
          </a:xfrm>
        </p:spPr>
        <p:txBody>
          <a:bodyPr>
            <a:normAutofit fontScale="90000"/>
          </a:bodyPr>
          <a:lstStyle/>
          <a:p>
            <a:r>
              <a:rPr lang="en-US" sz="4400" b="1" i="1" kern="1400" spc="-50">
                <a:solidFill>
                  <a:srgbClr val="1B3D6D"/>
                </a:solidFill>
                <a:effectLst/>
                <a:latin typeface="Aptos Display" panose="020B0004020202020204" pitchFamily="34" charset="0"/>
                <a:ea typeface="Times New Roman" panose="02020603050405020304" pitchFamily="18" charset="0"/>
                <a:cs typeface="Times New Roman" panose="02020603050405020304" pitchFamily="18" charset="0"/>
              </a:rPr>
              <a:t>Honoring the Resilience of Women Veterans: Acknowledging Their Struggles After Discharge</a:t>
            </a:r>
            <a:br>
              <a:rPr lang="en-US" sz="4400" kern="1400" spc="-50">
                <a:effectLst/>
                <a:latin typeface="Aptos Display" panose="020B0004020202020204" pitchFamily="34" charset="0"/>
                <a:ea typeface="Times New Roman" panose="02020603050405020304" pitchFamily="18" charset="0"/>
                <a:cs typeface="Times New Roman" panose="02020603050405020304" pitchFamily="18" charset="0"/>
              </a:rPr>
            </a:br>
            <a:endParaRPr lang="en-US" b="1" dirty="0">
              <a:solidFill>
                <a:srgbClr val="1B3D6D"/>
              </a:solidFill>
            </a:endParaRPr>
          </a:p>
        </p:txBody>
      </p:sp>
      <p:sp>
        <p:nvSpPr>
          <p:cNvPr id="5" name="Content Placeholder 4">
            <a:extLst>
              <a:ext uri="{FF2B5EF4-FFF2-40B4-BE49-F238E27FC236}">
                <a16:creationId xmlns:a16="http://schemas.microsoft.com/office/drawing/2014/main" id="{3E961A08-8537-F6EE-2C3A-3A3ADE692746}"/>
              </a:ext>
            </a:extLst>
          </p:cNvPr>
          <p:cNvSpPr>
            <a:spLocks noGrp="1"/>
          </p:cNvSpPr>
          <p:nvPr>
            <p:ph idx="1"/>
          </p:nvPr>
        </p:nvSpPr>
        <p:spPr/>
        <p:txBody>
          <a:bodyPr>
            <a:normAutofit lnSpcReduction="10000"/>
          </a:bodyPr>
          <a:lstStyle/>
          <a:p>
            <a:pPr marL="457200" lvl="1" indent="0">
              <a:lnSpc>
                <a:spcPct val="100000"/>
              </a:lnSpc>
              <a:spcBef>
                <a:spcPts val="0"/>
              </a:spcBef>
              <a:spcAft>
                <a:spcPts val="1800"/>
              </a:spcAft>
              <a:buNone/>
            </a:pPr>
            <a:r>
              <a:rPr lang="en-US" sz="3600" kern="100" dirty="0">
                <a:latin typeface="+mj-lt"/>
                <a:ea typeface="Aptos" panose="020B0004020202020204" pitchFamily="34" charset="0"/>
                <a:cs typeface="Times New Roman" panose="02020603050405020304" pitchFamily="18" charset="0"/>
              </a:rPr>
              <a:t>In recent years, we have made significant strides in recognizing the sacrifices of our veterans. However, women veterans often find themselves navigating a unique set of challenges post-discharge. These challenges can encompass a broad spectrum, including mental health struggles, employment difficulties, healthcare disparities, and social reintegration.</a:t>
            </a:r>
          </a:p>
          <a:p>
            <a:pPr marL="914400" lvl="1" indent="-457200">
              <a:lnSpc>
                <a:spcPct val="100000"/>
              </a:lnSpc>
              <a:spcBef>
                <a:spcPts val="0"/>
              </a:spcBef>
              <a:spcAft>
                <a:spcPts val="1800"/>
              </a:spcAft>
            </a:pPr>
            <a:endParaRPr lang="en-US" sz="1800" dirty="0">
              <a:solidFill>
                <a:schemeClr val="tx2">
                  <a:lumMod val="75000"/>
                </a:schemeClr>
              </a:solidFill>
            </a:endParaRPr>
          </a:p>
        </p:txBody>
      </p:sp>
      <p:sp>
        <p:nvSpPr>
          <p:cNvPr id="6" name="TextBox 5">
            <a:extLst>
              <a:ext uri="{FF2B5EF4-FFF2-40B4-BE49-F238E27FC236}">
                <a16:creationId xmlns:a16="http://schemas.microsoft.com/office/drawing/2014/main" id="{439F7FDB-A3AA-C08C-4854-4170B1E9D5FB}"/>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21150556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6"/>
            <a:ext cx="10515600" cy="974788"/>
          </a:xfrm>
        </p:spPr>
        <p:txBody>
          <a:bodyPr/>
          <a:lstStyle/>
          <a:p>
            <a:r>
              <a:rPr lang="en-US" b="1" i="1" dirty="0">
                <a:solidFill>
                  <a:srgbClr val="1B3D6D"/>
                </a:solidFill>
              </a:rPr>
              <a:t>Honoring (continued)</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339914"/>
            <a:ext cx="10976572" cy="4837049"/>
          </a:xfrm>
        </p:spPr>
        <p:txBody>
          <a:bodyPr>
            <a:normAutofit lnSpcReduction="10000"/>
          </a:bodyPr>
          <a:lstStyle/>
          <a:p>
            <a:pPr marL="0" indent="0">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First and foremost, mental health is a pressing concern for many women veterans. The experiences of military service, including exposure to combat and the stress of military life, can leave lasting psychological impacts. Women veterans are at an increased risk of conditions such as post-traumatic stress disorder (PTSD), depression, and anxiety. Unfortunately, these mental health issues are often compounded by feelings of isolation and the stigma of seeking help. It is imperative that we create a supportive environment where women veterans feel comfortable accessing the mental health resources, they need without fear of judgment.</a:t>
            </a:r>
          </a:p>
          <a:p>
            <a:pPr marL="0" indent="0">
              <a:buNone/>
            </a:pPr>
            <a:endParaRPr lang="en-US" sz="24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278682995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57F2C0-CABD-6103-CD23-5C052F0865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489EE0-9985-5659-8CA2-A4983D5B1605}"/>
              </a:ext>
            </a:extLst>
          </p:cNvPr>
          <p:cNvSpPr>
            <a:spLocks noGrp="1"/>
          </p:cNvSpPr>
          <p:nvPr>
            <p:ph type="title"/>
          </p:nvPr>
        </p:nvSpPr>
        <p:spPr/>
        <p:txBody>
          <a:bodyPr>
            <a:normAutofit fontScale="90000"/>
          </a:bodyPr>
          <a:lstStyle/>
          <a:p>
            <a:r>
              <a:rPr lang="en-US" sz="6000" b="1" i="1" dirty="0">
                <a:solidFill>
                  <a:srgbClr val="1B3D6D"/>
                </a:solidFill>
              </a:rPr>
              <a:t>Summary-Transitional Concerns for our women veterans</a:t>
            </a:r>
            <a:endParaRPr lang="en-US" sz="6000" b="1" dirty="0">
              <a:solidFill>
                <a:srgbClr val="1B3D6D"/>
              </a:solidFill>
            </a:endParaRPr>
          </a:p>
        </p:txBody>
      </p:sp>
      <p:sp>
        <p:nvSpPr>
          <p:cNvPr id="5" name="Content Placeholder 4">
            <a:extLst>
              <a:ext uri="{FF2B5EF4-FFF2-40B4-BE49-F238E27FC236}">
                <a16:creationId xmlns:a16="http://schemas.microsoft.com/office/drawing/2014/main" id="{63BD6DFD-DAB2-973F-5651-8407E9F38E39}"/>
              </a:ext>
            </a:extLst>
          </p:cNvPr>
          <p:cNvSpPr>
            <a:spLocks noGrp="1"/>
          </p:cNvSpPr>
          <p:nvPr>
            <p:ph idx="1"/>
          </p:nvPr>
        </p:nvSpPr>
        <p:spPr>
          <a:xfrm>
            <a:off x="838200" y="1825625"/>
            <a:ext cx="10515600" cy="4337180"/>
          </a:xfrm>
        </p:spPr>
        <p:txBody>
          <a:bodyPr>
            <a:normAutofit/>
          </a:bodyPr>
          <a:lstStyle/>
          <a:p>
            <a:r>
              <a:rPr lang="en-US" sz="3600" dirty="0"/>
              <a:t>Employment</a:t>
            </a:r>
          </a:p>
          <a:p>
            <a:r>
              <a:rPr lang="en-US" sz="3600" dirty="0"/>
              <a:t>Health Care disparities</a:t>
            </a:r>
          </a:p>
          <a:p>
            <a:r>
              <a:rPr lang="en-US" sz="3600" dirty="0"/>
              <a:t>Mental Health - Suicide</a:t>
            </a:r>
          </a:p>
          <a:p>
            <a:r>
              <a:rPr lang="en-US" sz="3600" dirty="0"/>
              <a:t>Social reintegration</a:t>
            </a:r>
          </a:p>
          <a:p>
            <a:r>
              <a:rPr lang="en-US" sz="3600" dirty="0"/>
              <a:t>Essential to acknowledge the impact of MST</a:t>
            </a:r>
          </a:p>
          <a:p>
            <a:pPr marL="457200" lvl="1" indent="0">
              <a:spcBef>
                <a:spcPts val="0"/>
              </a:spcBef>
              <a:spcAft>
                <a:spcPts val="1200"/>
              </a:spcAft>
              <a:buNone/>
            </a:pPr>
            <a:endParaRPr lang="en-US" sz="4000" dirty="0">
              <a:solidFill>
                <a:schemeClr val="tx2">
                  <a:lumMod val="75000"/>
                </a:schemeClr>
              </a:solidFill>
            </a:endParaRPr>
          </a:p>
        </p:txBody>
      </p:sp>
      <p:sp>
        <p:nvSpPr>
          <p:cNvPr id="6" name="TextBox 5">
            <a:extLst>
              <a:ext uri="{FF2B5EF4-FFF2-40B4-BE49-F238E27FC236}">
                <a16:creationId xmlns:a16="http://schemas.microsoft.com/office/drawing/2014/main" id="{0053BCBB-44F5-FCE2-9191-9C9E8BE727F2}"/>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WOMEN VETERANS FORUM</a:t>
            </a:r>
          </a:p>
        </p:txBody>
      </p:sp>
    </p:spTree>
    <p:extLst>
      <p:ext uri="{BB962C8B-B14F-4D97-AF65-F5344CB8AC3E}">
        <p14:creationId xmlns:p14="http://schemas.microsoft.com/office/powerpoint/2010/main" val="31288888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FAL">
      <a:dk1>
        <a:srgbClr val="262626"/>
      </a:dk1>
      <a:lt1>
        <a:srgbClr val="FFFFFF"/>
      </a:lt1>
      <a:dk2>
        <a:srgbClr val="3A3A3A"/>
      </a:dk2>
      <a:lt2>
        <a:srgbClr val="E8E8E8"/>
      </a:lt2>
      <a:accent1>
        <a:srgbClr val="1B3D6D"/>
      </a:accent1>
      <a:accent2>
        <a:srgbClr val="D72131"/>
      </a:accent2>
      <a:accent3>
        <a:srgbClr val="2A5FAC"/>
      </a:accent3>
      <a:accent4>
        <a:srgbClr val="6896DA"/>
      </a:accent4>
      <a:accent5>
        <a:srgbClr val="8C1621"/>
      </a:accent5>
      <a:accent6>
        <a:srgbClr val="E55563"/>
      </a:accent6>
      <a:hlink>
        <a:srgbClr val="1B3D6D"/>
      </a:hlink>
      <a:folHlink>
        <a:srgbClr val="8C1621"/>
      </a:folHlink>
    </a:clrScheme>
    <a:fontScheme name="FAL">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942</TotalTime>
  <Words>1232</Words>
  <Application>Microsoft Office PowerPoint</Application>
  <PresentationFormat>Widescreen</PresentationFormat>
  <Paragraphs>140</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PowerPoint Presentation</vt:lpstr>
      <vt:lpstr>PowerPoint Presentation</vt:lpstr>
      <vt:lpstr>Agenda</vt:lpstr>
      <vt:lpstr>Introductions</vt:lpstr>
      <vt:lpstr>The benefits of being part of the legion family  </vt:lpstr>
      <vt:lpstr>Mission Statement</vt:lpstr>
      <vt:lpstr>Honoring the Resilience of Women Veterans: Acknowledging Their Struggles After Discharge </vt:lpstr>
      <vt:lpstr>Honoring (continued)</vt:lpstr>
      <vt:lpstr>Summary-Transitional Concerns for our women veterans</vt:lpstr>
      <vt:lpstr> Factors Driving Suicide Among Veterans</vt:lpstr>
      <vt:lpstr>To Achieve this</vt:lpstr>
      <vt:lpstr>Achieve (continued)  </vt:lpstr>
      <vt:lpstr>Strides</vt:lpstr>
      <vt:lpstr>Open Discussion </vt:lpstr>
      <vt:lpstr>References/Resources</vt:lpstr>
      <vt:lpstr>References/Resources</vt:lpstr>
      <vt:lpstr> Social Media Support Organizations</vt:lpstr>
      <vt:lpstr> Our Final Mission Today</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Kolze</dc:creator>
  <cp:lastModifiedBy>Zahra Nathoo</cp:lastModifiedBy>
  <cp:revision>31</cp:revision>
  <dcterms:created xsi:type="dcterms:W3CDTF">2024-08-19T13:25:53Z</dcterms:created>
  <dcterms:modified xsi:type="dcterms:W3CDTF">2025-05-30T18:51:25Z</dcterms:modified>
</cp:coreProperties>
</file>