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9" r:id="rId3"/>
    <p:sldId id="284" r:id="rId4"/>
    <p:sldId id="261" r:id="rId5"/>
    <p:sldId id="262" r:id="rId6"/>
    <p:sldId id="263" r:id="rId7"/>
    <p:sldId id="264" r:id="rId8"/>
    <p:sldId id="285" r:id="rId9"/>
    <p:sldId id="265" r:id="rId10"/>
    <p:sldId id="266" r:id="rId11"/>
    <p:sldId id="267" r:id="rId12"/>
    <p:sldId id="268" r:id="rId13"/>
    <p:sldId id="269" r:id="rId14"/>
    <p:sldId id="270" r:id="rId15"/>
    <p:sldId id="272" r:id="rId16"/>
    <p:sldId id="273" r:id="rId17"/>
    <p:sldId id="274" r:id="rId18"/>
    <p:sldId id="275" r:id="rId19"/>
    <p:sldId id="276" r:id="rId20"/>
    <p:sldId id="283" r:id="rId21"/>
    <p:sldId id="281" r:id="rId22"/>
    <p:sldId id="277" r:id="rId23"/>
    <p:sldId id="278" r:id="rId24"/>
    <p:sldId id="279" r:id="rId25"/>
    <p:sldId id="280" r:id="rId26"/>
    <p:sldId id="288" r:id="rId27"/>
    <p:sldId id="287" r:id="rId28"/>
    <p:sldId id="282"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0A1"/>
    <a:srgbClr val="D72131"/>
    <a:srgbClr val="1B3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91DFB7-893B-4416-B278-A94AE8917D2F}" type="datetimeFigureOut">
              <a:rPr lang="en-US" smtClean="0"/>
              <a:t>5/30/2025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5FA1175-A615-4D41-AFF9-981BD354EF5C}" type="slidenum">
              <a:rPr lang="en-US" smtClean="0"/>
              <a:t>‹#›</a:t>
            </a:fld>
            <a:endParaRPr lang="en-US"/>
          </a:p>
        </p:txBody>
      </p:sp>
    </p:spTree>
    <p:extLst>
      <p:ext uri="{BB962C8B-B14F-4D97-AF65-F5344CB8AC3E}">
        <p14:creationId xmlns:p14="http://schemas.microsoft.com/office/powerpoint/2010/main" val="418929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A1175-A615-4D41-AFF9-981BD354EF5C}" type="slidenum">
              <a:rPr lang="en-US" smtClean="0"/>
              <a:t>1</a:t>
            </a:fld>
            <a:endParaRPr lang="en-US"/>
          </a:p>
        </p:txBody>
      </p:sp>
    </p:spTree>
    <p:extLst>
      <p:ext uri="{BB962C8B-B14F-4D97-AF65-F5344CB8AC3E}">
        <p14:creationId xmlns:p14="http://schemas.microsoft.com/office/powerpoint/2010/main" val="264848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4C53-A0BE-A97A-FBEE-9661A6441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9E540-6A5C-FECB-CE7C-275DEE2AB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7D50D-9E9D-54FA-6268-6D9DF6697D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D666B-F43B-57DF-2442-CB89B394FF94}"/>
              </a:ext>
            </a:extLst>
          </p:cNvPr>
          <p:cNvSpPr>
            <a:spLocks noGrp="1"/>
          </p:cNvSpPr>
          <p:nvPr>
            <p:ph type="sldNum" sz="quarter" idx="5"/>
          </p:nvPr>
        </p:nvSpPr>
        <p:spPr/>
        <p:txBody>
          <a:bodyPr/>
          <a:lstStyle/>
          <a:p>
            <a:fld id="{25FA1175-A615-4D41-AFF9-981BD354EF5C}" type="slidenum">
              <a:rPr lang="en-US" smtClean="0"/>
              <a:t>10</a:t>
            </a:fld>
            <a:endParaRPr lang="en-US"/>
          </a:p>
        </p:txBody>
      </p:sp>
    </p:spTree>
    <p:extLst>
      <p:ext uri="{BB962C8B-B14F-4D97-AF65-F5344CB8AC3E}">
        <p14:creationId xmlns:p14="http://schemas.microsoft.com/office/powerpoint/2010/main" val="411681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B1F73-04CC-F5C8-4B4F-B555D6E27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10785-D65B-5612-52A7-B0733810B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1B39A-4536-B12D-35E3-9C6E25231D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B4E96E-E088-2267-86E9-A7301C9B692D}"/>
              </a:ext>
            </a:extLst>
          </p:cNvPr>
          <p:cNvSpPr>
            <a:spLocks noGrp="1"/>
          </p:cNvSpPr>
          <p:nvPr>
            <p:ph type="sldNum" sz="quarter" idx="5"/>
          </p:nvPr>
        </p:nvSpPr>
        <p:spPr/>
        <p:txBody>
          <a:bodyPr/>
          <a:lstStyle/>
          <a:p>
            <a:fld id="{25FA1175-A615-4D41-AFF9-981BD354EF5C}" type="slidenum">
              <a:rPr lang="en-US" smtClean="0"/>
              <a:t>11</a:t>
            </a:fld>
            <a:endParaRPr lang="en-US"/>
          </a:p>
        </p:txBody>
      </p:sp>
    </p:spTree>
    <p:extLst>
      <p:ext uri="{BB962C8B-B14F-4D97-AF65-F5344CB8AC3E}">
        <p14:creationId xmlns:p14="http://schemas.microsoft.com/office/powerpoint/2010/main" val="211936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A0F8B-5BA7-6424-B8F8-179B52095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E3A3B-C62A-1D9A-9059-F05ED73B5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68CCF-0BC8-F086-845E-7889B8E78E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62192-178E-4E1F-109D-DC830AF90DCD}"/>
              </a:ext>
            </a:extLst>
          </p:cNvPr>
          <p:cNvSpPr>
            <a:spLocks noGrp="1"/>
          </p:cNvSpPr>
          <p:nvPr>
            <p:ph type="sldNum" sz="quarter" idx="5"/>
          </p:nvPr>
        </p:nvSpPr>
        <p:spPr/>
        <p:txBody>
          <a:bodyPr/>
          <a:lstStyle/>
          <a:p>
            <a:fld id="{25FA1175-A615-4D41-AFF9-981BD354EF5C}" type="slidenum">
              <a:rPr lang="en-US" smtClean="0"/>
              <a:t>12</a:t>
            </a:fld>
            <a:endParaRPr lang="en-US"/>
          </a:p>
        </p:txBody>
      </p:sp>
    </p:spTree>
    <p:extLst>
      <p:ext uri="{BB962C8B-B14F-4D97-AF65-F5344CB8AC3E}">
        <p14:creationId xmlns:p14="http://schemas.microsoft.com/office/powerpoint/2010/main" val="236521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1D0A-613C-BEA5-54E9-F1199ACDF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69F0C-313E-7BF6-3599-4FF32AC71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A3B40-5CD4-D5F2-5229-37EBC323C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E3CE5C-F942-982A-DDD3-1C93714C894F}"/>
              </a:ext>
            </a:extLst>
          </p:cNvPr>
          <p:cNvSpPr>
            <a:spLocks noGrp="1"/>
          </p:cNvSpPr>
          <p:nvPr>
            <p:ph type="sldNum" sz="quarter" idx="5"/>
          </p:nvPr>
        </p:nvSpPr>
        <p:spPr/>
        <p:txBody>
          <a:bodyPr/>
          <a:lstStyle/>
          <a:p>
            <a:fld id="{25FA1175-A615-4D41-AFF9-981BD354EF5C}" type="slidenum">
              <a:rPr lang="en-US" smtClean="0"/>
              <a:t>13</a:t>
            </a:fld>
            <a:endParaRPr lang="en-US"/>
          </a:p>
        </p:txBody>
      </p:sp>
    </p:spTree>
    <p:extLst>
      <p:ext uri="{BB962C8B-B14F-4D97-AF65-F5344CB8AC3E}">
        <p14:creationId xmlns:p14="http://schemas.microsoft.com/office/powerpoint/2010/main" val="133415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FAAC-C68E-3AFD-C9E5-0F495DC97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B14E8-A527-4EE7-A44B-CEF03F5BA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C4785-0794-A52F-B6BC-F3CF9F9746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20F4C6-50B4-86A1-0958-517D49C8A0DA}"/>
              </a:ext>
            </a:extLst>
          </p:cNvPr>
          <p:cNvSpPr>
            <a:spLocks noGrp="1"/>
          </p:cNvSpPr>
          <p:nvPr>
            <p:ph type="sldNum" sz="quarter" idx="5"/>
          </p:nvPr>
        </p:nvSpPr>
        <p:spPr/>
        <p:txBody>
          <a:bodyPr/>
          <a:lstStyle/>
          <a:p>
            <a:fld id="{25FA1175-A615-4D41-AFF9-981BD354EF5C}" type="slidenum">
              <a:rPr lang="en-US" smtClean="0"/>
              <a:t>14</a:t>
            </a:fld>
            <a:endParaRPr lang="en-US"/>
          </a:p>
        </p:txBody>
      </p:sp>
    </p:spTree>
    <p:extLst>
      <p:ext uri="{BB962C8B-B14F-4D97-AF65-F5344CB8AC3E}">
        <p14:creationId xmlns:p14="http://schemas.microsoft.com/office/powerpoint/2010/main" val="3338341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26832-2DBF-ACBD-D291-AB2CAEC5E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2CD28-716C-B208-2207-76373F3F6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07E6A-5543-D2BE-610F-F37EC0EEE5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A4272B-9076-912B-3519-B5E962D2778B}"/>
              </a:ext>
            </a:extLst>
          </p:cNvPr>
          <p:cNvSpPr>
            <a:spLocks noGrp="1"/>
          </p:cNvSpPr>
          <p:nvPr>
            <p:ph type="sldNum" sz="quarter" idx="5"/>
          </p:nvPr>
        </p:nvSpPr>
        <p:spPr/>
        <p:txBody>
          <a:bodyPr/>
          <a:lstStyle/>
          <a:p>
            <a:fld id="{25FA1175-A615-4D41-AFF9-981BD354EF5C}" type="slidenum">
              <a:rPr lang="en-US" smtClean="0"/>
              <a:t>15</a:t>
            </a:fld>
            <a:endParaRPr lang="en-US"/>
          </a:p>
        </p:txBody>
      </p:sp>
    </p:spTree>
    <p:extLst>
      <p:ext uri="{BB962C8B-B14F-4D97-AF65-F5344CB8AC3E}">
        <p14:creationId xmlns:p14="http://schemas.microsoft.com/office/powerpoint/2010/main" val="2875235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60243-A85F-BD7F-4B28-AF2B86976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5817A-0CC2-8F08-D624-49669A304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EA88D-B3FB-9D5D-5EE2-3F43499527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983972-1F3F-7991-D5ED-36743200B6A3}"/>
              </a:ext>
            </a:extLst>
          </p:cNvPr>
          <p:cNvSpPr>
            <a:spLocks noGrp="1"/>
          </p:cNvSpPr>
          <p:nvPr>
            <p:ph type="sldNum" sz="quarter" idx="5"/>
          </p:nvPr>
        </p:nvSpPr>
        <p:spPr/>
        <p:txBody>
          <a:bodyPr/>
          <a:lstStyle/>
          <a:p>
            <a:fld id="{25FA1175-A615-4D41-AFF9-981BD354EF5C}" type="slidenum">
              <a:rPr lang="en-US" smtClean="0"/>
              <a:t>16</a:t>
            </a:fld>
            <a:endParaRPr lang="en-US"/>
          </a:p>
        </p:txBody>
      </p:sp>
    </p:spTree>
    <p:extLst>
      <p:ext uri="{BB962C8B-B14F-4D97-AF65-F5344CB8AC3E}">
        <p14:creationId xmlns:p14="http://schemas.microsoft.com/office/powerpoint/2010/main" val="332787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BA48D-7E3E-35E8-6BDC-A987FA673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137BF-A326-BC9D-FC55-1979209CE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45B7D-E56B-49B3-FDBF-8D3AAC7D1C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154ABC-29BA-1686-DFEB-8D0A9ADD525C}"/>
              </a:ext>
            </a:extLst>
          </p:cNvPr>
          <p:cNvSpPr>
            <a:spLocks noGrp="1"/>
          </p:cNvSpPr>
          <p:nvPr>
            <p:ph type="sldNum" sz="quarter" idx="5"/>
          </p:nvPr>
        </p:nvSpPr>
        <p:spPr/>
        <p:txBody>
          <a:bodyPr/>
          <a:lstStyle/>
          <a:p>
            <a:fld id="{25FA1175-A615-4D41-AFF9-981BD354EF5C}" type="slidenum">
              <a:rPr lang="en-US" smtClean="0"/>
              <a:t>17</a:t>
            </a:fld>
            <a:endParaRPr lang="en-US"/>
          </a:p>
        </p:txBody>
      </p:sp>
    </p:spTree>
    <p:extLst>
      <p:ext uri="{BB962C8B-B14F-4D97-AF65-F5344CB8AC3E}">
        <p14:creationId xmlns:p14="http://schemas.microsoft.com/office/powerpoint/2010/main" val="1379055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FEC9-0F65-C08F-E390-5724FCDF7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45388-B0B0-5B4B-796C-5729DD22E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8E2BD-9647-4355-62B9-1E50207674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8BCFC5-1640-DE2A-82DD-EA524D19A5F7}"/>
              </a:ext>
            </a:extLst>
          </p:cNvPr>
          <p:cNvSpPr>
            <a:spLocks noGrp="1"/>
          </p:cNvSpPr>
          <p:nvPr>
            <p:ph type="sldNum" sz="quarter" idx="5"/>
          </p:nvPr>
        </p:nvSpPr>
        <p:spPr/>
        <p:txBody>
          <a:bodyPr/>
          <a:lstStyle/>
          <a:p>
            <a:fld id="{25FA1175-A615-4D41-AFF9-981BD354EF5C}" type="slidenum">
              <a:rPr lang="en-US" smtClean="0"/>
              <a:t>18</a:t>
            </a:fld>
            <a:endParaRPr lang="en-US"/>
          </a:p>
        </p:txBody>
      </p:sp>
    </p:spTree>
    <p:extLst>
      <p:ext uri="{BB962C8B-B14F-4D97-AF65-F5344CB8AC3E}">
        <p14:creationId xmlns:p14="http://schemas.microsoft.com/office/powerpoint/2010/main" val="1127285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2DCED-CD84-6B6C-1784-BD7726CD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3877B-A1DB-9ADB-24B6-5508AD18E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778A8-9D4F-7A85-3AAB-47451F90C2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132D55-6B58-D24D-BD60-70E37A02683A}"/>
              </a:ext>
            </a:extLst>
          </p:cNvPr>
          <p:cNvSpPr>
            <a:spLocks noGrp="1"/>
          </p:cNvSpPr>
          <p:nvPr>
            <p:ph type="sldNum" sz="quarter" idx="5"/>
          </p:nvPr>
        </p:nvSpPr>
        <p:spPr/>
        <p:txBody>
          <a:bodyPr/>
          <a:lstStyle/>
          <a:p>
            <a:fld id="{25FA1175-A615-4D41-AFF9-981BD354EF5C}" type="slidenum">
              <a:rPr lang="en-US" smtClean="0"/>
              <a:t>19</a:t>
            </a:fld>
            <a:endParaRPr lang="en-US"/>
          </a:p>
        </p:txBody>
      </p:sp>
    </p:spTree>
    <p:extLst>
      <p:ext uri="{BB962C8B-B14F-4D97-AF65-F5344CB8AC3E}">
        <p14:creationId xmlns:p14="http://schemas.microsoft.com/office/powerpoint/2010/main" val="45084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 it up to 2-3 times per week and aim to 10+ times per week by posting</a:t>
            </a:r>
            <a:r>
              <a:rPr lang="en-US" baseline="0" dirty="0"/>
              <a:t> about certain things every Monday for example. Does anyone have a social media calendar? You can schedule in FB when you want your flyers to go out.</a:t>
            </a:r>
            <a:endParaRPr lang="en-US" dirty="0"/>
          </a:p>
        </p:txBody>
      </p:sp>
      <p:sp>
        <p:nvSpPr>
          <p:cNvPr id="4" name="Slide Number Placeholder 3"/>
          <p:cNvSpPr>
            <a:spLocks noGrp="1"/>
          </p:cNvSpPr>
          <p:nvPr>
            <p:ph type="sldNum" sz="quarter" idx="10"/>
          </p:nvPr>
        </p:nvSpPr>
        <p:spPr/>
        <p:txBody>
          <a:bodyPr/>
          <a:lstStyle/>
          <a:p>
            <a:fld id="{25FA1175-A615-4D41-AFF9-981BD354EF5C}" type="slidenum">
              <a:rPr lang="en-US" smtClean="0"/>
              <a:t>2</a:t>
            </a:fld>
            <a:endParaRPr lang="en-US"/>
          </a:p>
        </p:txBody>
      </p:sp>
    </p:spTree>
    <p:extLst>
      <p:ext uri="{BB962C8B-B14F-4D97-AF65-F5344CB8AC3E}">
        <p14:creationId xmlns:p14="http://schemas.microsoft.com/office/powerpoint/2010/main" val="285710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92A9B-BFB5-3F9F-4F25-DFF3D98FD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B7A85-2EB6-F7BA-1D97-ED6C274D4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E019A-CB09-268A-EB9B-51431E276C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770ACE-7507-DB1E-CA9B-FE1C7B45E0BF}"/>
              </a:ext>
            </a:extLst>
          </p:cNvPr>
          <p:cNvSpPr>
            <a:spLocks noGrp="1"/>
          </p:cNvSpPr>
          <p:nvPr>
            <p:ph type="sldNum" sz="quarter" idx="5"/>
          </p:nvPr>
        </p:nvSpPr>
        <p:spPr/>
        <p:txBody>
          <a:bodyPr/>
          <a:lstStyle/>
          <a:p>
            <a:fld id="{25FA1175-A615-4D41-AFF9-981BD354EF5C}" type="slidenum">
              <a:rPr lang="en-US" smtClean="0"/>
              <a:t>20</a:t>
            </a:fld>
            <a:endParaRPr lang="en-US"/>
          </a:p>
        </p:txBody>
      </p:sp>
    </p:spTree>
    <p:extLst>
      <p:ext uri="{BB962C8B-B14F-4D97-AF65-F5344CB8AC3E}">
        <p14:creationId xmlns:p14="http://schemas.microsoft.com/office/powerpoint/2010/main" val="4221965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3845A-8983-BA91-C5F1-A59D6811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C7C79-9B14-72F5-9641-53BFAE795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7D8B9-B171-E443-F19E-4BDEB005C8C1}"/>
              </a:ext>
            </a:extLst>
          </p:cNvPr>
          <p:cNvSpPr>
            <a:spLocks noGrp="1"/>
          </p:cNvSpPr>
          <p:nvPr>
            <p:ph type="body" idx="1"/>
          </p:nvPr>
        </p:nvSpPr>
        <p:spPr/>
        <p:txBody>
          <a:bodyPr/>
          <a:lstStyle/>
          <a:p>
            <a:r>
              <a:rPr lang="en-US" dirty="0"/>
              <a:t>Make flyers in:</a:t>
            </a:r>
          </a:p>
          <a:p>
            <a:r>
              <a:rPr lang="en-US" dirty="0"/>
              <a:t>Canva.com</a:t>
            </a:r>
          </a:p>
          <a:p>
            <a:r>
              <a:rPr lang="en-US" dirty="0"/>
              <a:t>Postermywall.com</a:t>
            </a:r>
          </a:p>
        </p:txBody>
      </p:sp>
      <p:sp>
        <p:nvSpPr>
          <p:cNvPr id="4" name="Slide Number Placeholder 3">
            <a:extLst>
              <a:ext uri="{FF2B5EF4-FFF2-40B4-BE49-F238E27FC236}">
                <a16:creationId xmlns:a16="http://schemas.microsoft.com/office/drawing/2014/main" id="{597B7F45-3731-1F0D-61C5-0D9B02627752}"/>
              </a:ext>
            </a:extLst>
          </p:cNvPr>
          <p:cNvSpPr>
            <a:spLocks noGrp="1"/>
          </p:cNvSpPr>
          <p:nvPr>
            <p:ph type="sldNum" sz="quarter" idx="5"/>
          </p:nvPr>
        </p:nvSpPr>
        <p:spPr/>
        <p:txBody>
          <a:bodyPr/>
          <a:lstStyle/>
          <a:p>
            <a:fld id="{25FA1175-A615-4D41-AFF9-981BD354EF5C}" type="slidenum">
              <a:rPr lang="en-US" smtClean="0"/>
              <a:t>21</a:t>
            </a:fld>
            <a:endParaRPr lang="en-US"/>
          </a:p>
        </p:txBody>
      </p:sp>
    </p:spTree>
    <p:extLst>
      <p:ext uri="{BB962C8B-B14F-4D97-AF65-F5344CB8AC3E}">
        <p14:creationId xmlns:p14="http://schemas.microsoft.com/office/powerpoint/2010/main" val="45072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4F528-E67A-C55A-7ACD-F182DA4A3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B2F27-38FC-C8BD-B8B4-495E3D5C7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CFB0F-EFD3-8F21-0729-E29063E845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ADA4-3DAF-5E03-0758-D60890D57CC5}"/>
              </a:ext>
            </a:extLst>
          </p:cNvPr>
          <p:cNvSpPr>
            <a:spLocks noGrp="1"/>
          </p:cNvSpPr>
          <p:nvPr>
            <p:ph type="sldNum" sz="quarter" idx="5"/>
          </p:nvPr>
        </p:nvSpPr>
        <p:spPr/>
        <p:txBody>
          <a:bodyPr/>
          <a:lstStyle/>
          <a:p>
            <a:fld id="{25FA1175-A615-4D41-AFF9-981BD354EF5C}" type="slidenum">
              <a:rPr lang="en-US" smtClean="0"/>
              <a:t>22</a:t>
            </a:fld>
            <a:endParaRPr lang="en-US"/>
          </a:p>
        </p:txBody>
      </p:sp>
    </p:spTree>
    <p:extLst>
      <p:ext uri="{BB962C8B-B14F-4D97-AF65-F5344CB8AC3E}">
        <p14:creationId xmlns:p14="http://schemas.microsoft.com/office/powerpoint/2010/main" val="2160018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56075-9809-C9AB-3FD1-EA3EBDF7C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C58A0-8D24-1AC0-179F-838F70282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C7961-F9A5-CFF2-D86B-5B7586A9F4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3804E4-15C6-16BF-08D8-A8B7BE78F530}"/>
              </a:ext>
            </a:extLst>
          </p:cNvPr>
          <p:cNvSpPr>
            <a:spLocks noGrp="1"/>
          </p:cNvSpPr>
          <p:nvPr>
            <p:ph type="sldNum" sz="quarter" idx="5"/>
          </p:nvPr>
        </p:nvSpPr>
        <p:spPr/>
        <p:txBody>
          <a:bodyPr/>
          <a:lstStyle/>
          <a:p>
            <a:fld id="{25FA1175-A615-4D41-AFF9-981BD354EF5C}" type="slidenum">
              <a:rPr lang="en-US" smtClean="0"/>
              <a:t>23</a:t>
            </a:fld>
            <a:endParaRPr lang="en-US"/>
          </a:p>
        </p:txBody>
      </p:sp>
    </p:spTree>
    <p:extLst>
      <p:ext uri="{BB962C8B-B14F-4D97-AF65-F5344CB8AC3E}">
        <p14:creationId xmlns:p14="http://schemas.microsoft.com/office/powerpoint/2010/main" val="3639253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8A5CF-B523-939F-C280-87E058D31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620E2-5825-5312-7237-87C36349C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E7E36-ABFA-7A79-4A82-5F788A5115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2BA47-78F4-677A-C12C-4150D95DDAF3}"/>
              </a:ext>
            </a:extLst>
          </p:cNvPr>
          <p:cNvSpPr>
            <a:spLocks noGrp="1"/>
          </p:cNvSpPr>
          <p:nvPr>
            <p:ph type="sldNum" sz="quarter" idx="5"/>
          </p:nvPr>
        </p:nvSpPr>
        <p:spPr/>
        <p:txBody>
          <a:bodyPr/>
          <a:lstStyle/>
          <a:p>
            <a:fld id="{25FA1175-A615-4D41-AFF9-981BD354EF5C}" type="slidenum">
              <a:rPr lang="en-US" smtClean="0"/>
              <a:t>24</a:t>
            </a:fld>
            <a:endParaRPr lang="en-US"/>
          </a:p>
        </p:txBody>
      </p:sp>
    </p:spTree>
    <p:extLst>
      <p:ext uri="{BB962C8B-B14F-4D97-AF65-F5344CB8AC3E}">
        <p14:creationId xmlns:p14="http://schemas.microsoft.com/office/powerpoint/2010/main" val="4270577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F8692-C562-25BE-28C8-144D26025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0CDBC-71C7-D229-362A-445B51DBA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23CCC-0CDE-62C0-ADD3-0C4239C81E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14274-8FA3-F85B-3D74-DF66B3AB3D69}"/>
              </a:ext>
            </a:extLst>
          </p:cNvPr>
          <p:cNvSpPr>
            <a:spLocks noGrp="1"/>
          </p:cNvSpPr>
          <p:nvPr>
            <p:ph type="sldNum" sz="quarter" idx="5"/>
          </p:nvPr>
        </p:nvSpPr>
        <p:spPr/>
        <p:txBody>
          <a:bodyPr/>
          <a:lstStyle/>
          <a:p>
            <a:fld id="{25FA1175-A615-4D41-AFF9-981BD354EF5C}" type="slidenum">
              <a:rPr lang="en-US" smtClean="0"/>
              <a:t>25</a:t>
            </a:fld>
            <a:endParaRPr lang="en-US"/>
          </a:p>
        </p:txBody>
      </p:sp>
    </p:spTree>
    <p:extLst>
      <p:ext uri="{BB962C8B-B14F-4D97-AF65-F5344CB8AC3E}">
        <p14:creationId xmlns:p14="http://schemas.microsoft.com/office/powerpoint/2010/main" val="1841228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89A1-1105-7D31-1606-5FF1AD1AC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95042-5875-182B-4C37-5706F137A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BBA59-ECBA-6C20-3ACD-9F89023F71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D65A51-ABDD-C7A5-1565-37C442044AB5}"/>
              </a:ext>
            </a:extLst>
          </p:cNvPr>
          <p:cNvSpPr>
            <a:spLocks noGrp="1"/>
          </p:cNvSpPr>
          <p:nvPr>
            <p:ph type="sldNum" sz="quarter" idx="5"/>
          </p:nvPr>
        </p:nvSpPr>
        <p:spPr/>
        <p:txBody>
          <a:bodyPr/>
          <a:lstStyle/>
          <a:p>
            <a:fld id="{25FA1175-A615-4D41-AFF9-981BD354EF5C}" type="slidenum">
              <a:rPr lang="en-US" smtClean="0"/>
              <a:t>26</a:t>
            </a:fld>
            <a:endParaRPr lang="en-US"/>
          </a:p>
        </p:txBody>
      </p:sp>
    </p:spTree>
    <p:extLst>
      <p:ext uri="{BB962C8B-B14F-4D97-AF65-F5344CB8AC3E}">
        <p14:creationId xmlns:p14="http://schemas.microsoft.com/office/powerpoint/2010/main" val="2919870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3845A-8983-BA91-C5F1-A59D6811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C7C79-9B14-72F5-9641-53BFAE795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7D8B9-B171-E443-F19E-4BDEB005C8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7B7F45-3731-1F0D-61C5-0D9B02627752}"/>
              </a:ext>
            </a:extLst>
          </p:cNvPr>
          <p:cNvSpPr>
            <a:spLocks noGrp="1"/>
          </p:cNvSpPr>
          <p:nvPr>
            <p:ph type="sldNum" sz="quarter" idx="5"/>
          </p:nvPr>
        </p:nvSpPr>
        <p:spPr/>
        <p:txBody>
          <a:bodyPr/>
          <a:lstStyle/>
          <a:p>
            <a:fld id="{25FA1175-A615-4D41-AFF9-981BD354EF5C}" type="slidenum">
              <a:rPr lang="en-US" smtClean="0"/>
              <a:t>27</a:t>
            </a:fld>
            <a:endParaRPr lang="en-US"/>
          </a:p>
        </p:txBody>
      </p:sp>
    </p:spTree>
    <p:extLst>
      <p:ext uri="{BB962C8B-B14F-4D97-AF65-F5344CB8AC3E}">
        <p14:creationId xmlns:p14="http://schemas.microsoft.com/office/powerpoint/2010/main" val="3574978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1D196-D776-7A68-B007-2DD30E065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477E1-8E8F-C1B5-B05D-49C106B9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76BAD-ADEB-007F-9D75-1B52721486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FD7137-35C3-AF3B-8C30-624847FD53E7}"/>
              </a:ext>
            </a:extLst>
          </p:cNvPr>
          <p:cNvSpPr>
            <a:spLocks noGrp="1"/>
          </p:cNvSpPr>
          <p:nvPr>
            <p:ph type="sldNum" sz="quarter" idx="5"/>
          </p:nvPr>
        </p:nvSpPr>
        <p:spPr/>
        <p:txBody>
          <a:bodyPr/>
          <a:lstStyle/>
          <a:p>
            <a:fld id="{25FA1175-A615-4D41-AFF9-981BD354EF5C}" type="slidenum">
              <a:rPr lang="en-US" smtClean="0"/>
              <a:t>28</a:t>
            </a:fld>
            <a:endParaRPr lang="en-US"/>
          </a:p>
        </p:txBody>
      </p:sp>
    </p:spTree>
    <p:extLst>
      <p:ext uri="{BB962C8B-B14F-4D97-AF65-F5344CB8AC3E}">
        <p14:creationId xmlns:p14="http://schemas.microsoft.com/office/powerpoint/2010/main" val="384598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A1175-A615-4D41-AFF9-981BD354EF5C}" type="slidenum">
              <a:rPr lang="en-US" smtClean="0"/>
              <a:t>3</a:t>
            </a:fld>
            <a:endParaRPr lang="en-US"/>
          </a:p>
        </p:txBody>
      </p:sp>
    </p:spTree>
    <p:extLst>
      <p:ext uri="{BB962C8B-B14F-4D97-AF65-F5344CB8AC3E}">
        <p14:creationId xmlns:p14="http://schemas.microsoft.com/office/powerpoint/2010/main" val="360872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A1175-A615-4D41-AFF9-981BD354EF5C}" type="slidenum">
              <a:rPr lang="en-US" smtClean="0"/>
              <a:t>4</a:t>
            </a:fld>
            <a:endParaRPr lang="en-US"/>
          </a:p>
        </p:txBody>
      </p:sp>
    </p:spTree>
    <p:extLst>
      <p:ext uri="{BB962C8B-B14F-4D97-AF65-F5344CB8AC3E}">
        <p14:creationId xmlns:p14="http://schemas.microsoft.com/office/powerpoint/2010/main" val="128867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A1175-A615-4D41-AFF9-981BD354EF5C}" type="slidenum">
              <a:rPr lang="en-US" smtClean="0"/>
              <a:t>5</a:t>
            </a:fld>
            <a:endParaRPr lang="en-US"/>
          </a:p>
        </p:txBody>
      </p:sp>
    </p:spTree>
    <p:extLst>
      <p:ext uri="{BB962C8B-B14F-4D97-AF65-F5344CB8AC3E}">
        <p14:creationId xmlns:p14="http://schemas.microsoft.com/office/powerpoint/2010/main" val="295063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A1175-A615-4D41-AFF9-981BD354EF5C}" type="slidenum">
              <a:rPr lang="en-US" smtClean="0"/>
              <a:t>6</a:t>
            </a:fld>
            <a:endParaRPr lang="en-US"/>
          </a:p>
        </p:txBody>
      </p:sp>
    </p:spTree>
    <p:extLst>
      <p:ext uri="{BB962C8B-B14F-4D97-AF65-F5344CB8AC3E}">
        <p14:creationId xmlns:p14="http://schemas.microsoft.com/office/powerpoint/2010/main" val="152709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A2763-9669-F208-9A16-C8D72CA9D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A7FFF-EBE2-FB1E-FC02-7169117DE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95192-20B4-3109-F65C-E3F9E3582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FD5B-05CA-3923-F8AB-046711B1A722}"/>
              </a:ext>
            </a:extLst>
          </p:cNvPr>
          <p:cNvSpPr>
            <a:spLocks noGrp="1"/>
          </p:cNvSpPr>
          <p:nvPr>
            <p:ph type="sldNum" sz="quarter" idx="5"/>
          </p:nvPr>
        </p:nvSpPr>
        <p:spPr/>
        <p:txBody>
          <a:bodyPr/>
          <a:lstStyle/>
          <a:p>
            <a:fld id="{25FA1175-A615-4D41-AFF9-981BD354EF5C}" type="slidenum">
              <a:rPr lang="en-US" smtClean="0"/>
              <a:t>7</a:t>
            </a:fld>
            <a:endParaRPr lang="en-US"/>
          </a:p>
        </p:txBody>
      </p:sp>
    </p:spTree>
    <p:extLst>
      <p:ext uri="{BB962C8B-B14F-4D97-AF65-F5344CB8AC3E}">
        <p14:creationId xmlns:p14="http://schemas.microsoft.com/office/powerpoint/2010/main" val="139624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A2763-9669-F208-9A16-C8D72CA9D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A7FFF-EBE2-FB1E-FC02-7169117DE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95192-20B4-3109-F65C-E3F9E3582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FD5B-05CA-3923-F8AB-046711B1A722}"/>
              </a:ext>
            </a:extLst>
          </p:cNvPr>
          <p:cNvSpPr>
            <a:spLocks noGrp="1"/>
          </p:cNvSpPr>
          <p:nvPr>
            <p:ph type="sldNum" sz="quarter" idx="5"/>
          </p:nvPr>
        </p:nvSpPr>
        <p:spPr/>
        <p:txBody>
          <a:bodyPr/>
          <a:lstStyle/>
          <a:p>
            <a:fld id="{25FA1175-A615-4D41-AFF9-981BD354EF5C}" type="slidenum">
              <a:rPr lang="en-US" smtClean="0"/>
              <a:t>8</a:t>
            </a:fld>
            <a:endParaRPr lang="en-US"/>
          </a:p>
        </p:txBody>
      </p:sp>
    </p:spTree>
    <p:extLst>
      <p:ext uri="{BB962C8B-B14F-4D97-AF65-F5344CB8AC3E}">
        <p14:creationId xmlns:p14="http://schemas.microsoft.com/office/powerpoint/2010/main" val="135037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81D4-268F-69FC-7F44-7230209E9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03321-E250-8645-B20E-B4AF9CD2E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28D35-EA53-ECC1-E99A-AAA0FBDE3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B50EF8-D54F-28CB-E604-D572D68C5939}"/>
              </a:ext>
            </a:extLst>
          </p:cNvPr>
          <p:cNvSpPr>
            <a:spLocks noGrp="1"/>
          </p:cNvSpPr>
          <p:nvPr>
            <p:ph type="sldNum" sz="quarter" idx="5"/>
          </p:nvPr>
        </p:nvSpPr>
        <p:spPr/>
        <p:txBody>
          <a:bodyPr/>
          <a:lstStyle/>
          <a:p>
            <a:fld id="{25FA1175-A615-4D41-AFF9-981BD354EF5C}" type="slidenum">
              <a:rPr lang="en-US" smtClean="0"/>
              <a:t>9</a:t>
            </a:fld>
            <a:endParaRPr lang="en-US"/>
          </a:p>
        </p:txBody>
      </p:sp>
    </p:spTree>
    <p:extLst>
      <p:ext uri="{BB962C8B-B14F-4D97-AF65-F5344CB8AC3E}">
        <p14:creationId xmlns:p14="http://schemas.microsoft.com/office/powerpoint/2010/main" val="7684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4E50-221B-A684-2EDB-3E2BA695E8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A03BD9-C29A-5514-B874-B6F0C4681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B48B65-9F25-448B-3B74-9BE9C1F5B5C5}"/>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22DB1A73-969F-E53B-955B-ACA3F47EE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44DAB-BB18-76CF-5946-E1E4517CF9AF}"/>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913025901"/>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DC68-A246-40A5-FBC5-C285FEE91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CF4A8-7FBC-78F9-ECED-348996929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9DD5A-BA3E-17ED-A33F-3968BFD2B461}"/>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6F0AD170-52EB-631B-797A-C54F638AE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21FBB-C4FF-4866-4102-5FE959CE549B}"/>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542223202"/>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F72D36-9A88-17B6-C2BF-B95F7790B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BF03E7-9C63-5B1F-A869-AF40F6751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1A217-A8AA-DDFF-261F-F03E9709C3E4}"/>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D5B3B4DB-2D4A-FAC5-FCA4-29006B684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2570B-D225-5BA9-4C6D-39B7EDB07F9F}"/>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873808132"/>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FD56-1680-FDC0-9888-A99F2E5EB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03449-48C4-9BC8-C64A-0860AF589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F606D-454B-E492-718C-3C1DF4F36065}"/>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0DA2385C-0A32-EBC4-F6F6-A99EE6A2A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38BCF-9545-5026-49E1-8E9BA02548B8}"/>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1394964139"/>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D0DE-38FD-933F-1419-DF634F1A33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2C5CE2-C795-35AA-A48F-29F481E824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C5C50-0173-1433-BE97-5A702A3DE5CE}"/>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C97FFB80-7911-64D5-D56C-11B3332D8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B3E94-8494-49C8-01A6-0085AC7DF2D8}"/>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046237691"/>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6E0-3A88-CA81-4541-CFAAA0ED5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89FAA-85CA-A7D0-7089-F8082D53E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0C698-101C-971E-6780-950DA6C95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1FD530-9804-15F2-C26D-914188FE7EB7}"/>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6" name="Footer Placeholder 5">
            <a:extLst>
              <a:ext uri="{FF2B5EF4-FFF2-40B4-BE49-F238E27FC236}">
                <a16:creationId xmlns:a16="http://schemas.microsoft.com/office/drawing/2014/main" id="{101CF3D8-BE80-2C09-67B3-114030F4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BCF17-1734-D2EA-C915-05CFAAD08AD6}"/>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262837670"/>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5AAB-97B2-3401-413A-CEDA7AE5E0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E182AF-BC25-E592-9EDA-ABCEA0F35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97B3A-EA99-FE05-3F33-1A8BED0CC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181B57-BFB3-3599-E148-7FF719030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220A0-5934-293C-5005-14FABFC52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C62C2-2A8E-F23D-9232-2CD42BEB23BF}"/>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8" name="Footer Placeholder 7">
            <a:extLst>
              <a:ext uri="{FF2B5EF4-FFF2-40B4-BE49-F238E27FC236}">
                <a16:creationId xmlns:a16="http://schemas.microsoft.com/office/drawing/2014/main" id="{84343C44-D7E0-DAC3-CDF8-EA6521741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CCA17-3C63-CF28-F29C-AB46117ADA75}"/>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569420283"/>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182C-8BEF-64DD-AE91-DD80C4461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85934-22E1-1E03-2E2C-5592195BB67C}"/>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4" name="Footer Placeholder 3">
            <a:extLst>
              <a:ext uri="{FF2B5EF4-FFF2-40B4-BE49-F238E27FC236}">
                <a16:creationId xmlns:a16="http://schemas.microsoft.com/office/drawing/2014/main" id="{C6AAFA8C-B300-A857-9535-C1F6C8FB47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44A8E-8FC3-753F-8E45-A11CBD733755}"/>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005738672"/>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A5200-27C9-40B9-4E70-80E726ABC035}"/>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3" name="Footer Placeholder 2">
            <a:extLst>
              <a:ext uri="{FF2B5EF4-FFF2-40B4-BE49-F238E27FC236}">
                <a16:creationId xmlns:a16="http://schemas.microsoft.com/office/drawing/2014/main" id="{90C403D7-C957-5EE8-7F19-148A3221A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E6444D-DF62-AC33-A9D6-331E211F6BA1}"/>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973121881"/>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F532-CDAC-1AA4-7DB0-B8B7B8C6E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15F928-33AF-1A12-827C-90F28BAF0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C4C03E-4694-2BE6-D97E-C8EB8671F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D2DB9-1E81-10B5-2752-D0D0D157B384}"/>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6" name="Footer Placeholder 5">
            <a:extLst>
              <a:ext uri="{FF2B5EF4-FFF2-40B4-BE49-F238E27FC236}">
                <a16:creationId xmlns:a16="http://schemas.microsoft.com/office/drawing/2014/main" id="{1C19B951-A593-7FF6-7802-D8C7CBB3A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A8D98-3F46-C974-FEE7-9A9DA2A9F40B}"/>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11589822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3B6-381F-013E-50E7-ACAE975F4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70350-2793-EF86-3AFD-48D44FE33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FF0576-3DDA-E8B1-71FD-D27C94C48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70045-C628-95E4-9B63-9CBDA08E9B31}"/>
              </a:ext>
            </a:extLst>
          </p:cNvPr>
          <p:cNvSpPr>
            <a:spLocks noGrp="1"/>
          </p:cNvSpPr>
          <p:nvPr>
            <p:ph type="dt" sz="half" idx="10"/>
          </p:nvPr>
        </p:nvSpPr>
        <p:spPr/>
        <p:txBody>
          <a:bodyPr/>
          <a:lstStyle/>
          <a:p>
            <a:fld id="{96788B9D-8A5D-48CA-9255-A5D6B9E68861}" type="datetimeFigureOut">
              <a:rPr lang="en-US" smtClean="0"/>
              <a:t>5/30/2025</a:t>
            </a:fld>
            <a:endParaRPr lang="en-US"/>
          </a:p>
        </p:txBody>
      </p:sp>
      <p:sp>
        <p:nvSpPr>
          <p:cNvPr id="6" name="Footer Placeholder 5">
            <a:extLst>
              <a:ext uri="{FF2B5EF4-FFF2-40B4-BE49-F238E27FC236}">
                <a16:creationId xmlns:a16="http://schemas.microsoft.com/office/drawing/2014/main" id="{565D6BBD-8F95-FE9D-602B-4E6FBAA37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9BC3C-8EFB-2B9C-C9C8-A77336454FD6}"/>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81211116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FD978-C54F-2CCC-9EDD-BE201227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7FFF5-9E98-E138-8C0B-E874D96BA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6395E-5D30-6DA1-AB8D-C2656D1277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788B9D-8A5D-48CA-9255-A5D6B9E68861}" type="datetimeFigureOut">
              <a:rPr lang="en-US" smtClean="0"/>
              <a:t>5/30/2025</a:t>
            </a:fld>
            <a:endParaRPr lang="en-US"/>
          </a:p>
        </p:txBody>
      </p:sp>
      <p:sp>
        <p:nvSpPr>
          <p:cNvPr id="5" name="Footer Placeholder 4">
            <a:extLst>
              <a:ext uri="{FF2B5EF4-FFF2-40B4-BE49-F238E27FC236}">
                <a16:creationId xmlns:a16="http://schemas.microsoft.com/office/drawing/2014/main" id="{B6B83D85-5B89-14D7-8751-658B74E1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BF765-3095-467A-2CF5-E1A89C653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050CA4-9E91-4176-A207-6E02534EF798}" type="slidenum">
              <a:rPr lang="en-US" smtClean="0"/>
              <a:t>‹#›</a:t>
            </a:fld>
            <a:endParaRPr lang="en-US"/>
          </a:p>
        </p:txBody>
      </p:sp>
    </p:spTree>
    <p:extLst>
      <p:ext uri="{BB962C8B-B14F-4D97-AF65-F5344CB8AC3E}">
        <p14:creationId xmlns:p14="http://schemas.microsoft.com/office/powerpoint/2010/main" val="358601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linkedin.com/company/falegion/posts/?feedView=all" TargetMode="External"/><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x.com/FloridaLegion" TargetMode="External"/><Relationship Id="rId11" Type="http://schemas.openxmlformats.org/officeDocument/2006/relationships/hyperlink" Target="https://www.flickr.com/" TargetMode="External"/><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hyperlink" Target="https://www.facebook.com/groups/1481075995483087" TargetMode="External"/><Relationship Id="rId9" Type="http://schemas.openxmlformats.org/officeDocument/2006/relationships/hyperlink" Target="https://www.youtube.com/@AL117palmbay" TargetMode="External"/><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instagram.com/al117palmbay/" TargetMode="External"/><Relationship Id="rId5" Type="http://schemas.openxmlformats.org/officeDocument/2006/relationships/image" Target="../media/image17.png"/><Relationship Id="rId4" Type="http://schemas.openxmlformats.org/officeDocument/2006/relationships/hyperlink" Target="https://www.tiktok.com/@floridalegio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hyperlink" Target="https://adamconnell.me/social-media-platforms-maus-2024/&amp;#8203;:contentReference[oaicite:0]{index=0}" TargetMode="Externa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s://www.facebook.com/groups/148107599548308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www.al117.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8" Type="http://schemas.openxmlformats.org/officeDocument/2006/relationships/hyperlink" Target="https://www.legion.org/about/media-toolkits/brand-marks-guidelines" TargetMode="External"/><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hyperlink" Target="https://register.legion.org/emblem/request"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legion.org/about/media-toolkits/brand-marks-guidelines" TargetMode="External"/><Relationship Id="rId3" Type="http://schemas.openxmlformats.org/officeDocument/2006/relationships/image" Target="../media/image3.pn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hyperlink" Target="https://scanqr.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help/instagram/176235449218188/?query=2%20%D1%87%D0%B5%D1%80%D0%B2%D0%BD%D1%8F" TargetMode="External"/><Relationship Id="rId3" Type="http://schemas.openxmlformats.org/officeDocument/2006/relationships/image" Target="../media/image3.png"/><Relationship Id="rId7" Type="http://schemas.openxmlformats.org/officeDocument/2006/relationships/hyperlink" Target="https://vimeo.com/showcase/1140079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legion.org/about/media-toolkits/brand-marks-guidelines" TargetMode="External"/><Relationship Id="rId11" Type="http://schemas.openxmlformats.org/officeDocument/2006/relationships/hyperlink" Target="https://www.facebook.com/help/176235449218188/" TargetMode="External"/><Relationship Id="rId5" Type="http://schemas.openxmlformats.org/officeDocument/2006/relationships/hyperlink" Target="legion_web_guide_04_social_media.pdf" TargetMode="External"/><Relationship Id="rId10" Type="http://schemas.openxmlformats.org/officeDocument/2006/relationships/hyperlink" Target="https://www.instagram.com/al117palmbay/" TargetMode="External"/><Relationship Id="rId4" Type="http://schemas.openxmlformats.org/officeDocument/2006/relationships/hyperlink" Target="09PR0621%20PR%20Toolkit_0.pdf" TargetMode="External"/><Relationship Id="rId9" Type="http://schemas.openxmlformats.org/officeDocument/2006/relationships/hyperlink" Target="https://www.facebook.com/groups/148107599548308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youtube.com/@AL117palmba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dictionary.cambridge.org/dictionary/english/social-media"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blog.hootsuite.com/social-media-for-nonprofi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influencermarketinghub.com/digital-marketing-sta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188D75-8B81-7AD5-EB29-EC0C5C3822AA}"/>
              </a:ext>
            </a:extLst>
          </p:cNvPr>
          <p:cNvSpPr txBox="1"/>
          <p:nvPr/>
        </p:nvSpPr>
        <p:spPr>
          <a:xfrm>
            <a:off x="7638473" y="2115389"/>
            <a:ext cx="4276436" cy="1569660"/>
          </a:xfrm>
          <a:prstGeom prst="rect">
            <a:avLst/>
          </a:prstGeom>
          <a:noFill/>
        </p:spPr>
        <p:txBody>
          <a:bodyPr wrap="square" rtlCol="0">
            <a:spAutoFit/>
          </a:bodyPr>
          <a:lstStyle/>
          <a:p>
            <a:r>
              <a:rPr lang="en-US" sz="4800" b="1" dirty="0">
                <a:solidFill>
                  <a:schemeClr val="bg1"/>
                </a:solidFill>
                <a:latin typeface="+mj-lt"/>
              </a:rPr>
              <a:t>Social Media</a:t>
            </a:r>
          </a:p>
          <a:p>
            <a:r>
              <a:rPr lang="en-US" sz="4800" b="1" dirty="0">
                <a:solidFill>
                  <a:schemeClr val="bg1"/>
                </a:solidFill>
                <a:latin typeface="+mj-lt"/>
              </a:rPr>
              <a:t>Training</a:t>
            </a:r>
          </a:p>
        </p:txBody>
      </p:sp>
      <p:sp>
        <p:nvSpPr>
          <p:cNvPr id="5" name="TextBox 4">
            <a:extLst>
              <a:ext uri="{FF2B5EF4-FFF2-40B4-BE49-F238E27FC236}">
                <a16:creationId xmlns:a16="http://schemas.microsoft.com/office/drawing/2014/main" id="{BBE84E9E-49D5-6330-3872-2FDEE8A1B088}"/>
              </a:ext>
            </a:extLst>
          </p:cNvPr>
          <p:cNvSpPr txBox="1"/>
          <p:nvPr/>
        </p:nvSpPr>
        <p:spPr>
          <a:xfrm>
            <a:off x="7638473" y="3957781"/>
            <a:ext cx="4414190" cy="338554"/>
          </a:xfrm>
          <a:prstGeom prst="rect">
            <a:avLst/>
          </a:prstGeom>
          <a:noFill/>
        </p:spPr>
        <p:txBody>
          <a:bodyPr wrap="square" rtlCol="0">
            <a:spAutoFit/>
          </a:bodyPr>
          <a:lstStyle/>
          <a:p>
            <a:r>
              <a:rPr lang="en-US" sz="1600" dirty="0">
                <a:solidFill>
                  <a:schemeClr val="bg1"/>
                </a:solidFill>
              </a:rPr>
              <a:t>Instructor: Dana Jackson</a:t>
            </a:r>
          </a:p>
        </p:txBody>
      </p:sp>
      <p:sp>
        <p:nvSpPr>
          <p:cNvPr id="6" name="TextBox 5">
            <a:extLst>
              <a:ext uri="{FF2B5EF4-FFF2-40B4-BE49-F238E27FC236}">
                <a16:creationId xmlns:a16="http://schemas.microsoft.com/office/drawing/2014/main" id="{E2B49EAB-F31E-AFCA-EE00-E6CDADA87C52}"/>
              </a:ext>
            </a:extLst>
          </p:cNvPr>
          <p:cNvSpPr txBox="1"/>
          <p:nvPr/>
        </p:nvSpPr>
        <p:spPr>
          <a:xfrm>
            <a:off x="341745" y="4727507"/>
            <a:ext cx="6206836" cy="461665"/>
          </a:xfrm>
          <a:prstGeom prst="rect">
            <a:avLst/>
          </a:prstGeom>
          <a:noFill/>
        </p:spPr>
        <p:txBody>
          <a:bodyPr wrap="square" rtlCol="0">
            <a:spAutoFit/>
          </a:bodyPr>
          <a:lstStyle/>
          <a:p>
            <a:r>
              <a:rPr lang="en-US" sz="2400" cap="all" dirty="0">
                <a:solidFill>
                  <a:srgbClr val="1B3D6D"/>
                </a:solidFill>
              </a:rPr>
              <a:t>2025 Department of Florida</a:t>
            </a:r>
          </a:p>
        </p:txBody>
      </p:sp>
      <p:sp>
        <p:nvSpPr>
          <p:cNvPr id="7" name="TextBox 6">
            <a:extLst>
              <a:ext uri="{FF2B5EF4-FFF2-40B4-BE49-F238E27FC236}">
                <a16:creationId xmlns:a16="http://schemas.microsoft.com/office/drawing/2014/main" id="{358D9EA5-15F5-2A6D-D753-DD1572E5A6BC}"/>
              </a:ext>
            </a:extLst>
          </p:cNvPr>
          <p:cNvSpPr txBox="1"/>
          <p:nvPr/>
        </p:nvSpPr>
        <p:spPr>
          <a:xfrm>
            <a:off x="341745" y="4958339"/>
            <a:ext cx="11508509" cy="1015663"/>
          </a:xfrm>
          <a:prstGeom prst="rect">
            <a:avLst/>
          </a:prstGeom>
          <a:noFill/>
        </p:spPr>
        <p:txBody>
          <a:bodyPr wrap="square" rtlCol="0">
            <a:spAutoFit/>
          </a:bodyPr>
          <a:lstStyle/>
          <a:p>
            <a:r>
              <a:rPr lang="en-US" sz="6000" b="1" cap="all" dirty="0"/>
              <a:t>Department Convention</a:t>
            </a:r>
          </a:p>
        </p:txBody>
      </p:sp>
      <p:sp>
        <p:nvSpPr>
          <p:cNvPr id="9" name="TextBox 8">
            <a:extLst>
              <a:ext uri="{FF2B5EF4-FFF2-40B4-BE49-F238E27FC236}">
                <a16:creationId xmlns:a16="http://schemas.microsoft.com/office/drawing/2014/main" id="{82A595B4-EF9F-1795-E757-40AFFA4F447D}"/>
              </a:ext>
            </a:extLst>
          </p:cNvPr>
          <p:cNvSpPr txBox="1"/>
          <p:nvPr/>
        </p:nvSpPr>
        <p:spPr>
          <a:xfrm>
            <a:off x="10002982" y="6228438"/>
            <a:ext cx="1911927" cy="307777"/>
          </a:xfrm>
          <a:prstGeom prst="rect">
            <a:avLst/>
          </a:prstGeom>
          <a:noFill/>
        </p:spPr>
        <p:txBody>
          <a:bodyPr wrap="square" rtlCol="0">
            <a:spAutoFit/>
          </a:bodyPr>
          <a:lstStyle/>
          <a:p>
            <a:pPr algn="r"/>
            <a:r>
              <a:rPr lang="en-US" sz="1400" dirty="0">
                <a:solidFill>
                  <a:srgbClr val="1B3D6D"/>
                </a:solidFill>
              </a:rPr>
              <a:t>www.floridalegion.org</a:t>
            </a:r>
          </a:p>
        </p:txBody>
      </p:sp>
      <p:pic>
        <p:nvPicPr>
          <p:cNvPr id="11" name="Picture 10">
            <a:extLst>
              <a:ext uri="{FF2B5EF4-FFF2-40B4-BE49-F238E27FC236}">
                <a16:creationId xmlns:a16="http://schemas.microsoft.com/office/drawing/2014/main" id="{9D304170-AC0B-3006-1B73-99156C08010B}"/>
              </a:ext>
            </a:extLst>
          </p:cNvPr>
          <p:cNvPicPr>
            <a:picLocks noChangeAspect="1"/>
          </p:cNvPicPr>
          <p:nvPr/>
        </p:nvPicPr>
        <p:blipFill>
          <a:blip r:embed="rId4">
            <a:extLst>
              <a:ext uri="{28A0092B-C50C-407E-A947-70E740481C1C}">
                <a14:useLocalDpi xmlns:a14="http://schemas.microsoft.com/office/drawing/2010/main" val="0"/>
              </a:ext>
            </a:extLst>
          </a:blip>
          <a:srcRect t="73" b="73"/>
          <a:stretch/>
        </p:blipFill>
        <p:spPr>
          <a:xfrm>
            <a:off x="0" y="1524000"/>
            <a:ext cx="7333673" cy="3071813"/>
          </a:xfrm>
          <a:prstGeom prst="rect">
            <a:avLst/>
          </a:prstGeom>
        </p:spPr>
      </p:pic>
    </p:spTree>
    <p:extLst>
      <p:ext uri="{BB962C8B-B14F-4D97-AF65-F5344CB8AC3E}">
        <p14:creationId xmlns:p14="http://schemas.microsoft.com/office/powerpoint/2010/main" val="74056592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872EADC-3465-CD56-D8CA-AAACCA0BF9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170D59-547C-0712-2FF7-C6A26FD28D1B}"/>
              </a:ext>
            </a:extLst>
          </p:cNvPr>
          <p:cNvSpPr>
            <a:spLocks noGrp="1"/>
          </p:cNvSpPr>
          <p:nvPr>
            <p:ph type="title"/>
          </p:nvPr>
        </p:nvSpPr>
        <p:spPr>
          <a:xfrm>
            <a:off x="838200" y="365125"/>
            <a:ext cx="11021838" cy="1325563"/>
          </a:xfrm>
        </p:spPr>
        <p:txBody>
          <a:bodyPr/>
          <a:lstStyle/>
          <a:p>
            <a:r>
              <a:rPr lang="en-US" b="1" dirty="0">
                <a:solidFill>
                  <a:srgbClr val="1B3D6D"/>
                </a:solidFill>
              </a:rPr>
              <a:t>Social Media Platforms</a:t>
            </a:r>
          </a:p>
        </p:txBody>
      </p:sp>
      <p:sp>
        <p:nvSpPr>
          <p:cNvPr id="5" name="Content Placeholder 4">
            <a:extLst>
              <a:ext uri="{FF2B5EF4-FFF2-40B4-BE49-F238E27FC236}">
                <a16:creationId xmlns:a16="http://schemas.microsoft.com/office/drawing/2014/main" id="{34A99F8B-D48C-8885-7DBB-B13EE573E80D}"/>
              </a:ext>
            </a:extLst>
          </p:cNvPr>
          <p:cNvSpPr>
            <a:spLocks noGrp="1"/>
          </p:cNvSpPr>
          <p:nvPr>
            <p:ph idx="1"/>
          </p:nvPr>
        </p:nvSpPr>
        <p:spPr>
          <a:xfrm>
            <a:off x="838200" y="1523968"/>
            <a:ext cx="11021839" cy="4516233"/>
          </a:xfrm>
        </p:spPr>
        <p:txBody>
          <a:bodyPr>
            <a:normAutofit/>
          </a:bodyPr>
          <a:lstStyle/>
          <a:p>
            <a:pPr lvl="1">
              <a:lnSpc>
                <a:spcPct val="100000"/>
              </a:lnSpc>
              <a:spcAft>
                <a:spcPts val="1200"/>
              </a:spcAft>
            </a:pPr>
            <a:r>
              <a:rPr lang="en-US" sz="3600" b="1" dirty="0">
                <a:solidFill>
                  <a:schemeClr val="tx2">
                    <a:lumMod val="75000"/>
                  </a:schemeClr>
                </a:solidFill>
              </a:rPr>
              <a:t>Blogs</a:t>
            </a:r>
            <a:r>
              <a:rPr lang="en-US" sz="3600" dirty="0">
                <a:solidFill>
                  <a:schemeClr val="tx2">
                    <a:lumMod val="75000"/>
                  </a:schemeClr>
                </a:solidFill>
              </a:rPr>
              <a:t>: </a:t>
            </a:r>
            <a:r>
              <a:rPr lang="en-US" sz="3200" dirty="0">
                <a:solidFill>
                  <a:schemeClr val="tx2">
                    <a:lumMod val="75000"/>
                  </a:schemeClr>
                </a:solidFill>
              </a:rPr>
              <a:t>online diaries</a:t>
            </a:r>
          </a:p>
          <a:p>
            <a:pPr lvl="1">
              <a:lnSpc>
                <a:spcPct val="100000"/>
              </a:lnSpc>
              <a:spcAft>
                <a:spcPts val="1200"/>
              </a:spcAft>
            </a:pPr>
            <a:r>
              <a:rPr lang="en-US" sz="3600" b="1" dirty="0">
                <a:solidFill>
                  <a:schemeClr val="tx2">
                    <a:lumMod val="75000"/>
                  </a:schemeClr>
                </a:solidFill>
              </a:rPr>
              <a:t>Microblogging</a:t>
            </a:r>
            <a:r>
              <a:rPr lang="en-US" sz="3600" dirty="0">
                <a:solidFill>
                  <a:schemeClr val="tx2">
                    <a:lumMod val="75000"/>
                  </a:schemeClr>
                </a:solidFill>
              </a:rPr>
              <a:t>: social network + blogging</a:t>
            </a:r>
            <a:br>
              <a:rPr lang="en-US" sz="3600" dirty="0">
                <a:solidFill>
                  <a:schemeClr val="tx2">
                    <a:lumMod val="75000"/>
                  </a:schemeClr>
                </a:solidFill>
              </a:rPr>
            </a:br>
            <a:r>
              <a:rPr lang="en-US" sz="3600" dirty="0">
                <a:solidFill>
                  <a:schemeClr val="tx2">
                    <a:lumMod val="75000"/>
                  </a:schemeClr>
                </a:solidFill>
              </a:rPr>
              <a:t>Facebook     , </a:t>
            </a:r>
            <a:r>
              <a:rPr lang="en-US" sz="3200" dirty="0">
                <a:solidFill>
                  <a:schemeClr val="tx2">
                    <a:lumMod val="75000"/>
                  </a:schemeClr>
                </a:solidFill>
              </a:rPr>
              <a:t>X</a:t>
            </a:r>
            <a:r>
              <a:rPr lang="en-US" sz="3200" dirty="0">
                <a:solidFill>
                  <a:schemeClr val="dk1"/>
                </a:solidFill>
                <a:latin typeface="Times New Roman"/>
                <a:ea typeface="Times New Roman"/>
                <a:cs typeface="Times New Roman"/>
                <a:sym typeface="Times New Roman"/>
              </a:rPr>
              <a:t>      </a:t>
            </a:r>
            <a:r>
              <a:rPr lang="en-US" sz="3200" i="1" dirty="0">
                <a:solidFill>
                  <a:schemeClr val="tx2">
                    <a:lumMod val="75000"/>
                  </a:schemeClr>
                </a:solidFill>
              </a:rPr>
              <a:t>(formerly Twitter)</a:t>
            </a:r>
          </a:p>
          <a:p>
            <a:pPr lvl="1">
              <a:lnSpc>
                <a:spcPct val="100000"/>
              </a:lnSpc>
              <a:spcAft>
                <a:spcPts val="1200"/>
              </a:spcAft>
            </a:pPr>
            <a:r>
              <a:rPr lang="en-US" sz="3600" b="1" dirty="0">
                <a:solidFill>
                  <a:schemeClr val="tx2">
                    <a:lumMod val="75000"/>
                  </a:schemeClr>
                </a:solidFill>
              </a:rPr>
              <a:t>Content Communities</a:t>
            </a:r>
            <a:r>
              <a:rPr lang="en-US" sz="3600" dirty="0">
                <a:solidFill>
                  <a:schemeClr val="tx2">
                    <a:lumMod val="75000"/>
                  </a:schemeClr>
                </a:solidFill>
              </a:rPr>
              <a:t>: </a:t>
            </a:r>
            <a:r>
              <a:rPr lang="en-US" sz="3200" dirty="0">
                <a:solidFill>
                  <a:schemeClr val="tx2">
                    <a:lumMod val="75000"/>
                  </a:schemeClr>
                </a:solidFill>
              </a:rPr>
              <a:t>photos &amp; videos</a:t>
            </a:r>
            <a:br>
              <a:rPr lang="en-US" sz="3200" dirty="0">
                <a:solidFill>
                  <a:schemeClr val="tx2">
                    <a:lumMod val="75000"/>
                  </a:schemeClr>
                </a:solidFill>
              </a:rPr>
            </a:br>
            <a:r>
              <a:rPr lang="en-US" sz="3200" dirty="0">
                <a:solidFill>
                  <a:schemeClr val="tx2">
                    <a:lumMod val="75000"/>
                  </a:schemeClr>
                </a:solidFill>
              </a:rPr>
              <a:t>Pinterest      , YouTube</a:t>
            </a:r>
            <a:r>
              <a:rPr lang="en-US" sz="3200" b="0" i="0" u="none" strike="noStrike" cap="none" dirty="0">
                <a:solidFill>
                  <a:schemeClr val="dk1"/>
                </a:solidFill>
                <a:latin typeface="Times New Roman"/>
                <a:ea typeface="Times New Roman"/>
                <a:cs typeface="Times New Roman"/>
                <a:sym typeface="Times New Roman"/>
              </a:rPr>
              <a:t>     </a:t>
            </a:r>
            <a:r>
              <a:rPr lang="en-US" sz="3200" dirty="0">
                <a:solidFill>
                  <a:schemeClr val="tx2">
                    <a:lumMod val="75000"/>
                  </a:schemeClr>
                </a:solidFill>
              </a:rPr>
              <a:t>,&amp; Flickr</a:t>
            </a:r>
          </a:p>
          <a:p>
            <a:pPr lvl="1">
              <a:lnSpc>
                <a:spcPct val="100000"/>
              </a:lnSpc>
              <a:spcAft>
                <a:spcPts val="1200"/>
              </a:spcAft>
            </a:pPr>
            <a:r>
              <a:rPr lang="en-US" sz="3600" b="1" dirty="0">
                <a:solidFill>
                  <a:schemeClr val="tx2">
                    <a:lumMod val="75000"/>
                  </a:schemeClr>
                </a:solidFill>
              </a:rPr>
              <a:t>Professional Networking: </a:t>
            </a:r>
            <a:r>
              <a:rPr lang="en-US" sz="3600" dirty="0">
                <a:solidFill>
                  <a:schemeClr val="tx2">
                    <a:lumMod val="75000"/>
                  </a:schemeClr>
                </a:solidFill>
              </a:rPr>
              <a:t> </a:t>
            </a:r>
            <a:r>
              <a:rPr lang="en-US" sz="3200" dirty="0">
                <a:solidFill>
                  <a:schemeClr val="tx2">
                    <a:lumMod val="75000"/>
                  </a:schemeClr>
                </a:solidFill>
              </a:rPr>
              <a:t>LinkedIn</a:t>
            </a:r>
          </a:p>
        </p:txBody>
      </p:sp>
      <p:sp>
        <p:nvSpPr>
          <p:cNvPr id="6" name="TextBox 5">
            <a:extLst>
              <a:ext uri="{FF2B5EF4-FFF2-40B4-BE49-F238E27FC236}">
                <a16:creationId xmlns:a16="http://schemas.microsoft.com/office/drawing/2014/main" id="{50A6BBAD-156E-BAF5-9CE9-906466267050}"/>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7" name="Picture 6" descr="A blue circle with a white letter f in it&#10;&#10;Description automatically generated">
            <a:hlinkClick r:id="rId4"/>
            <a:extLst>
              <a:ext uri="{FF2B5EF4-FFF2-40B4-BE49-F238E27FC236}">
                <a16:creationId xmlns:a16="http://schemas.microsoft.com/office/drawing/2014/main" id="{45D167BD-A2AD-70BD-40BD-9C4A931A7B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1190" y="2922753"/>
            <a:ext cx="506247" cy="506247"/>
          </a:xfrm>
          <a:prstGeom prst="rect">
            <a:avLst/>
          </a:prstGeom>
        </p:spPr>
      </p:pic>
      <p:pic>
        <p:nvPicPr>
          <p:cNvPr id="9" name="Picture 8" descr="A white x in a black circle&#10;&#10;Description automatically generated">
            <a:hlinkClick r:id="rId6"/>
            <a:extLst>
              <a:ext uri="{FF2B5EF4-FFF2-40B4-BE49-F238E27FC236}">
                <a16:creationId xmlns:a16="http://schemas.microsoft.com/office/drawing/2014/main" id="{D530473D-A749-5BF8-CF65-4F84ACCF1B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4265" y="2926080"/>
            <a:ext cx="502920" cy="502920"/>
          </a:xfrm>
          <a:prstGeom prst="rect">
            <a:avLst/>
          </a:prstGeom>
        </p:spPr>
      </p:pic>
      <p:pic>
        <p:nvPicPr>
          <p:cNvPr id="11" name="Picture 10" descr="A red circle with black and black logo&#10;&#10;Description automatically generated">
            <a:extLst>
              <a:ext uri="{FF2B5EF4-FFF2-40B4-BE49-F238E27FC236}">
                <a16:creationId xmlns:a16="http://schemas.microsoft.com/office/drawing/2014/main" id="{80180520-8A20-0C59-C86D-2D6D300F26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9074" y="4180121"/>
            <a:ext cx="502028" cy="502920"/>
          </a:xfrm>
          <a:prstGeom prst="rect">
            <a:avLst/>
          </a:prstGeom>
        </p:spPr>
      </p:pic>
      <p:pic>
        <p:nvPicPr>
          <p:cNvPr id="13" name="Picture 12" descr="A red and white play button&#10;&#10;Description automatically generated">
            <a:hlinkClick r:id="rId9"/>
            <a:extLst>
              <a:ext uri="{FF2B5EF4-FFF2-40B4-BE49-F238E27FC236}">
                <a16:creationId xmlns:a16="http://schemas.microsoft.com/office/drawing/2014/main" id="{BADCBC57-D214-838A-BBEC-9C2B72F67E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3512" y="4180121"/>
            <a:ext cx="502920" cy="502920"/>
          </a:xfrm>
          <a:prstGeom prst="rect">
            <a:avLst/>
          </a:prstGeom>
        </p:spPr>
      </p:pic>
      <p:pic>
        <p:nvPicPr>
          <p:cNvPr id="15" name="Picture 14" descr="A circle with blue and pink circles&#10;&#10;Description automatically generated">
            <a:hlinkClick r:id="rId11"/>
            <a:extLst>
              <a:ext uri="{FF2B5EF4-FFF2-40B4-BE49-F238E27FC236}">
                <a16:creationId xmlns:a16="http://schemas.microsoft.com/office/drawing/2014/main" id="{FE11B0E7-08C8-F32A-DD1A-B7FC1CC89D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0060" y="4180121"/>
            <a:ext cx="514508" cy="514508"/>
          </a:xfrm>
          <a:prstGeom prst="rect">
            <a:avLst/>
          </a:prstGeom>
        </p:spPr>
      </p:pic>
      <p:pic>
        <p:nvPicPr>
          <p:cNvPr id="17" name="Picture 16" descr="A blue circle with white letters on it&#10;&#10;Description automatically generated">
            <a:hlinkClick r:id="rId13"/>
            <a:extLst>
              <a:ext uri="{FF2B5EF4-FFF2-40B4-BE49-F238E27FC236}">
                <a16:creationId xmlns:a16="http://schemas.microsoft.com/office/drawing/2014/main" id="{4996BDEE-FA7B-618C-A51B-C72420451D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87135" y="4888931"/>
            <a:ext cx="502920" cy="502920"/>
          </a:xfrm>
          <a:prstGeom prst="rect">
            <a:avLst/>
          </a:prstGeom>
        </p:spPr>
      </p:pic>
    </p:spTree>
    <p:extLst>
      <p:ext uri="{BB962C8B-B14F-4D97-AF65-F5344CB8AC3E}">
        <p14:creationId xmlns:p14="http://schemas.microsoft.com/office/powerpoint/2010/main" val="30744949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80">
                                          <p:stCondLst>
                                            <p:cond delay="0"/>
                                          </p:stCondLst>
                                        </p:cTn>
                                        <p:tgtEl>
                                          <p:spTgt spid="15"/>
                                        </p:tgtEl>
                                      </p:cBhvr>
                                    </p:animEffect>
                                    <p:anim calcmode="lin" valueType="num">
                                      <p:cBhvr>
                                        <p:cTn id="7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7" dur="26">
                                          <p:stCondLst>
                                            <p:cond delay="650"/>
                                          </p:stCondLst>
                                        </p:cTn>
                                        <p:tgtEl>
                                          <p:spTgt spid="15"/>
                                        </p:tgtEl>
                                      </p:cBhvr>
                                      <p:to x="100000" y="60000"/>
                                    </p:animScale>
                                    <p:animScale>
                                      <p:cBhvr>
                                        <p:cTn id="78" dur="166" decel="50000">
                                          <p:stCondLst>
                                            <p:cond delay="676"/>
                                          </p:stCondLst>
                                        </p:cTn>
                                        <p:tgtEl>
                                          <p:spTgt spid="15"/>
                                        </p:tgtEl>
                                      </p:cBhvr>
                                      <p:to x="100000" y="100000"/>
                                    </p:animScale>
                                    <p:animScale>
                                      <p:cBhvr>
                                        <p:cTn id="79" dur="26">
                                          <p:stCondLst>
                                            <p:cond delay="1312"/>
                                          </p:stCondLst>
                                        </p:cTn>
                                        <p:tgtEl>
                                          <p:spTgt spid="15"/>
                                        </p:tgtEl>
                                      </p:cBhvr>
                                      <p:to x="100000" y="80000"/>
                                    </p:animScale>
                                    <p:animScale>
                                      <p:cBhvr>
                                        <p:cTn id="80" dur="166" decel="50000">
                                          <p:stCondLst>
                                            <p:cond delay="1338"/>
                                          </p:stCondLst>
                                        </p:cTn>
                                        <p:tgtEl>
                                          <p:spTgt spid="15"/>
                                        </p:tgtEl>
                                      </p:cBhvr>
                                      <p:to x="100000" y="100000"/>
                                    </p:animScale>
                                    <p:animScale>
                                      <p:cBhvr>
                                        <p:cTn id="81" dur="26">
                                          <p:stCondLst>
                                            <p:cond delay="1642"/>
                                          </p:stCondLst>
                                        </p:cTn>
                                        <p:tgtEl>
                                          <p:spTgt spid="15"/>
                                        </p:tgtEl>
                                      </p:cBhvr>
                                      <p:to x="100000" y="90000"/>
                                    </p:animScale>
                                    <p:animScale>
                                      <p:cBhvr>
                                        <p:cTn id="82" dur="166" decel="50000">
                                          <p:stCondLst>
                                            <p:cond delay="1668"/>
                                          </p:stCondLst>
                                        </p:cTn>
                                        <p:tgtEl>
                                          <p:spTgt spid="15"/>
                                        </p:tgtEl>
                                      </p:cBhvr>
                                      <p:to x="100000" y="100000"/>
                                    </p:animScale>
                                    <p:animScale>
                                      <p:cBhvr>
                                        <p:cTn id="83" dur="26">
                                          <p:stCondLst>
                                            <p:cond delay="1808"/>
                                          </p:stCondLst>
                                        </p:cTn>
                                        <p:tgtEl>
                                          <p:spTgt spid="15"/>
                                        </p:tgtEl>
                                      </p:cBhvr>
                                      <p:to x="100000" y="95000"/>
                                    </p:animScale>
                                    <p:animScale>
                                      <p:cBhvr>
                                        <p:cTn id="84" dur="166" decel="50000">
                                          <p:stCondLst>
                                            <p:cond delay="1834"/>
                                          </p:stCondLst>
                                        </p:cTn>
                                        <p:tgtEl>
                                          <p:spTgt spid="15"/>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D9C801-A93C-A305-5BF3-3EFD13026C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192E12-6478-2D97-96A2-8834CA38D072}"/>
              </a:ext>
            </a:extLst>
          </p:cNvPr>
          <p:cNvSpPr>
            <a:spLocks noGrp="1"/>
          </p:cNvSpPr>
          <p:nvPr>
            <p:ph type="title"/>
          </p:nvPr>
        </p:nvSpPr>
        <p:spPr>
          <a:xfrm>
            <a:off x="838200" y="365125"/>
            <a:ext cx="11021838" cy="1325563"/>
          </a:xfrm>
        </p:spPr>
        <p:txBody>
          <a:bodyPr/>
          <a:lstStyle/>
          <a:p>
            <a:r>
              <a:rPr lang="en-US" b="1" dirty="0">
                <a:solidFill>
                  <a:srgbClr val="1B3D6D"/>
                </a:solidFill>
              </a:rPr>
              <a:t>Social Media Platforms</a:t>
            </a:r>
          </a:p>
        </p:txBody>
      </p:sp>
      <p:sp>
        <p:nvSpPr>
          <p:cNvPr id="5" name="Content Placeholder 4">
            <a:extLst>
              <a:ext uri="{FF2B5EF4-FFF2-40B4-BE49-F238E27FC236}">
                <a16:creationId xmlns:a16="http://schemas.microsoft.com/office/drawing/2014/main" id="{8AF57F5E-4679-3AA5-5DAF-40973180AF81}"/>
              </a:ext>
            </a:extLst>
          </p:cNvPr>
          <p:cNvSpPr>
            <a:spLocks noGrp="1"/>
          </p:cNvSpPr>
          <p:nvPr>
            <p:ph idx="1"/>
          </p:nvPr>
        </p:nvSpPr>
        <p:spPr>
          <a:xfrm>
            <a:off x="838200" y="1690689"/>
            <a:ext cx="11021839" cy="3768552"/>
          </a:xfrm>
        </p:spPr>
        <p:txBody>
          <a:bodyPr>
            <a:normAutofit/>
          </a:bodyPr>
          <a:lstStyle/>
          <a:p>
            <a:r>
              <a:rPr lang="en-US" sz="3600" b="1" dirty="0">
                <a:solidFill>
                  <a:schemeClr val="tx2">
                    <a:lumMod val="75000"/>
                  </a:schemeClr>
                </a:solidFill>
              </a:rPr>
              <a:t>TikTok</a:t>
            </a:r>
            <a:r>
              <a:rPr lang="en-US" sz="3600" dirty="0">
                <a:solidFill>
                  <a:schemeClr val="tx2">
                    <a:lumMod val="75000"/>
                  </a:schemeClr>
                </a:solidFill>
              </a:rPr>
              <a:t>      - videos</a:t>
            </a:r>
          </a:p>
          <a:p>
            <a:r>
              <a:rPr lang="en-US" sz="3600" b="1" dirty="0">
                <a:solidFill>
                  <a:schemeClr val="tx2">
                    <a:lumMod val="75000"/>
                  </a:schemeClr>
                </a:solidFill>
              </a:rPr>
              <a:t>Wikis</a:t>
            </a:r>
            <a:r>
              <a:rPr lang="en-US" sz="3600" dirty="0">
                <a:solidFill>
                  <a:schemeClr val="tx2">
                    <a:lumMod val="75000"/>
                  </a:schemeClr>
                </a:solidFill>
              </a:rPr>
              <a:t> – add content to website</a:t>
            </a:r>
          </a:p>
          <a:p>
            <a:r>
              <a:rPr lang="en-US" sz="3600" b="1" dirty="0">
                <a:solidFill>
                  <a:schemeClr val="tx2">
                    <a:lumMod val="75000"/>
                  </a:schemeClr>
                </a:solidFill>
              </a:rPr>
              <a:t>Podcasts</a:t>
            </a:r>
            <a:r>
              <a:rPr lang="en-US" sz="3600" dirty="0">
                <a:solidFill>
                  <a:schemeClr val="tx2">
                    <a:lumMod val="75000"/>
                  </a:schemeClr>
                </a:solidFill>
              </a:rPr>
              <a:t> – audio/visual files</a:t>
            </a:r>
          </a:p>
          <a:p>
            <a:r>
              <a:rPr lang="en-US" sz="3600" b="1" dirty="0">
                <a:solidFill>
                  <a:schemeClr val="tx2">
                    <a:lumMod val="75000"/>
                  </a:schemeClr>
                </a:solidFill>
              </a:rPr>
              <a:t>Forums</a:t>
            </a:r>
            <a:r>
              <a:rPr lang="en-US" sz="3600" dirty="0">
                <a:solidFill>
                  <a:schemeClr val="tx2">
                    <a:lumMod val="75000"/>
                  </a:schemeClr>
                </a:solidFill>
              </a:rPr>
              <a:t> – online discussion</a:t>
            </a:r>
          </a:p>
          <a:p>
            <a:r>
              <a:rPr lang="en-US" sz="3600" b="1" dirty="0">
                <a:solidFill>
                  <a:schemeClr val="tx2">
                    <a:lumMod val="75000"/>
                  </a:schemeClr>
                </a:solidFill>
              </a:rPr>
              <a:t>Instagram</a:t>
            </a:r>
            <a:r>
              <a:rPr lang="en-US" sz="3600" dirty="0">
                <a:solidFill>
                  <a:schemeClr val="tx2">
                    <a:lumMod val="75000"/>
                  </a:schemeClr>
                </a:solidFill>
              </a:rPr>
              <a:t>      – photo sharing </a:t>
            </a:r>
          </a:p>
        </p:txBody>
      </p:sp>
      <p:sp>
        <p:nvSpPr>
          <p:cNvPr id="6" name="TextBox 5">
            <a:extLst>
              <a:ext uri="{FF2B5EF4-FFF2-40B4-BE49-F238E27FC236}">
                <a16:creationId xmlns:a16="http://schemas.microsoft.com/office/drawing/2014/main" id="{ED0F8F44-BD2A-13F7-9813-67829EB49CF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7" name="Picture 6" descr="A white and blue logo&#10;&#10;Description automatically generated">
            <a:hlinkClick r:id="rId4"/>
            <a:extLst>
              <a:ext uri="{FF2B5EF4-FFF2-40B4-BE49-F238E27FC236}">
                <a16:creationId xmlns:a16="http://schemas.microsoft.com/office/drawing/2014/main" id="{5E43605B-497E-034C-0B42-930F932E7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608" y="1690688"/>
            <a:ext cx="502920" cy="502920"/>
          </a:xfrm>
          <a:prstGeom prst="rect">
            <a:avLst/>
          </a:prstGeom>
        </p:spPr>
      </p:pic>
      <p:pic>
        <p:nvPicPr>
          <p:cNvPr id="9" name="Picture 8" descr="A logo of a camera&#10;&#10;Description automatically generated">
            <a:hlinkClick r:id="rId6"/>
            <a:extLst>
              <a:ext uri="{FF2B5EF4-FFF2-40B4-BE49-F238E27FC236}">
                <a16:creationId xmlns:a16="http://schemas.microsoft.com/office/drawing/2014/main" id="{EC2338AD-F4E6-D9FF-4D00-4E05BC82B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863" y="4213887"/>
            <a:ext cx="502920" cy="502920"/>
          </a:xfrm>
          <a:prstGeom prst="rect">
            <a:avLst/>
          </a:prstGeom>
        </p:spPr>
      </p:pic>
    </p:spTree>
    <p:extLst>
      <p:ext uri="{BB962C8B-B14F-4D97-AF65-F5344CB8AC3E}">
        <p14:creationId xmlns:p14="http://schemas.microsoft.com/office/powerpoint/2010/main" val="16793492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C67ABC2-F661-0A21-8756-AE416849E7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CB6E0F-5FDE-4278-2F50-F652B4610A40}"/>
              </a:ext>
            </a:extLst>
          </p:cNvPr>
          <p:cNvSpPr>
            <a:spLocks noGrp="1"/>
          </p:cNvSpPr>
          <p:nvPr>
            <p:ph type="title"/>
          </p:nvPr>
        </p:nvSpPr>
        <p:spPr>
          <a:xfrm>
            <a:off x="838200" y="365125"/>
            <a:ext cx="11021838" cy="1325563"/>
          </a:xfrm>
        </p:spPr>
        <p:txBody>
          <a:bodyPr/>
          <a:lstStyle/>
          <a:p>
            <a:r>
              <a:rPr lang="en-US" b="1" dirty="0">
                <a:solidFill>
                  <a:srgbClr val="1B3D6D"/>
                </a:solidFill>
              </a:rPr>
              <a:t>Monthly Active Users</a:t>
            </a:r>
          </a:p>
        </p:txBody>
      </p:sp>
      <p:sp>
        <p:nvSpPr>
          <p:cNvPr id="5" name="Content Placeholder 4">
            <a:extLst>
              <a:ext uri="{FF2B5EF4-FFF2-40B4-BE49-F238E27FC236}">
                <a16:creationId xmlns:a16="http://schemas.microsoft.com/office/drawing/2014/main" id="{84179446-1654-9610-85E3-C65D1373CF14}"/>
              </a:ext>
            </a:extLst>
          </p:cNvPr>
          <p:cNvSpPr>
            <a:spLocks noGrp="1"/>
          </p:cNvSpPr>
          <p:nvPr>
            <p:ph idx="1"/>
          </p:nvPr>
        </p:nvSpPr>
        <p:spPr>
          <a:xfrm>
            <a:off x="838200" y="1542910"/>
            <a:ext cx="11021839" cy="4229821"/>
          </a:xfrm>
        </p:spPr>
        <p:txBody>
          <a:bodyPr>
            <a:normAutofit lnSpcReduction="10000"/>
          </a:bodyPr>
          <a:lstStyle/>
          <a:p>
            <a:pPr lvl="1">
              <a:lnSpc>
                <a:spcPct val="100000"/>
              </a:lnSpc>
              <a:spcAft>
                <a:spcPts val="1200"/>
              </a:spcAft>
            </a:pPr>
            <a:r>
              <a:rPr lang="en-US" sz="3600" b="1" dirty="0">
                <a:solidFill>
                  <a:schemeClr val="tx2">
                    <a:lumMod val="75000"/>
                  </a:schemeClr>
                </a:solidFill>
              </a:rPr>
              <a:t>Facebook</a:t>
            </a:r>
            <a:r>
              <a:rPr lang="en-US" sz="3600" dirty="0">
                <a:solidFill>
                  <a:schemeClr val="tx2">
                    <a:lumMod val="75000"/>
                  </a:schemeClr>
                </a:solidFill>
              </a:rPr>
              <a:t>: 3.07 billion</a:t>
            </a:r>
          </a:p>
          <a:p>
            <a:pPr lvl="1">
              <a:lnSpc>
                <a:spcPct val="100000"/>
              </a:lnSpc>
              <a:spcAft>
                <a:spcPts val="1200"/>
              </a:spcAft>
            </a:pPr>
            <a:r>
              <a:rPr lang="en-US" sz="3600" b="1" dirty="0">
                <a:solidFill>
                  <a:schemeClr val="tx2">
                    <a:lumMod val="75000"/>
                  </a:schemeClr>
                </a:solidFill>
              </a:rPr>
              <a:t>YouTube</a:t>
            </a:r>
            <a:r>
              <a:rPr lang="en-US" sz="3600" dirty="0">
                <a:solidFill>
                  <a:schemeClr val="tx2">
                    <a:lumMod val="75000"/>
                  </a:schemeClr>
                </a:solidFill>
              </a:rPr>
              <a:t>: 2.5 billion </a:t>
            </a:r>
          </a:p>
          <a:p>
            <a:pPr lvl="1">
              <a:lnSpc>
                <a:spcPct val="100000"/>
              </a:lnSpc>
              <a:spcAft>
                <a:spcPts val="1200"/>
              </a:spcAft>
            </a:pPr>
            <a:r>
              <a:rPr lang="en-US" sz="3600" b="1" dirty="0">
                <a:solidFill>
                  <a:schemeClr val="tx2">
                    <a:lumMod val="75000"/>
                  </a:schemeClr>
                </a:solidFill>
              </a:rPr>
              <a:t>WhatsApp</a:t>
            </a:r>
            <a:r>
              <a:rPr lang="en-US" sz="3600" dirty="0">
                <a:solidFill>
                  <a:schemeClr val="tx2">
                    <a:lumMod val="75000"/>
                  </a:schemeClr>
                </a:solidFill>
              </a:rPr>
              <a:t>: 2 billion</a:t>
            </a:r>
          </a:p>
          <a:p>
            <a:pPr lvl="1">
              <a:lnSpc>
                <a:spcPct val="100000"/>
              </a:lnSpc>
              <a:spcAft>
                <a:spcPts val="1200"/>
              </a:spcAft>
            </a:pPr>
            <a:r>
              <a:rPr lang="en-US" sz="3600" b="1" dirty="0">
                <a:solidFill>
                  <a:schemeClr val="tx2">
                    <a:lumMod val="75000"/>
                  </a:schemeClr>
                </a:solidFill>
              </a:rPr>
              <a:t>Instagram</a:t>
            </a:r>
            <a:r>
              <a:rPr lang="en-US" sz="3600" dirty="0">
                <a:solidFill>
                  <a:schemeClr val="tx2">
                    <a:lumMod val="75000"/>
                  </a:schemeClr>
                </a:solidFill>
              </a:rPr>
              <a:t>: 2 billion</a:t>
            </a:r>
          </a:p>
          <a:p>
            <a:pPr lvl="1">
              <a:lnSpc>
                <a:spcPct val="100000"/>
              </a:lnSpc>
              <a:spcAft>
                <a:spcPts val="1200"/>
              </a:spcAft>
            </a:pPr>
            <a:r>
              <a:rPr lang="en-US" sz="3600" b="1" dirty="0">
                <a:solidFill>
                  <a:schemeClr val="tx2">
                    <a:lumMod val="75000"/>
                  </a:schemeClr>
                </a:solidFill>
              </a:rPr>
              <a:t>TikTok</a:t>
            </a:r>
            <a:r>
              <a:rPr lang="en-US" sz="3600" dirty="0">
                <a:solidFill>
                  <a:schemeClr val="tx2">
                    <a:lumMod val="75000"/>
                  </a:schemeClr>
                </a:solidFill>
              </a:rPr>
              <a:t>: 1.60 billion</a:t>
            </a:r>
          </a:p>
          <a:p>
            <a:pPr lvl="1">
              <a:lnSpc>
                <a:spcPct val="100000"/>
              </a:lnSpc>
              <a:spcAft>
                <a:spcPts val="1200"/>
              </a:spcAft>
            </a:pPr>
            <a:r>
              <a:rPr lang="en-US" sz="3600" b="1" dirty="0">
                <a:solidFill>
                  <a:schemeClr val="tx2">
                    <a:lumMod val="75000"/>
                  </a:schemeClr>
                </a:solidFill>
              </a:rPr>
              <a:t>Snapchat</a:t>
            </a:r>
            <a:r>
              <a:rPr lang="en-US" sz="3600" dirty="0">
                <a:solidFill>
                  <a:schemeClr val="tx2">
                    <a:lumMod val="75000"/>
                  </a:schemeClr>
                </a:solidFill>
              </a:rPr>
              <a:t>: 800 million</a:t>
            </a:r>
          </a:p>
        </p:txBody>
      </p:sp>
      <p:sp>
        <p:nvSpPr>
          <p:cNvPr id="6" name="TextBox 5">
            <a:extLst>
              <a:ext uri="{FF2B5EF4-FFF2-40B4-BE49-F238E27FC236}">
                <a16:creationId xmlns:a16="http://schemas.microsoft.com/office/drawing/2014/main" id="{CA05303B-9626-29C1-B40A-334A2E12082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3" name="Content Placeholder 4">
            <a:extLst>
              <a:ext uri="{FF2B5EF4-FFF2-40B4-BE49-F238E27FC236}">
                <a16:creationId xmlns:a16="http://schemas.microsoft.com/office/drawing/2014/main" id="{D78417C5-101F-D3E7-DECE-15B81B2262CD}"/>
              </a:ext>
            </a:extLst>
          </p:cNvPr>
          <p:cNvSpPr txBox="1">
            <a:spLocks/>
          </p:cNvSpPr>
          <p:nvPr/>
        </p:nvSpPr>
        <p:spPr>
          <a:xfrm>
            <a:off x="838200" y="5912641"/>
            <a:ext cx="11156705" cy="325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i="1" dirty="0"/>
              <a:t>Connell, Adam. "22 Leading Social Media Platforms For 2024 (Ranked By Monthly Active Users)." Adam Connell Blog, 2024, </a:t>
            </a:r>
            <a:r>
              <a:rPr lang="en-US" sz="1200" i="1" dirty="0">
                <a:hlinkClick r:id="rId4"/>
              </a:rPr>
              <a:t>https://adamconnell.me/social-media-platforms-maus-2024/&amp;#8203;:contentReference[oaicite:0]{index=0}</a:t>
            </a:r>
            <a:r>
              <a:rPr lang="en-US" sz="1200" i="1" dirty="0"/>
              <a:t>. </a:t>
            </a:r>
            <a:endParaRPr lang="en-US" b="0" i="1" u="none" strike="noStrike" cap="none" dirty="0">
              <a:solidFill>
                <a:schemeClr val="dk1"/>
              </a:solidFill>
              <a:latin typeface="Times New Roman"/>
              <a:ea typeface="Times New Roman"/>
              <a:cs typeface="Times New Roman"/>
              <a:sym typeface="Times New Roman"/>
            </a:endParaRPr>
          </a:p>
        </p:txBody>
      </p:sp>
      <p:grpSp>
        <p:nvGrpSpPr>
          <p:cNvPr id="19" name="Group 18">
            <a:extLst>
              <a:ext uri="{FF2B5EF4-FFF2-40B4-BE49-F238E27FC236}">
                <a16:creationId xmlns:a16="http://schemas.microsoft.com/office/drawing/2014/main" id="{A5B11E7E-E398-95B1-16ED-B0E43BD10478}"/>
              </a:ext>
            </a:extLst>
          </p:cNvPr>
          <p:cNvGrpSpPr/>
          <p:nvPr/>
        </p:nvGrpSpPr>
        <p:grpSpPr>
          <a:xfrm>
            <a:off x="1070862" y="1515194"/>
            <a:ext cx="502920" cy="4114948"/>
            <a:chOff x="1070862" y="1358179"/>
            <a:chExt cx="502920" cy="4114948"/>
          </a:xfrm>
        </p:grpSpPr>
        <p:pic>
          <p:nvPicPr>
            <p:cNvPr id="8" name="Picture 7" descr="A blue circle with a white letter f in it&#10;&#10;Description automatically generated">
              <a:extLst>
                <a:ext uri="{FF2B5EF4-FFF2-40B4-BE49-F238E27FC236}">
                  <a16:creationId xmlns:a16="http://schemas.microsoft.com/office/drawing/2014/main" id="{BEB882E8-2A15-CFAA-38F7-FCA323CAAB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862" y="1358179"/>
              <a:ext cx="502920" cy="502920"/>
            </a:xfrm>
            <a:prstGeom prst="rect">
              <a:avLst/>
            </a:prstGeom>
          </p:spPr>
        </p:pic>
        <p:pic>
          <p:nvPicPr>
            <p:cNvPr id="10" name="Picture 9" descr="A red and white play button&#10;&#10;Description automatically generated">
              <a:extLst>
                <a:ext uri="{FF2B5EF4-FFF2-40B4-BE49-F238E27FC236}">
                  <a16:creationId xmlns:a16="http://schemas.microsoft.com/office/drawing/2014/main" id="{95BD7204-1FF0-F4C3-D1F7-2EA852A7EE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862" y="2079934"/>
              <a:ext cx="502920" cy="502920"/>
            </a:xfrm>
            <a:prstGeom prst="rect">
              <a:avLst/>
            </a:prstGeom>
          </p:spPr>
        </p:pic>
        <p:pic>
          <p:nvPicPr>
            <p:cNvPr id="12" name="Picture 11" descr="A green circle with a white phone in it&#10;&#10;Description automatically generated">
              <a:extLst>
                <a:ext uri="{FF2B5EF4-FFF2-40B4-BE49-F238E27FC236}">
                  <a16:creationId xmlns:a16="http://schemas.microsoft.com/office/drawing/2014/main" id="{E186D4A5-960E-4E98-A488-452169AA4E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862" y="2773468"/>
              <a:ext cx="502920" cy="502920"/>
            </a:xfrm>
            <a:prstGeom prst="rect">
              <a:avLst/>
            </a:prstGeom>
          </p:spPr>
        </p:pic>
        <p:pic>
          <p:nvPicPr>
            <p:cNvPr id="14" name="Picture 13" descr="A logo of a camera&#10;&#10;Description automatically generated">
              <a:extLst>
                <a:ext uri="{FF2B5EF4-FFF2-40B4-BE49-F238E27FC236}">
                  <a16:creationId xmlns:a16="http://schemas.microsoft.com/office/drawing/2014/main" id="{09ABB271-004F-A0D8-951C-81009A9972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862" y="3531733"/>
              <a:ext cx="502920" cy="502920"/>
            </a:xfrm>
            <a:prstGeom prst="rect">
              <a:avLst/>
            </a:prstGeom>
          </p:spPr>
        </p:pic>
        <p:pic>
          <p:nvPicPr>
            <p:cNvPr id="16" name="Picture 15" descr="A white and blue logo&#10;&#10;Description automatically generated">
              <a:extLst>
                <a:ext uri="{FF2B5EF4-FFF2-40B4-BE49-F238E27FC236}">
                  <a16:creationId xmlns:a16="http://schemas.microsoft.com/office/drawing/2014/main" id="{24B152A9-9A5F-DA26-739D-92B98A5CDD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862" y="4250970"/>
              <a:ext cx="502920" cy="502920"/>
            </a:xfrm>
            <a:prstGeom prst="rect">
              <a:avLst/>
            </a:prstGeom>
          </p:spPr>
        </p:pic>
        <p:pic>
          <p:nvPicPr>
            <p:cNvPr id="18" name="Picture 17" descr="A white and black logo&#10;&#10;Description automatically generated">
              <a:extLst>
                <a:ext uri="{FF2B5EF4-FFF2-40B4-BE49-F238E27FC236}">
                  <a16:creationId xmlns:a16="http://schemas.microsoft.com/office/drawing/2014/main" id="{D3042617-7B46-5C6A-7F59-49A1DF4A8F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862" y="4970207"/>
              <a:ext cx="502920" cy="502920"/>
            </a:xfrm>
            <a:prstGeom prst="rect">
              <a:avLst/>
            </a:prstGeom>
          </p:spPr>
        </p:pic>
      </p:grpSp>
    </p:spTree>
    <p:extLst>
      <p:ext uri="{BB962C8B-B14F-4D97-AF65-F5344CB8AC3E}">
        <p14:creationId xmlns:p14="http://schemas.microsoft.com/office/powerpoint/2010/main" val="2156533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FCEA3BF-6895-23C4-064A-9CE039621D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1276B7-32C3-CDB8-5C87-B9DB2D9A29B7}"/>
              </a:ext>
            </a:extLst>
          </p:cNvPr>
          <p:cNvSpPr>
            <a:spLocks noGrp="1"/>
          </p:cNvSpPr>
          <p:nvPr>
            <p:ph type="title"/>
          </p:nvPr>
        </p:nvSpPr>
        <p:spPr>
          <a:xfrm>
            <a:off x="838200" y="365125"/>
            <a:ext cx="11021838" cy="1325563"/>
          </a:xfrm>
        </p:spPr>
        <p:txBody>
          <a:bodyPr/>
          <a:lstStyle/>
          <a:p>
            <a:r>
              <a:rPr lang="en-US" b="1" dirty="0">
                <a:solidFill>
                  <a:srgbClr val="1B3D6D"/>
                </a:solidFill>
              </a:rPr>
              <a:t>Social Media Etiquette</a:t>
            </a:r>
          </a:p>
        </p:txBody>
      </p:sp>
      <p:sp>
        <p:nvSpPr>
          <p:cNvPr id="5" name="Content Placeholder 4">
            <a:extLst>
              <a:ext uri="{FF2B5EF4-FFF2-40B4-BE49-F238E27FC236}">
                <a16:creationId xmlns:a16="http://schemas.microsoft.com/office/drawing/2014/main" id="{7109A5EC-3F59-1CC4-2F52-52E71A814837}"/>
              </a:ext>
            </a:extLst>
          </p:cNvPr>
          <p:cNvSpPr>
            <a:spLocks noGrp="1"/>
          </p:cNvSpPr>
          <p:nvPr>
            <p:ph idx="1"/>
          </p:nvPr>
        </p:nvSpPr>
        <p:spPr>
          <a:xfrm>
            <a:off x="838200" y="1570615"/>
            <a:ext cx="11021839" cy="4516148"/>
          </a:xfrm>
        </p:spPr>
        <p:txBody>
          <a:bodyPr>
            <a:normAutofit/>
          </a:bodyPr>
          <a:lstStyle/>
          <a:p>
            <a:pPr marL="0" indent="0">
              <a:buNone/>
            </a:pPr>
            <a:r>
              <a:rPr lang="en-US" sz="3800" dirty="0">
                <a:solidFill>
                  <a:schemeClr val="tx2">
                    <a:lumMod val="75000"/>
                  </a:schemeClr>
                </a:solidFill>
              </a:rPr>
              <a:t>Social media discussions can be brutal. </a:t>
            </a:r>
          </a:p>
          <a:p>
            <a:pPr marL="0" indent="0">
              <a:buNone/>
            </a:pPr>
            <a:r>
              <a:rPr lang="en-US" sz="3800" dirty="0">
                <a:solidFill>
                  <a:schemeClr val="tx2">
                    <a:lumMod val="75000"/>
                  </a:schemeClr>
                </a:solidFill>
              </a:rPr>
              <a:t>The purpose for The American Legion social </a:t>
            </a:r>
          </a:p>
          <a:p>
            <a:pPr marL="0" indent="0">
              <a:buNone/>
            </a:pPr>
            <a:r>
              <a:rPr lang="en-US" sz="3800" dirty="0">
                <a:solidFill>
                  <a:schemeClr val="tx2">
                    <a:lumMod val="75000"/>
                  </a:schemeClr>
                </a:solidFill>
              </a:rPr>
              <a:t>media sites are to be seen and engaged. </a:t>
            </a:r>
          </a:p>
          <a:p>
            <a:pPr marL="0" indent="0">
              <a:buNone/>
            </a:pPr>
            <a:r>
              <a:rPr lang="en-US" sz="3800" dirty="0">
                <a:solidFill>
                  <a:schemeClr val="tx2">
                    <a:lumMod val="75000"/>
                  </a:schemeClr>
                </a:solidFill>
              </a:rPr>
              <a:t>Limit your posts to the interests </a:t>
            </a:r>
          </a:p>
          <a:p>
            <a:pPr marL="0" indent="0">
              <a:buNone/>
            </a:pPr>
            <a:r>
              <a:rPr lang="en-US" sz="3800" dirty="0">
                <a:solidFill>
                  <a:schemeClr val="tx2">
                    <a:lumMod val="75000"/>
                  </a:schemeClr>
                </a:solidFill>
              </a:rPr>
              <a:t>and the good of the Legion. Leave </a:t>
            </a:r>
          </a:p>
          <a:p>
            <a:pPr marL="0" indent="0">
              <a:buNone/>
            </a:pPr>
            <a:r>
              <a:rPr lang="en-US" sz="3800" dirty="0">
                <a:solidFill>
                  <a:schemeClr val="tx2">
                    <a:lumMod val="75000"/>
                  </a:schemeClr>
                </a:solidFill>
              </a:rPr>
              <a:t>personal  feelings to your personal</a:t>
            </a:r>
          </a:p>
          <a:p>
            <a:pPr marL="0" indent="0">
              <a:buNone/>
            </a:pPr>
            <a:r>
              <a:rPr lang="en-US" sz="3800" dirty="0">
                <a:solidFill>
                  <a:schemeClr val="tx2">
                    <a:lumMod val="75000"/>
                  </a:schemeClr>
                </a:solidFill>
              </a:rPr>
              <a:t> page. </a:t>
            </a:r>
          </a:p>
        </p:txBody>
      </p:sp>
      <p:sp>
        <p:nvSpPr>
          <p:cNvPr id="6" name="TextBox 5">
            <a:extLst>
              <a:ext uri="{FF2B5EF4-FFF2-40B4-BE49-F238E27FC236}">
                <a16:creationId xmlns:a16="http://schemas.microsoft.com/office/drawing/2014/main" id="{327E3781-6A67-C9DB-5756-82C4096E5BF7}"/>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3" name="Picture 2" descr="A person sitting on the floor with her computer&#10;&#10;Description automatically generated">
            <a:extLst>
              <a:ext uri="{FF2B5EF4-FFF2-40B4-BE49-F238E27FC236}">
                <a16:creationId xmlns:a16="http://schemas.microsoft.com/office/drawing/2014/main" id="{CD6DFCC3-F90C-8ED0-8DB1-9B74C8C9B1F9}"/>
              </a:ext>
            </a:extLst>
          </p:cNvPr>
          <p:cNvPicPr>
            <a:picLocks noChangeAspect="1"/>
          </p:cNvPicPr>
          <p:nvPr/>
        </p:nvPicPr>
        <p:blipFill>
          <a:blip r:embed="rId4" cstate="print">
            <a:extLst>
              <a:ext uri="{28A0092B-C50C-407E-A947-70E740481C1C}">
                <a14:useLocalDpi xmlns:a14="http://schemas.microsoft.com/office/drawing/2010/main" val="0"/>
              </a:ext>
            </a:extLst>
          </a:blip>
          <a:srcRect l="31814" r="18933"/>
          <a:stretch/>
        </p:blipFill>
        <p:spPr>
          <a:xfrm>
            <a:off x="7725747" y="406400"/>
            <a:ext cx="4466253" cy="6045200"/>
          </a:xfrm>
          <a:prstGeom prst="rect">
            <a:avLst/>
          </a:prstGeom>
        </p:spPr>
      </p:pic>
    </p:spTree>
    <p:extLst>
      <p:ext uri="{BB962C8B-B14F-4D97-AF65-F5344CB8AC3E}">
        <p14:creationId xmlns:p14="http://schemas.microsoft.com/office/powerpoint/2010/main" val="26236320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B8FED1A-D525-D418-BB76-5A524FBC52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448523-4567-9AF0-DF03-F9294CEF91CA}"/>
              </a:ext>
            </a:extLst>
          </p:cNvPr>
          <p:cNvSpPr>
            <a:spLocks noGrp="1"/>
          </p:cNvSpPr>
          <p:nvPr>
            <p:ph type="title"/>
          </p:nvPr>
        </p:nvSpPr>
        <p:spPr>
          <a:xfrm>
            <a:off x="838200" y="365125"/>
            <a:ext cx="11021838" cy="1325563"/>
          </a:xfrm>
        </p:spPr>
        <p:txBody>
          <a:bodyPr/>
          <a:lstStyle/>
          <a:p>
            <a:r>
              <a:rPr lang="en-US" b="1" dirty="0">
                <a:solidFill>
                  <a:srgbClr val="1B3D6D"/>
                </a:solidFill>
              </a:rPr>
              <a:t>Social Media Etiquette</a:t>
            </a:r>
          </a:p>
        </p:txBody>
      </p:sp>
      <p:sp>
        <p:nvSpPr>
          <p:cNvPr id="5" name="Content Placeholder 4">
            <a:extLst>
              <a:ext uri="{FF2B5EF4-FFF2-40B4-BE49-F238E27FC236}">
                <a16:creationId xmlns:a16="http://schemas.microsoft.com/office/drawing/2014/main" id="{BBDFC643-2D93-587D-EA21-9073A7DD5827}"/>
              </a:ext>
            </a:extLst>
          </p:cNvPr>
          <p:cNvSpPr>
            <a:spLocks noGrp="1"/>
          </p:cNvSpPr>
          <p:nvPr>
            <p:ph idx="1"/>
          </p:nvPr>
        </p:nvSpPr>
        <p:spPr>
          <a:xfrm>
            <a:off x="838200" y="1589087"/>
            <a:ext cx="11021839" cy="4483775"/>
          </a:xfrm>
        </p:spPr>
        <p:txBody>
          <a:bodyPr>
            <a:normAutofit fontScale="92500" lnSpcReduction="10000"/>
          </a:bodyPr>
          <a:lstStyle/>
          <a:p>
            <a:r>
              <a:rPr lang="en-US" sz="3800" b="1" dirty="0">
                <a:solidFill>
                  <a:schemeClr val="tx2">
                    <a:lumMod val="75000"/>
                  </a:schemeClr>
                </a:solidFill>
              </a:rPr>
              <a:t>Delete/block comments that</a:t>
            </a:r>
            <a:r>
              <a:rPr lang="en-US" sz="3800" dirty="0">
                <a:solidFill>
                  <a:schemeClr val="tx2">
                    <a:lumMod val="75000"/>
                  </a:schemeClr>
                </a:solidFill>
              </a:rPr>
              <a:t>:</a:t>
            </a:r>
          </a:p>
          <a:p>
            <a:pPr lvl="1">
              <a:spcAft>
                <a:spcPts val="1200"/>
              </a:spcAft>
            </a:pPr>
            <a:r>
              <a:rPr lang="en-US" sz="3500" dirty="0">
                <a:solidFill>
                  <a:schemeClr val="tx2">
                    <a:lumMod val="75000"/>
                  </a:schemeClr>
                </a:solidFill>
              </a:rPr>
              <a:t>Are racist, sexist, vulgar, obscene, or defamatory</a:t>
            </a:r>
          </a:p>
          <a:p>
            <a:pPr lvl="1">
              <a:spcAft>
                <a:spcPts val="1200"/>
              </a:spcAft>
            </a:pPr>
            <a:r>
              <a:rPr lang="en-US" sz="3500" dirty="0">
                <a:solidFill>
                  <a:schemeClr val="tx2">
                    <a:lumMod val="75000"/>
                  </a:schemeClr>
                </a:solidFill>
              </a:rPr>
              <a:t>Personally attack others</a:t>
            </a:r>
          </a:p>
          <a:p>
            <a:pPr lvl="1">
              <a:spcAft>
                <a:spcPts val="1200"/>
              </a:spcAft>
            </a:pPr>
            <a:r>
              <a:rPr lang="en-US" sz="3500" dirty="0">
                <a:solidFill>
                  <a:schemeClr val="tx2">
                    <a:lumMod val="75000"/>
                  </a:schemeClr>
                </a:solidFill>
              </a:rPr>
              <a:t>Threaten the privacy of others</a:t>
            </a:r>
          </a:p>
          <a:p>
            <a:pPr lvl="1">
              <a:spcAft>
                <a:spcPts val="1200"/>
              </a:spcAft>
            </a:pPr>
            <a:r>
              <a:rPr lang="en-US" sz="3500" dirty="0">
                <a:solidFill>
                  <a:schemeClr val="tx2">
                    <a:lumMod val="75000"/>
                  </a:schemeClr>
                </a:solidFill>
              </a:rPr>
              <a:t>Violate the privacy of others</a:t>
            </a:r>
          </a:p>
          <a:p>
            <a:pPr lvl="1">
              <a:spcAft>
                <a:spcPts val="1200"/>
              </a:spcAft>
            </a:pPr>
            <a:r>
              <a:rPr lang="en-US" sz="3500" dirty="0">
                <a:solidFill>
                  <a:schemeClr val="tx2">
                    <a:lumMod val="75000"/>
                  </a:schemeClr>
                </a:solidFill>
              </a:rPr>
              <a:t>Are partisan, overtly political or totally unrelated to the topic of discussion</a:t>
            </a:r>
          </a:p>
          <a:p>
            <a:pPr lvl="1">
              <a:spcAft>
                <a:spcPts val="1200"/>
              </a:spcAft>
            </a:pPr>
            <a:r>
              <a:rPr lang="en-US" sz="3500" dirty="0">
                <a:solidFill>
                  <a:schemeClr val="tx2">
                    <a:lumMod val="75000"/>
                  </a:schemeClr>
                </a:solidFill>
              </a:rPr>
              <a:t>Are inaccurate</a:t>
            </a:r>
          </a:p>
        </p:txBody>
      </p:sp>
      <p:sp>
        <p:nvSpPr>
          <p:cNvPr id="6" name="TextBox 5">
            <a:extLst>
              <a:ext uri="{FF2B5EF4-FFF2-40B4-BE49-F238E27FC236}">
                <a16:creationId xmlns:a16="http://schemas.microsoft.com/office/drawing/2014/main" id="{B42E04CB-CE46-3020-55DB-7D2052B75F5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l="3236" t="2831" r="3718" b="4844"/>
          <a:stretch/>
        </p:blipFill>
        <p:spPr>
          <a:xfrm>
            <a:off x="9777743" y="244445"/>
            <a:ext cx="2217162" cy="2933322"/>
          </a:xfrm>
          <a:prstGeom prst="rect">
            <a:avLst/>
          </a:prstGeom>
        </p:spPr>
      </p:pic>
    </p:spTree>
    <p:extLst>
      <p:ext uri="{BB962C8B-B14F-4D97-AF65-F5344CB8AC3E}">
        <p14:creationId xmlns:p14="http://schemas.microsoft.com/office/powerpoint/2010/main" val="13989707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A072CF8-C1C1-9EA7-2C58-EEDDFD0CD2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2582F8-8C52-FB8B-F5A5-812B960316B8}"/>
              </a:ext>
            </a:extLst>
          </p:cNvPr>
          <p:cNvSpPr>
            <a:spLocks noGrp="1"/>
          </p:cNvSpPr>
          <p:nvPr>
            <p:ph type="title"/>
          </p:nvPr>
        </p:nvSpPr>
        <p:spPr>
          <a:xfrm>
            <a:off x="838200" y="365125"/>
            <a:ext cx="11021838" cy="1325563"/>
          </a:xfrm>
        </p:spPr>
        <p:txBody>
          <a:bodyPr/>
          <a:lstStyle/>
          <a:p>
            <a:r>
              <a:rPr lang="en-US" b="1" dirty="0">
                <a:solidFill>
                  <a:srgbClr val="1B3D6D"/>
                </a:solidFill>
              </a:rPr>
              <a:t>Work Smarter Not Harder</a:t>
            </a:r>
          </a:p>
        </p:txBody>
      </p:sp>
      <p:sp>
        <p:nvSpPr>
          <p:cNvPr id="5" name="Content Placeholder 4">
            <a:extLst>
              <a:ext uri="{FF2B5EF4-FFF2-40B4-BE49-F238E27FC236}">
                <a16:creationId xmlns:a16="http://schemas.microsoft.com/office/drawing/2014/main" id="{AF256514-FA92-DC16-3680-561C34DE9515}"/>
              </a:ext>
            </a:extLst>
          </p:cNvPr>
          <p:cNvSpPr>
            <a:spLocks noGrp="1"/>
          </p:cNvSpPr>
          <p:nvPr>
            <p:ph idx="1"/>
          </p:nvPr>
        </p:nvSpPr>
        <p:spPr>
          <a:xfrm>
            <a:off x="838200" y="1690687"/>
            <a:ext cx="11021839" cy="4483775"/>
          </a:xfrm>
        </p:spPr>
        <p:txBody>
          <a:bodyPr>
            <a:normAutofit/>
          </a:bodyPr>
          <a:lstStyle/>
          <a:p>
            <a:pPr marL="0" indent="0">
              <a:buNone/>
            </a:pPr>
            <a:r>
              <a:rPr lang="en-US" sz="3800" b="1" dirty="0">
                <a:solidFill>
                  <a:srgbClr val="2A60A1"/>
                </a:solidFill>
              </a:rPr>
              <a:t>Compose Once and SHARE!</a:t>
            </a:r>
          </a:p>
          <a:p>
            <a:pPr marL="0" indent="0">
              <a:buNone/>
            </a:pPr>
            <a:r>
              <a:rPr lang="en-US" sz="3800" dirty="0">
                <a:solidFill>
                  <a:schemeClr val="tx2">
                    <a:lumMod val="75000"/>
                  </a:schemeClr>
                </a:solidFill>
              </a:rPr>
              <a:t>For example, if you're posting on Facebook, you can click the "share" button and select "Twitter“ from the drop-down menu. This will allow you to share your post with Twitter followers without having to leave Facebook. You can also do this in reverse by sharing your Facebook posts on Twitter. Do this with multiple platforms. </a:t>
            </a:r>
          </a:p>
        </p:txBody>
      </p:sp>
      <p:sp>
        <p:nvSpPr>
          <p:cNvPr id="6" name="TextBox 5">
            <a:extLst>
              <a:ext uri="{FF2B5EF4-FFF2-40B4-BE49-F238E27FC236}">
                <a16:creationId xmlns:a16="http://schemas.microsoft.com/office/drawing/2014/main" id="{2C254C8B-2E51-284E-3448-551B92DFD64D}"/>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Tree>
    <p:extLst>
      <p:ext uri="{BB962C8B-B14F-4D97-AF65-F5344CB8AC3E}">
        <p14:creationId xmlns:p14="http://schemas.microsoft.com/office/powerpoint/2010/main" val="1739648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429E73-557B-90A5-F112-BBF3BF5E64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BEA628-FB53-5CE1-AA96-1CDD62C1FD42}"/>
              </a:ext>
            </a:extLst>
          </p:cNvPr>
          <p:cNvSpPr>
            <a:spLocks noGrp="1"/>
          </p:cNvSpPr>
          <p:nvPr>
            <p:ph type="title"/>
          </p:nvPr>
        </p:nvSpPr>
        <p:spPr>
          <a:xfrm>
            <a:off x="838200" y="365125"/>
            <a:ext cx="11021838" cy="1325563"/>
          </a:xfrm>
        </p:spPr>
        <p:txBody>
          <a:bodyPr/>
          <a:lstStyle/>
          <a:p>
            <a:r>
              <a:rPr lang="en-US" b="1" dirty="0">
                <a:solidFill>
                  <a:srgbClr val="1B3D6D"/>
                </a:solidFill>
              </a:rPr>
              <a:t>Hashtag, Tagging, &amp; Retweeting</a:t>
            </a:r>
          </a:p>
        </p:txBody>
      </p:sp>
      <p:sp>
        <p:nvSpPr>
          <p:cNvPr id="5" name="Content Placeholder 4">
            <a:extLst>
              <a:ext uri="{FF2B5EF4-FFF2-40B4-BE49-F238E27FC236}">
                <a16:creationId xmlns:a16="http://schemas.microsoft.com/office/drawing/2014/main" id="{4A01DFF4-62A5-1AE6-C8D1-A46F415B1431}"/>
              </a:ext>
            </a:extLst>
          </p:cNvPr>
          <p:cNvSpPr>
            <a:spLocks noGrp="1"/>
          </p:cNvSpPr>
          <p:nvPr>
            <p:ph idx="1"/>
          </p:nvPr>
        </p:nvSpPr>
        <p:spPr>
          <a:xfrm>
            <a:off x="838200" y="1690687"/>
            <a:ext cx="11021839" cy="4433022"/>
          </a:xfrm>
        </p:spPr>
        <p:txBody>
          <a:bodyPr>
            <a:normAutofit/>
          </a:bodyPr>
          <a:lstStyle/>
          <a:p>
            <a:pPr lvl="1">
              <a:spcAft>
                <a:spcPts val="1200"/>
              </a:spcAft>
            </a:pPr>
            <a:r>
              <a:rPr lang="en-US" sz="3600" dirty="0">
                <a:solidFill>
                  <a:schemeClr val="tx2">
                    <a:lumMod val="75000"/>
                  </a:schemeClr>
                </a:solidFill>
              </a:rPr>
              <a:t>#Hashtag campaigns aggregate social </a:t>
            </a:r>
            <a:br>
              <a:rPr lang="en-US" sz="3600" dirty="0">
                <a:solidFill>
                  <a:schemeClr val="tx2">
                    <a:lumMod val="75000"/>
                  </a:schemeClr>
                </a:solidFill>
              </a:rPr>
            </a:br>
            <a:r>
              <a:rPr lang="en-US" sz="3600" dirty="0">
                <a:solidFill>
                  <a:schemeClr val="tx2">
                    <a:lumMod val="75000"/>
                  </a:schemeClr>
                </a:solidFill>
              </a:rPr>
              <a:t>media posts into one arena on </a:t>
            </a:r>
            <a:br>
              <a:rPr lang="en-US" sz="3600" dirty="0">
                <a:solidFill>
                  <a:schemeClr val="tx2">
                    <a:lumMod val="75000"/>
                  </a:schemeClr>
                </a:solidFill>
              </a:rPr>
            </a:br>
            <a:r>
              <a:rPr lang="en-US" sz="3600" dirty="0">
                <a:solidFill>
                  <a:schemeClr val="tx2">
                    <a:lumMod val="75000"/>
                  </a:schemeClr>
                </a:solidFill>
              </a:rPr>
              <a:t>Facebook, Twitter, or Instagram                          </a:t>
            </a:r>
            <a:r>
              <a:rPr lang="en-US" sz="1500" dirty="0">
                <a:hlinkClick r:id="rId4"/>
              </a:rPr>
              <a:t>American Legion  Post 117 | Facebook</a:t>
            </a:r>
            <a:r>
              <a:rPr lang="en-US" sz="1500" dirty="0"/>
              <a:t> #legacyrun2024 (example)</a:t>
            </a:r>
            <a:endParaRPr lang="en-US" sz="3600" dirty="0">
              <a:solidFill>
                <a:schemeClr val="tx2">
                  <a:lumMod val="75000"/>
                </a:schemeClr>
              </a:solidFill>
            </a:endParaRPr>
          </a:p>
          <a:p>
            <a:pPr lvl="1">
              <a:spcAft>
                <a:spcPts val="1200"/>
              </a:spcAft>
            </a:pPr>
            <a:r>
              <a:rPr lang="en-US" sz="3600" dirty="0">
                <a:solidFill>
                  <a:schemeClr val="tx2">
                    <a:lumMod val="75000"/>
                  </a:schemeClr>
                </a:solidFill>
              </a:rPr>
              <a:t>Tagging allows you to tag an individual or group @</a:t>
            </a:r>
            <a:r>
              <a:rPr lang="en-US" sz="3600" dirty="0" err="1">
                <a:solidFill>
                  <a:schemeClr val="tx2">
                    <a:lumMod val="75000"/>
                  </a:schemeClr>
                </a:solidFill>
              </a:rPr>
              <a:t>AmericanLegion</a:t>
            </a:r>
            <a:endParaRPr lang="en-US" sz="3600" dirty="0">
              <a:solidFill>
                <a:schemeClr val="tx2">
                  <a:lumMod val="75000"/>
                </a:schemeClr>
              </a:solidFill>
            </a:endParaRPr>
          </a:p>
          <a:p>
            <a:pPr lvl="1">
              <a:spcAft>
                <a:spcPts val="1200"/>
              </a:spcAft>
            </a:pPr>
            <a:r>
              <a:rPr lang="en-US" sz="3600" dirty="0">
                <a:solidFill>
                  <a:schemeClr val="tx2">
                    <a:lumMod val="75000"/>
                  </a:schemeClr>
                </a:solidFill>
              </a:rPr>
              <a:t>Retweeting allows you to elevate a message on Twitter</a:t>
            </a:r>
          </a:p>
        </p:txBody>
      </p:sp>
      <p:sp>
        <p:nvSpPr>
          <p:cNvPr id="6" name="TextBox 5">
            <a:extLst>
              <a:ext uri="{FF2B5EF4-FFF2-40B4-BE49-F238E27FC236}">
                <a16:creationId xmlns:a16="http://schemas.microsoft.com/office/drawing/2014/main" id="{B0EA503E-236C-C4D9-6660-7F777AF24ACA}"/>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11" name="Teardrop 10">
            <a:extLst>
              <a:ext uri="{FF2B5EF4-FFF2-40B4-BE49-F238E27FC236}">
                <a16:creationId xmlns:a16="http://schemas.microsoft.com/office/drawing/2014/main" id="{4F367D39-DB73-8E97-BD48-93D76BE7D70F}"/>
              </a:ext>
            </a:extLst>
          </p:cNvPr>
          <p:cNvSpPr/>
          <p:nvPr/>
        </p:nvSpPr>
        <p:spPr>
          <a:xfrm>
            <a:off x="8866909" y="-1"/>
            <a:ext cx="3325091" cy="3325091"/>
          </a:xfrm>
          <a:prstGeom prst="teardrop">
            <a:avLst/>
          </a:prstGeom>
          <a:blipFill dpi="0" rotWithShape="1">
            <a:blip r:embed="rId5"/>
            <a:srcRect/>
            <a:tile tx="-1504950" ty="-800100" sx="40000" sy="40000" flip="none" algn="tl"/>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4858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D16DA0-251D-8E66-C259-7B66B20E10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3ED7D-F762-142F-DE46-5A9DD1FCC3EB}"/>
              </a:ext>
            </a:extLst>
          </p:cNvPr>
          <p:cNvSpPr>
            <a:spLocks noGrp="1"/>
          </p:cNvSpPr>
          <p:nvPr>
            <p:ph type="title"/>
          </p:nvPr>
        </p:nvSpPr>
        <p:spPr>
          <a:xfrm>
            <a:off x="838200" y="365125"/>
            <a:ext cx="11021838" cy="1325563"/>
          </a:xfrm>
        </p:spPr>
        <p:txBody>
          <a:bodyPr/>
          <a:lstStyle/>
          <a:p>
            <a:r>
              <a:rPr lang="en-US" b="1" dirty="0">
                <a:solidFill>
                  <a:srgbClr val="1B3D6D"/>
                </a:solidFill>
              </a:rPr>
              <a:t>Social Media Posts</a:t>
            </a:r>
          </a:p>
        </p:txBody>
      </p:sp>
      <p:sp>
        <p:nvSpPr>
          <p:cNvPr id="5" name="Content Placeholder 4">
            <a:extLst>
              <a:ext uri="{FF2B5EF4-FFF2-40B4-BE49-F238E27FC236}">
                <a16:creationId xmlns:a16="http://schemas.microsoft.com/office/drawing/2014/main" id="{FC867D7A-3F0E-183E-CB2A-449BFC31723E}"/>
              </a:ext>
            </a:extLst>
          </p:cNvPr>
          <p:cNvSpPr>
            <a:spLocks noGrp="1"/>
          </p:cNvSpPr>
          <p:nvPr>
            <p:ph idx="1"/>
          </p:nvPr>
        </p:nvSpPr>
        <p:spPr>
          <a:xfrm>
            <a:off x="838200" y="1690687"/>
            <a:ext cx="11021839" cy="4483775"/>
          </a:xfrm>
        </p:spPr>
        <p:txBody>
          <a:bodyPr>
            <a:normAutofit/>
          </a:bodyPr>
          <a:lstStyle/>
          <a:p>
            <a:r>
              <a:rPr lang="en-US" sz="3600" dirty="0">
                <a:solidFill>
                  <a:schemeClr val="tx2">
                    <a:lumMod val="75000"/>
                  </a:schemeClr>
                </a:solidFill>
              </a:rPr>
              <a:t>Educate, inform, and inspire social media audiences</a:t>
            </a:r>
          </a:p>
          <a:p>
            <a:r>
              <a:rPr lang="en-US" sz="3600" dirty="0">
                <a:solidFill>
                  <a:schemeClr val="tx2">
                    <a:lumMod val="75000"/>
                  </a:schemeClr>
                </a:solidFill>
              </a:rPr>
              <a:t>Powerful tool in the public relations program of an American Legion</a:t>
            </a:r>
          </a:p>
          <a:p>
            <a:r>
              <a:rPr lang="en-US" sz="3600" dirty="0">
                <a:solidFill>
                  <a:schemeClr val="tx2">
                    <a:lumMod val="75000"/>
                  </a:schemeClr>
                </a:solidFill>
              </a:rPr>
              <a:t>Post Relevancy – We are ALIVE &amp; WELL</a:t>
            </a:r>
          </a:p>
          <a:p>
            <a:r>
              <a:rPr lang="en-US" sz="3600" dirty="0">
                <a:solidFill>
                  <a:schemeClr val="tx2">
                    <a:lumMod val="75000"/>
                  </a:schemeClr>
                </a:solidFill>
              </a:rPr>
              <a:t>Remind members of events, benefits, memorials, etc.</a:t>
            </a:r>
          </a:p>
        </p:txBody>
      </p:sp>
      <p:sp>
        <p:nvSpPr>
          <p:cNvPr id="6" name="TextBox 5">
            <a:extLst>
              <a:ext uri="{FF2B5EF4-FFF2-40B4-BE49-F238E27FC236}">
                <a16:creationId xmlns:a16="http://schemas.microsoft.com/office/drawing/2014/main" id="{A23231D3-1625-DBE7-045D-24C161E8CF3E}"/>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Tree>
    <p:extLst>
      <p:ext uri="{BB962C8B-B14F-4D97-AF65-F5344CB8AC3E}">
        <p14:creationId xmlns:p14="http://schemas.microsoft.com/office/powerpoint/2010/main" val="39305897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809E06-DF16-1220-7F4D-784E0E0899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872080-0266-8B05-82C8-992D55E1B52A}"/>
              </a:ext>
            </a:extLst>
          </p:cNvPr>
          <p:cNvSpPr>
            <a:spLocks noGrp="1"/>
          </p:cNvSpPr>
          <p:nvPr>
            <p:ph type="title"/>
          </p:nvPr>
        </p:nvSpPr>
        <p:spPr>
          <a:xfrm>
            <a:off x="838200" y="365125"/>
            <a:ext cx="11021838" cy="1325563"/>
          </a:xfrm>
        </p:spPr>
        <p:txBody>
          <a:bodyPr/>
          <a:lstStyle/>
          <a:p>
            <a:r>
              <a:rPr lang="en-US" b="1" dirty="0">
                <a:solidFill>
                  <a:srgbClr val="1B3D6D"/>
                </a:solidFill>
              </a:rPr>
              <a:t>Social Media Posts</a:t>
            </a:r>
          </a:p>
        </p:txBody>
      </p:sp>
      <p:sp>
        <p:nvSpPr>
          <p:cNvPr id="5" name="Content Placeholder 4">
            <a:extLst>
              <a:ext uri="{FF2B5EF4-FFF2-40B4-BE49-F238E27FC236}">
                <a16:creationId xmlns:a16="http://schemas.microsoft.com/office/drawing/2014/main" id="{64080022-60E1-5E5C-8411-BCDD7280A5BF}"/>
              </a:ext>
            </a:extLst>
          </p:cNvPr>
          <p:cNvSpPr>
            <a:spLocks noGrp="1"/>
          </p:cNvSpPr>
          <p:nvPr>
            <p:ph idx="1"/>
          </p:nvPr>
        </p:nvSpPr>
        <p:spPr>
          <a:xfrm>
            <a:off x="838200" y="1690687"/>
            <a:ext cx="11021839" cy="4483775"/>
          </a:xfrm>
        </p:spPr>
        <p:txBody>
          <a:bodyPr>
            <a:normAutofit/>
          </a:bodyPr>
          <a:lstStyle/>
          <a:p>
            <a:r>
              <a:rPr lang="en-US" sz="3600" dirty="0">
                <a:solidFill>
                  <a:schemeClr val="tx2">
                    <a:lumMod val="75000"/>
                  </a:schemeClr>
                </a:solidFill>
              </a:rPr>
              <a:t>Potential to Increase membership</a:t>
            </a:r>
          </a:p>
          <a:p>
            <a:r>
              <a:rPr lang="en-US" sz="3600" dirty="0">
                <a:solidFill>
                  <a:schemeClr val="tx2">
                    <a:lumMod val="75000"/>
                  </a:schemeClr>
                </a:solidFill>
              </a:rPr>
              <a:t>Tell </a:t>
            </a:r>
            <a:r>
              <a:rPr lang="en-US" sz="3600" b="1" dirty="0">
                <a:solidFill>
                  <a:schemeClr val="tx2">
                    <a:lumMod val="75000"/>
                  </a:schemeClr>
                </a:solidFill>
              </a:rPr>
              <a:t>YOUR</a:t>
            </a:r>
            <a:r>
              <a:rPr lang="en-US" sz="3600" dirty="0">
                <a:solidFill>
                  <a:schemeClr val="tx2">
                    <a:lumMod val="75000"/>
                  </a:schemeClr>
                </a:solidFill>
              </a:rPr>
              <a:t> </a:t>
            </a:r>
            <a:r>
              <a:rPr lang="en-US" sz="3600" b="1" dirty="0">
                <a:solidFill>
                  <a:schemeClr val="tx2">
                    <a:lumMod val="75000"/>
                  </a:schemeClr>
                </a:solidFill>
              </a:rPr>
              <a:t>POST </a:t>
            </a:r>
            <a:r>
              <a:rPr lang="en-US" sz="3600" dirty="0">
                <a:solidFill>
                  <a:schemeClr val="tx2">
                    <a:lumMod val="75000"/>
                  </a:schemeClr>
                </a:solidFill>
              </a:rPr>
              <a:t>Story!</a:t>
            </a:r>
          </a:p>
          <a:p>
            <a:r>
              <a:rPr lang="en-US" sz="3600" dirty="0">
                <a:solidFill>
                  <a:schemeClr val="tx2">
                    <a:lumMod val="75000"/>
                  </a:schemeClr>
                </a:solidFill>
              </a:rPr>
              <a:t>Rules to remember:</a:t>
            </a:r>
          </a:p>
          <a:p>
            <a:pPr lvl="1"/>
            <a:r>
              <a:rPr lang="en-US" sz="3200" dirty="0">
                <a:solidFill>
                  <a:schemeClr val="tx2">
                    <a:lumMod val="75000"/>
                  </a:schemeClr>
                </a:solidFill>
              </a:rPr>
              <a:t>Plan ahead and keep a schedule of graphics (Suicide Prevention Month, Veterans Day, Memorial Day, American Legion Birthday, etc.)</a:t>
            </a:r>
          </a:p>
        </p:txBody>
      </p:sp>
      <p:sp>
        <p:nvSpPr>
          <p:cNvPr id="6" name="TextBox 5">
            <a:extLst>
              <a:ext uri="{FF2B5EF4-FFF2-40B4-BE49-F238E27FC236}">
                <a16:creationId xmlns:a16="http://schemas.microsoft.com/office/drawing/2014/main" id="{8069F821-56E9-783D-B0A3-182FEBDB6A1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Tree>
    <p:extLst>
      <p:ext uri="{BB962C8B-B14F-4D97-AF65-F5344CB8AC3E}">
        <p14:creationId xmlns:p14="http://schemas.microsoft.com/office/powerpoint/2010/main" val="998927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EA97E2F-7CA8-78DF-C5D3-8778B4CE4C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212465-11C6-3C7C-5B31-C85E564C0C7D}"/>
              </a:ext>
            </a:extLst>
          </p:cNvPr>
          <p:cNvSpPr>
            <a:spLocks noGrp="1"/>
          </p:cNvSpPr>
          <p:nvPr>
            <p:ph type="title"/>
          </p:nvPr>
        </p:nvSpPr>
        <p:spPr>
          <a:xfrm>
            <a:off x="838200" y="365125"/>
            <a:ext cx="11021838" cy="1325563"/>
          </a:xfrm>
        </p:spPr>
        <p:txBody>
          <a:bodyPr/>
          <a:lstStyle/>
          <a:p>
            <a:r>
              <a:rPr lang="en-US" b="1" dirty="0">
                <a:solidFill>
                  <a:srgbClr val="1B3D6D"/>
                </a:solidFill>
              </a:rPr>
              <a:t>Social Media Posts</a:t>
            </a:r>
          </a:p>
        </p:txBody>
      </p:sp>
      <p:sp>
        <p:nvSpPr>
          <p:cNvPr id="5" name="Content Placeholder 4">
            <a:extLst>
              <a:ext uri="{FF2B5EF4-FFF2-40B4-BE49-F238E27FC236}">
                <a16:creationId xmlns:a16="http://schemas.microsoft.com/office/drawing/2014/main" id="{EC761EDA-BFEE-CDD9-D47E-1D563FE36F25}"/>
              </a:ext>
            </a:extLst>
          </p:cNvPr>
          <p:cNvSpPr>
            <a:spLocks noGrp="1"/>
          </p:cNvSpPr>
          <p:nvPr>
            <p:ph idx="1"/>
          </p:nvPr>
        </p:nvSpPr>
        <p:spPr>
          <a:xfrm>
            <a:off x="838200" y="1690687"/>
            <a:ext cx="11021839" cy="4483775"/>
          </a:xfrm>
        </p:spPr>
        <p:txBody>
          <a:bodyPr>
            <a:normAutofit/>
          </a:bodyPr>
          <a:lstStyle/>
          <a:p>
            <a:r>
              <a:rPr lang="en-US" sz="3600" dirty="0">
                <a:solidFill>
                  <a:schemeClr val="tx2">
                    <a:lumMod val="75000"/>
                  </a:schemeClr>
                </a:solidFill>
              </a:rPr>
              <a:t>Keep language brief and to the point</a:t>
            </a:r>
          </a:p>
          <a:p>
            <a:r>
              <a:rPr lang="en-US" sz="3600" dirty="0">
                <a:solidFill>
                  <a:schemeClr val="tx2">
                    <a:lumMod val="75000"/>
                  </a:schemeClr>
                </a:solidFill>
              </a:rPr>
              <a:t>Consider linking the graphic to a web page for more information on event</a:t>
            </a:r>
          </a:p>
          <a:p>
            <a:r>
              <a:rPr lang="en-US" sz="3600" dirty="0">
                <a:solidFill>
                  <a:schemeClr val="tx2">
                    <a:lumMod val="75000"/>
                  </a:schemeClr>
                </a:solidFill>
              </a:rPr>
              <a:t>Use the proper brand mark</a:t>
            </a:r>
          </a:p>
          <a:p>
            <a:r>
              <a:rPr lang="en-US" sz="3600" dirty="0">
                <a:solidFill>
                  <a:schemeClr val="tx2">
                    <a:lumMod val="75000"/>
                  </a:schemeClr>
                </a:solidFill>
              </a:rPr>
              <a:t>Encourage sharing of graphics among your members</a:t>
            </a:r>
          </a:p>
          <a:p>
            <a:r>
              <a:rPr lang="en-US" sz="3600" dirty="0">
                <a:solidFill>
                  <a:schemeClr val="tx2">
                    <a:lumMod val="75000"/>
                  </a:schemeClr>
                </a:solidFill>
              </a:rPr>
              <a:t>Include event name, date, time, location, point of contact information</a:t>
            </a:r>
          </a:p>
        </p:txBody>
      </p:sp>
      <p:sp>
        <p:nvSpPr>
          <p:cNvPr id="6" name="TextBox 5">
            <a:extLst>
              <a:ext uri="{FF2B5EF4-FFF2-40B4-BE49-F238E27FC236}">
                <a16:creationId xmlns:a16="http://schemas.microsoft.com/office/drawing/2014/main" id="{AC74F922-4E60-25A9-21E7-C55B4115F605}"/>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Tree>
    <p:extLst>
      <p:ext uri="{BB962C8B-B14F-4D97-AF65-F5344CB8AC3E}">
        <p14:creationId xmlns:p14="http://schemas.microsoft.com/office/powerpoint/2010/main" val="199629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F27A7B7-81A3-004E-77D8-0F58398DCA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7E9164-9151-50AB-A6D9-7C9D71D8E06D}"/>
              </a:ext>
            </a:extLst>
          </p:cNvPr>
          <p:cNvSpPr>
            <a:spLocks noGrp="1"/>
          </p:cNvSpPr>
          <p:nvPr>
            <p:ph type="title"/>
          </p:nvPr>
        </p:nvSpPr>
        <p:spPr>
          <a:xfrm>
            <a:off x="838199" y="365125"/>
            <a:ext cx="11012785" cy="1325563"/>
          </a:xfrm>
        </p:spPr>
        <p:txBody>
          <a:bodyPr/>
          <a:lstStyle/>
          <a:p>
            <a:r>
              <a:rPr lang="en-US" b="1" dirty="0">
                <a:solidFill>
                  <a:srgbClr val="1B3D6D"/>
                </a:solidFill>
              </a:rPr>
              <a:t>Show of Hands</a:t>
            </a:r>
          </a:p>
        </p:txBody>
      </p:sp>
      <p:sp>
        <p:nvSpPr>
          <p:cNvPr id="5" name="Content Placeholder 4">
            <a:extLst>
              <a:ext uri="{FF2B5EF4-FFF2-40B4-BE49-F238E27FC236}">
                <a16:creationId xmlns:a16="http://schemas.microsoft.com/office/drawing/2014/main" id="{16ECE64A-4CCA-F131-3E54-20844311C045}"/>
              </a:ext>
            </a:extLst>
          </p:cNvPr>
          <p:cNvSpPr>
            <a:spLocks noGrp="1"/>
          </p:cNvSpPr>
          <p:nvPr>
            <p:ph idx="1"/>
          </p:nvPr>
        </p:nvSpPr>
        <p:spPr>
          <a:xfrm>
            <a:off x="838200" y="1530036"/>
            <a:ext cx="11012786" cy="4646927"/>
          </a:xfrm>
        </p:spPr>
        <p:txBody>
          <a:bodyPr>
            <a:normAutofit/>
          </a:bodyPr>
          <a:lstStyle/>
          <a:p>
            <a:pPr lvl="1"/>
            <a:r>
              <a:rPr lang="en-US" sz="3600" dirty="0">
                <a:solidFill>
                  <a:schemeClr val="tx2">
                    <a:lumMod val="75000"/>
                  </a:schemeClr>
                </a:solidFill>
              </a:rPr>
              <a:t>How many of you are using social media at the post or district level?</a:t>
            </a:r>
          </a:p>
          <a:p>
            <a:pPr lvl="1"/>
            <a:r>
              <a:rPr lang="en-US" sz="3600" dirty="0">
                <a:solidFill>
                  <a:schemeClr val="tx2">
                    <a:lumMod val="75000"/>
                  </a:schemeClr>
                </a:solidFill>
              </a:rPr>
              <a:t>How often are you posting?</a:t>
            </a:r>
          </a:p>
          <a:p>
            <a:pPr lvl="1"/>
            <a:r>
              <a:rPr lang="en-US" sz="3600" dirty="0">
                <a:solidFill>
                  <a:schemeClr val="tx2">
                    <a:lumMod val="75000"/>
                  </a:schemeClr>
                </a:solidFill>
              </a:rPr>
              <a:t>What types of information are you posting?</a:t>
            </a:r>
          </a:p>
          <a:p>
            <a:pPr lvl="1"/>
            <a:r>
              <a:rPr lang="en-US" sz="3600" dirty="0">
                <a:solidFill>
                  <a:schemeClr val="tx2">
                    <a:lumMod val="75000"/>
                  </a:schemeClr>
                </a:solidFill>
              </a:rPr>
              <a:t>Are you getting feedback from your members?</a:t>
            </a:r>
          </a:p>
          <a:p>
            <a:pPr marL="457200" lvl="1" indent="0">
              <a:buNone/>
            </a:pPr>
            <a:endParaRPr lang="en-US" sz="3600" dirty="0">
              <a:solidFill>
                <a:schemeClr val="tx2">
                  <a:lumMod val="75000"/>
                </a:schemeClr>
              </a:solidFill>
            </a:endParaRPr>
          </a:p>
          <a:p>
            <a:pPr marL="457200" lvl="1" indent="0">
              <a:buNone/>
            </a:pPr>
            <a:endParaRPr lang="en-US" sz="3600" dirty="0">
              <a:solidFill>
                <a:schemeClr val="tx2">
                  <a:lumMod val="75000"/>
                </a:schemeClr>
              </a:solidFill>
            </a:endParaRPr>
          </a:p>
          <a:p>
            <a:pPr marL="457200" lvl="1" indent="0">
              <a:buNone/>
            </a:pPr>
            <a:endParaRPr lang="en-US" sz="3600" dirty="0">
              <a:solidFill>
                <a:schemeClr val="tx2">
                  <a:lumMod val="75000"/>
                </a:schemeClr>
              </a:solidFill>
            </a:endParaRPr>
          </a:p>
        </p:txBody>
      </p:sp>
      <p:sp>
        <p:nvSpPr>
          <p:cNvPr id="6" name="TextBox 5">
            <a:extLst>
              <a:ext uri="{FF2B5EF4-FFF2-40B4-BE49-F238E27FC236}">
                <a16:creationId xmlns:a16="http://schemas.microsoft.com/office/drawing/2014/main" id="{8390C46E-34AA-C4E3-B07C-FA18BC4D23E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446" y="4377797"/>
            <a:ext cx="5021108" cy="2480203"/>
          </a:xfrm>
          <a:prstGeom prst="rect">
            <a:avLst/>
          </a:prstGeom>
        </p:spPr>
      </p:pic>
    </p:spTree>
    <p:extLst>
      <p:ext uri="{BB962C8B-B14F-4D97-AF65-F5344CB8AC3E}">
        <p14:creationId xmlns:p14="http://schemas.microsoft.com/office/powerpoint/2010/main" val="32474681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F7FC6D-5521-8DE6-608B-81F05E0294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DEBB6F-2DB2-734C-9EB7-A7519EDABA90}"/>
              </a:ext>
            </a:extLst>
          </p:cNvPr>
          <p:cNvSpPr>
            <a:spLocks noGrp="1"/>
          </p:cNvSpPr>
          <p:nvPr>
            <p:ph type="title"/>
          </p:nvPr>
        </p:nvSpPr>
        <p:spPr>
          <a:xfrm>
            <a:off x="838200" y="365125"/>
            <a:ext cx="11021838" cy="1325563"/>
          </a:xfrm>
        </p:spPr>
        <p:txBody>
          <a:bodyPr/>
          <a:lstStyle/>
          <a:p>
            <a:r>
              <a:rPr lang="en-US" b="1" dirty="0">
                <a:solidFill>
                  <a:srgbClr val="1B3D6D"/>
                </a:solidFill>
              </a:rPr>
              <a:t>Social Media Posts</a:t>
            </a:r>
          </a:p>
        </p:txBody>
      </p:sp>
      <p:sp>
        <p:nvSpPr>
          <p:cNvPr id="5" name="Content Placeholder 4">
            <a:extLst>
              <a:ext uri="{FF2B5EF4-FFF2-40B4-BE49-F238E27FC236}">
                <a16:creationId xmlns:a16="http://schemas.microsoft.com/office/drawing/2014/main" id="{419F6269-45B9-FA14-D4ED-3587235C9A87}"/>
              </a:ext>
            </a:extLst>
          </p:cNvPr>
          <p:cNvSpPr>
            <a:spLocks noGrp="1"/>
          </p:cNvSpPr>
          <p:nvPr>
            <p:ph idx="1"/>
          </p:nvPr>
        </p:nvSpPr>
        <p:spPr>
          <a:xfrm>
            <a:off x="838200" y="1690688"/>
            <a:ext cx="5257800" cy="3929203"/>
          </a:xfrm>
        </p:spPr>
        <p:txBody>
          <a:bodyPr>
            <a:normAutofit fontScale="85000" lnSpcReduction="20000"/>
          </a:bodyPr>
          <a:lstStyle/>
          <a:p>
            <a:pPr marL="0" marR="0" lvl="0" indent="0" rtl="0">
              <a:lnSpc>
                <a:spcPct val="100000"/>
              </a:lnSpc>
              <a:spcBef>
                <a:spcPts val="0"/>
              </a:spcBef>
              <a:spcAft>
                <a:spcPts val="0"/>
              </a:spcAft>
              <a:buClr>
                <a:schemeClr val="dk1"/>
              </a:buClr>
              <a:buSzPts val="3200"/>
              <a:buFont typeface="Times New Roman"/>
              <a:buNone/>
            </a:pPr>
            <a:r>
              <a:rPr lang="en-US" sz="4400" dirty="0">
                <a:highlight>
                  <a:srgbClr val="FFFFFF"/>
                </a:highlight>
              </a:rPr>
              <a:t>Users seek authentic non-promotional content driven by AI upsurge.</a:t>
            </a:r>
          </a:p>
          <a:p>
            <a:pPr marL="0" marR="0" lvl="0" indent="0" rtl="0">
              <a:lnSpc>
                <a:spcPct val="100000"/>
              </a:lnSpc>
              <a:spcBef>
                <a:spcPts val="0"/>
              </a:spcBef>
              <a:spcAft>
                <a:spcPts val="0"/>
              </a:spcAft>
              <a:buClr>
                <a:schemeClr val="dk1"/>
              </a:buClr>
              <a:buSzPts val="3200"/>
              <a:buFont typeface="Times New Roman"/>
              <a:buNone/>
            </a:pPr>
            <a:endParaRPr lang="en-US" sz="4400" dirty="0">
              <a:highlight>
                <a:srgbClr val="FFFFFF"/>
              </a:highlight>
            </a:endParaRPr>
          </a:p>
          <a:p>
            <a:pPr marL="0" marR="0" lvl="0" indent="0" rtl="0">
              <a:lnSpc>
                <a:spcPct val="100000"/>
              </a:lnSpc>
              <a:spcBef>
                <a:spcPts val="0"/>
              </a:spcBef>
              <a:spcAft>
                <a:spcPts val="0"/>
              </a:spcAft>
              <a:buClr>
                <a:schemeClr val="dk1"/>
              </a:buClr>
              <a:buSzPts val="3200"/>
              <a:buFont typeface="Times New Roman"/>
              <a:buNone/>
            </a:pPr>
            <a:r>
              <a:rPr lang="en-US" sz="4400" dirty="0">
                <a:highlight>
                  <a:srgbClr val="FFFFFF"/>
                </a:highlight>
              </a:rPr>
              <a:t>Share what your members are doing!</a:t>
            </a:r>
          </a:p>
          <a:p>
            <a:pPr marL="0" marR="0" lvl="0" indent="0" rtl="0">
              <a:lnSpc>
                <a:spcPct val="100000"/>
              </a:lnSpc>
              <a:spcBef>
                <a:spcPts val="0"/>
              </a:spcBef>
              <a:spcAft>
                <a:spcPts val="0"/>
              </a:spcAft>
              <a:buClr>
                <a:schemeClr val="dk1"/>
              </a:buClr>
              <a:buSzPts val="3200"/>
              <a:buFont typeface="Times New Roman"/>
              <a:buNone/>
            </a:pPr>
            <a:endParaRPr lang="en-US" sz="4400" dirty="0">
              <a:highlight>
                <a:srgbClr val="FFFFFF"/>
              </a:highlight>
            </a:endParaRPr>
          </a:p>
          <a:p>
            <a:pPr marL="0" marR="0" lvl="0" indent="0" rtl="0">
              <a:lnSpc>
                <a:spcPct val="100000"/>
              </a:lnSpc>
              <a:spcBef>
                <a:spcPts val="0"/>
              </a:spcBef>
              <a:spcAft>
                <a:spcPts val="0"/>
              </a:spcAft>
              <a:buClr>
                <a:schemeClr val="dk1"/>
              </a:buClr>
              <a:buSzPts val="3200"/>
              <a:buFont typeface="Times New Roman"/>
              <a:buNone/>
            </a:pPr>
            <a:r>
              <a:rPr lang="en-US" sz="4400" b="1" dirty="0">
                <a:solidFill>
                  <a:srgbClr val="2A60A1"/>
                </a:solidFill>
                <a:highlight>
                  <a:srgbClr val="FFFFFF"/>
                </a:highlight>
              </a:rPr>
              <a:t>#Humblebragging</a:t>
            </a:r>
            <a:endParaRPr lang="en-US" sz="4400" b="1" dirty="0">
              <a:solidFill>
                <a:srgbClr val="2A60A1"/>
              </a:solidFill>
            </a:endParaRPr>
          </a:p>
        </p:txBody>
      </p:sp>
      <p:sp>
        <p:nvSpPr>
          <p:cNvPr id="6" name="TextBox 5">
            <a:extLst>
              <a:ext uri="{FF2B5EF4-FFF2-40B4-BE49-F238E27FC236}">
                <a16:creationId xmlns:a16="http://schemas.microsoft.com/office/drawing/2014/main" id="{DD74313B-920D-C4B1-D58B-9145CDBA2687}"/>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3" name="Heart 2">
            <a:extLst>
              <a:ext uri="{FF2B5EF4-FFF2-40B4-BE49-F238E27FC236}">
                <a16:creationId xmlns:a16="http://schemas.microsoft.com/office/drawing/2014/main" id="{F7AD1900-2397-F382-A424-FA9CDC23828D}"/>
              </a:ext>
            </a:extLst>
          </p:cNvPr>
          <p:cNvSpPr/>
          <p:nvPr/>
        </p:nvSpPr>
        <p:spPr>
          <a:xfrm>
            <a:off x="6511089" y="1027906"/>
            <a:ext cx="4793673" cy="4294910"/>
          </a:xfrm>
          <a:prstGeom prst="heart">
            <a:avLst/>
          </a:prstGeom>
          <a:blipFill dpi="0" rotWithShape="1">
            <a:blip r:embed="rId4"/>
            <a:srcRect/>
            <a:tile tx="241300" ty="-55880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6573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E3BFFFA-31E6-455D-1179-69D95C9AC2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472113-AC83-F663-75DC-06C6EB776166}"/>
              </a:ext>
            </a:extLst>
          </p:cNvPr>
          <p:cNvSpPr>
            <a:spLocks noGrp="1"/>
          </p:cNvSpPr>
          <p:nvPr>
            <p:ph type="title"/>
          </p:nvPr>
        </p:nvSpPr>
        <p:spPr>
          <a:xfrm>
            <a:off x="838200" y="365125"/>
            <a:ext cx="11021838" cy="1325563"/>
          </a:xfrm>
        </p:spPr>
        <p:txBody>
          <a:bodyPr/>
          <a:lstStyle/>
          <a:p>
            <a:r>
              <a:rPr lang="en-US" b="1" dirty="0">
                <a:solidFill>
                  <a:srgbClr val="1B3D6D"/>
                </a:solidFill>
              </a:rPr>
              <a:t>How Are You Sharing Information?</a:t>
            </a:r>
          </a:p>
        </p:txBody>
      </p:sp>
      <p:sp>
        <p:nvSpPr>
          <p:cNvPr id="5" name="Content Placeholder 4">
            <a:extLst>
              <a:ext uri="{FF2B5EF4-FFF2-40B4-BE49-F238E27FC236}">
                <a16:creationId xmlns:a16="http://schemas.microsoft.com/office/drawing/2014/main" id="{38711529-7FDE-A32E-279B-46862B69E09C}"/>
              </a:ext>
            </a:extLst>
          </p:cNvPr>
          <p:cNvSpPr>
            <a:spLocks noGrp="1"/>
          </p:cNvSpPr>
          <p:nvPr>
            <p:ph idx="1"/>
          </p:nvPr>
        </p:nvSpPr>
        <p:spPr>
          <a:xfrm>
            <a:off x="838199" y="1533668"/>
            <a:ext cx="11021839" cy="4483775"/>
          </a:xfrm>
        </p:spPr>
        <p:txBody>
          <a:bodyPr>
            <a:normAutofit fontScale="92500" lnSpcReduction="10000"/>
          </a:bodyPr>
          <a:lstStyle/>
          <a:p>
            <a:r>
              <a:rPr lang="en-US" sz="3600" dirty="0">
                <a:solidFill>
                  <a:schemeClr val="tx2">
                    <a:lumMod val="75000"/>
                  </a:schemeClr>
                </a:solidFill>
              </a:rPr>
              <a:t>Website, </a:t>
            </a:r>
            <a:r>
              <a:rPr lang="en-US" sz="3600" dirty="0">
                <a:solidFill>
                  <a:schemeClr val="tx2">
                    <a:lumMod val="75000"/>
                  </a:schemeClr>
                </a:solidFill>
                <a:hlinkClick r:id="rId4"/>
              </a:rPr>
              <a:t>www.al117.com</a:t>
            </a:r>
            <a:endParaRPr lang="en-US" sz="3600" dirty="0">
              <a:solidFill>
                <a:schemeClr val="tx2">
                  <a:lumMod val="75000"/>
                </a:schemeClr>
              </a:solidFill>
            </a:endParaRPr>
          </a:p>
          <a:p>
            <a:r>
              <a:rPr lang="en-US" sz="3600" dirty="0">
                <a:solidFill>
                  <a:schemeClr val="tx2">
                    <a:lumMod val="75000"/>
                  </a:schemeClr>
                </a:solidFill>
              </a:rPr>
              <a:t>Calendar</a:t>
            </a:r>
          </a:p>
          <a:p>
            <a:r>
              <a:rPr lang="en-US" sz="3600" dirty="0">
                <a:solidFill>
                  <a:schemeClr val="tx2">
                    <a:lumMod val="75000"/>
                  </a:schemeClr>
                </a:solidFill>
              </a:rPr>
              <a:t>Newsletter</a:t>
            </a:r>
          </a:p>
          <a:p>
            <a:r>
              <a:rPr lang="en-US" sz="3600" dirty="0">
                <a:solidFill>
                  <a:schemeClr val="tx2">
                    <a:lumMod val="75000"/>
                  </a:schemeClr>
                </a:solidFill>
              </a:rPr>
              <a:t>Flyers </a:t>
            </a:r>
          </a:p>
          <a:p>
            <a:r>
              <a:rPr lang="en-US" sz="3600" dirty="0">
                <a:solidFill>
                  <a:schemeClr val="tx2">
                    <a:lumMod val="75000"/>
                  </a:schemeClr>
                </a:solidFill>
              </a:rPr>
              <a:t>TV</a:t>
            </a:r>
          </a:p>
          <a:p>
            <a:r>
              <a:rPr lang="en-US" sz="3600" dirty="0">
                <a:solidFill>
                  <a:schemeClr val="tx2">
                    <a:lumMod val="75000"/>
                  </a:schemeClr>
                </a:solidFill>
              </a:rPr>
              <a:t>Social Media</a:t>
            </a:r>
          </a:p>
          <a:p>
            <a:r>
              <a:rPr lang="en-US" sz="3600" dirty="0">
                <a:solidFill>
                  <a:schemeClr val="tx2">
                    <a:lumMod val="75000"/>
                  </a:schemeClr>
                </a:solidFill>
              </a:rPr>
              <a:t>Press Release</a:t>
            </a:r>
          </a:p>
          <a:p>
            <a:r>
              <a:rPr lang="en-US" sz="3600" dirty="0">
                <a:solidFill>
                  <a:schemeClr val="tx2">
                    <a:lumMod val="75000"/>
                  </a:schemeClr>
                </a:solidFill>
              </a:rPr>
              <a:t>Any other ways?</a:t>
            </a:r>
          </a:p>
          <a:p>
            <a:endParaRPr lang="en-US" sz="3600" dirty="0">
              <a:solidFill>
                <a:schemeClr val="tx2">
                  <a:lumMod val="75000"/>
                </a:schemeClr>
              </a:solidFill>
            </a:endParaRPr>
          </a:p>
        </p:txBody>
      </p:sp>
      <p:sp>
        <p:nvSpPr>
          <p:cNvPr id="6" name="TextBox 5">
            <a:extLst>
              <a:ext uri="{FF2B5EF4-FFF2-40B4-BE49-F238E27FC236}">
                <a16:creationId xmlns:a16="http://schemas.microsoft.com/office/drawing/2014/main" id="{2D9DEE4E-9E4A-E8D5-E8B8-A6AA24F8F0E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2501" y="2159726"/>
            <a:ext cx="2439937" cy="18854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3993" y="2159726"/>
            <a:ext cx="1691545" cy="189169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7093" y="2159726"/>
            <a:ext cx="1461331" cy="1891690"/>
          </a:xfrm>
          <a:prstGeom prst="rect">
            <a:avLst/>
          </a:prstGeom>
        </p:spPr>
      </p:pic>
    </p:spTree>
    <p:extLst>
      <p:ext uri="{BB962C8B-B14F-4D97-AF65-F5344CB8AC3E}">
        <p14:creationId xmlns:p14="http://schemas.microsoft.com/office/powerpoint/2010/main" val="8852593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35ECB24-586B-CA85-A16C-F984DE27D6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81854A-84AF-B7AB-2801-3846073E0944}"/>
              </a:ext>
            </a:extLst>
          </p:cNvPr>
          <p:cNvSpPr>
            <a:spLocks noGrp="1"/>
          </p:cNvSpPr>
          <p:nvPr>
            <p:ph type="title"/>
          </p:nvPr>
        </p:nvSpPr>
        <p:spPr>
          <a:xfrm>
            <a:off x="838200" y="365125"/>
            <a:ext cx="11021838" cy="1325563"/>
          </a:xfrm>
        </p:spPr>
        <p:txBody>
          <a:bodyPr/>
          <a:lstStyle/>
          <a:p>
            <a:r>
              <a:rPr lang="en-US" b="1" dirty="0">
                <a:solidFill>
                  <a:srgbClr val="1B3D6D"/>
                </a:solidFill>
              </a:rPr>
              <a:t>District vs. Post</a:t>
            </a:r>
          </a:p>
        </p:txBody>
      </p:sp>
      <p:sp>
        <p:nvSpPr>
          <p:cNvPr id="5" name="Content Placeholder 4">
            <a:extLst>
              <a:ext uri="{FF2B5EF4-FFF2-40B4-BE49-F238E27FC236}">
                <a16:creationId xmlns:a16="http://schemas.microsoft.com/office/drawing/2014/main" id="{A0B6400C-F984-8293-618B-5F014D78E956}"/>
              </a:ext>
            </a:extLst>
          </p:cNvPr>
          <p:cNvSpPr>
            <a:spLocks noGrp="1"/>
          </p:cNvSpPr>
          <p:nvPr>
            <p:ph idx="1"/>
          </p:nvPr>
        </p:nvSpPr>
        <p:spPr>
          <a:xfrm>
            <a:off x="838200" y="1690687"/>
            <a:ext cx="11021839" cy="4483775"/>
          </a:xfrm>
        </p:spPr>
        <p:txBody>
          <a:bodyPr>
            <a:normAutofit/>
          </a:bodyPr>
          <a:lstStyle/>
          <a:p>
            <a:pPr lvl="1">
              <a:spcAft>
                <a:spcPts val="1200"/>
              </a:spcAft>
            </a:pPr>
            <a:r>
              <a:rPr lang="en-US" sz="3400" b="1" dirty="0">
                <a:solidFill>
                  <a:srgbClr val="2A60A1"/>
                </a:solidFill>
              </a:rPr>
              <a:t>Districts </a:t>
            </a:r>
            <a:r>
              <a:rPr lang="en-US" sz="3400" dirty="0">
                <a:solidFill>
                  <a:schemeClr val="tx2">
                    <a:lumMod val="75000"/>
                  </a:schemeClr>
                </a:solidFill>
              </a:rPr>
              <a:t>- geared towards providing </a:t>
            </a:r>
            <a:br>
              <a:rPr lang="en-US" sz="3400" dirty="0">
                <a:solidFill>
                  <a:schemeClr val="tx2">
                    <a:lumMod val="75000"/>
                  </a:schemeClr>
                </a:solidFill>
              </a:rPr>
            </a:br>
            <a:r>
              <a:rPr lang="en-US" sz="3400" dirty="0">
                <a:solidFill>
                  <a:schemeClr val="tx2">
                    <a:lumMod val="75000"/>
                  </a:schemeClr>
                </a:solidFill>
              </a:rPr>
              <a:t>information to Posts</a:t>
            </a:r>
          </a:p>
          <a:p>
            <a:pPr lvl="1">
              <a:spcAft>
                <a:spcPts val="1200"/>
              </a:spcAft>
            </a:pPr>
            <a:r>
              <a:rPr lang="en-US" sz="3400" b="1" dirty="0">
                <a:solidFill>
                  <a:srgbClr val="2A60A1"/>
                </a:solidFill>
              </a:rPr>
              <a:t>Posts </a:t>
            </a:r>
            <a:r>
              <a:rPr lang="en-US" sz="3400" dirty="0">
                <a:solidFill>
                  <a:schemeClr val="tx2">
                    <a:lumMod val="75000"/>
                  </a:schemeClr>
                </a:solidFill>
              </a:rPr>
              <a:t>- geared towards providing  </a:t>
            </a:r>
            <a:br>
              <a:rPr lang="en-US" sz="3400" dirty="0">
                <a:solidFill>
                  <a:schemeClr val="tx2">
                    <a:lumMod val="75000"/>
                  </a:schemeClr>
                </a:solidFill>
              </a:rPr>
            </a:br>
            <a:r>
              <a:rPr lang="en-US" sz="3400" dirty="0">
                <a:solidFill>
                  <a:schemeClr val="tx2">
                    <a:lumMod val="75000"/>
                  </a:schemeClr>
                </a:solidFill>
              </a:rPr>
              <a:t>information and marketing to the public (members, community, </a:t>
            </a:r>
            <a:r>
              <a:rPr lang="en-US" sz="3400" dirty="0" err="1">
                <a:solidFill>
                  <a:schemeClr val="tx2">
                    <a:lumMod val="75000"/>
                  </a:schemeClr>
                </a:solidFill>
              </a:rPr>
              <a:t>etc</a:t>
            </a:r>
            <a:r>
              <a:rPr lang="en-US" sz="3400" dirty="0">
                <a:solidFill>
                  <a:schemeClr val="tx2">
                    <a:lumMod val="75000"/>
                  </a:schemeClr>
                </a:solidFill>
              </a:rPr>
              <a:t>)</a:t>
            </a:r>
          </a:p>
        </p:txBody>
      </p:sp>
      <p:sp>
        <p:nvSpPr>
          <p:cNvPr id="6" name="TextBox 5">
            <a:extLst>
              <a:ext uri="{FF2B5EF4-FFF2-40B4-BE49-F238E27FC236}">
                <a16:creationId xmlns:a16="http://schemas.microsoft.com/office/drawing/2014/main" id="{0DF49517-3EB6-35C0-3477-8637179B98C2}"/>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7" name="Teardrop 6">
            <a:extLst>
              <a:ext uri="{FF2B5EF4-FFF2-40B4-BE49-F238E27FC236}">
                <a16:creationId xmlns:a16="http://schemas.microsoft.com/office/drawing/2014/main" id="{569035B3-1321-8457-12ED-2A4D1F3B74E9}"/>
              </a:ext>
            </a:extLst>
          </p:cNvPr>
          <p:cNvSpPr/>
          <p:nvPr/>
        </p:nvSpPr>
        <p:spPr>
          <a:xfrm>
            <a:off x="8866909" y="-1"/>
            <a:ext cx="3325091" cy="3325091"/>
          </a:xfrm>
          <a:prstGeom prst="teardrop">
            <a:avLst/>
          </a:prstGeom>
          <a:blipFill dpi="0" rotWithShape="1">
            <a:blip r:embed="rId4"/>
            <a:srcRect/>
            <a:tile tx="-158750" ty="158750" sx="38000" sy="38000" flip="none" algn="ctr"/>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0504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E9896E-3668-3AF9-2D84-888B2B6026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9C4992-A9DB-5280-0399-F77CD9933D96}"/>
              </a:ext>
            </a:extLst>
          </p:cNvPr>
          <p:cNvSpPr>
            <a:spLocks noGrp="1"/>
          </p:cNvSpPr>
          <p:nvPr>
            <p:ph type="title"/>
          </p:nvPr>
        </p:nvSpPr>
        <p:spPr>
          <a:xfrm>
            <a:off x="838200" y="365125"/>
            <a:ext cx="11021838" cy="1325563"/>
          </a:xfrm>
        </p:spPr>
        <p:txBody>
          <a:bodyPr/>
          <a:lstStyle/>
          <a:p>
            <a:r>
              <a:rPr lang="en-US" b="1" dirty="0">
                <a:solidFill>
                  <a:srgbClr val="1B3D6D"/>
                </a:solidFill>
              </a:rPr>
              <a:t>Brandmark vs. Emblem</a:t>
            </a:r>
          </a:p>
        </p:txBody>
      </p:sp>
      <p:sp>
        <p:nvSpPr>
          <p:cNvPr id="5" name="Content Placeholder 4">
            <a:extLst>
              <a:ext uri="{FF2B5EF4-FFF2-40B4-BE49-F238E27FC236}">
                <a16:creationId xmlns:a16="http://schemas.microsoft.com/office/drawing/2014/main" id="{4736215E-435A-F601-E3D7-CE5FDB6A6E49}"/>
              </a:ext>
            </a:extLst>
          </p:cNvPr>
          <p:cNvSpPr>
            <a:spLocks noGrp="1"/>
          </p:cNvSpPr>
          <p:nvPr>
            <p:ph idx="1"/>
          </p:nvPr>
        </p:nvSpPr>
        <p:spPr>
          <a:xfrm>
            <a:off x="838200" y="1545074"/>
            <a:ext cx="11021839" cy="2981660"/>
          </a:xfrm>
        </p:spPr>
        <p:txBody>
          <a:bodyPr>
            <a:normAutofit/>
          </a:bodyPr>
          <a:lstStyle/>
          <a:p>
            <a:pPr lvl="1"/>
            <a:r>
              <a:rPr lang="en-US" sz="3600" b="1" dirty="0">
                <a:solidFill>
                  <a:srgbClr val="2A60A1"/>
                </a:solidFill>
              </a:rPr>
              <a:t>Brand mark </a:t>
            </a:r>
            <a:r>
              <a:rPr lang="en-US" sz="3600" dirty="0">
                <a:solidFill>
                  <a:schemeClr val="tx2">
                    <a:lumMod val="75000"/>
                  </a:schemeClr>
                </a:solidFill>
              </a:rPr>
              <a:t>is to be used in all marketing communications applications.</a:t>
            </a:r>
          </a:p>
          <a:p>
            <a:pPr lvl="2"/>
            <a:r>
              <a:rPr lang="en-US" sz="3200" dirty="0">
                <a:solidFill>
                  <a:schemeClr val="tx2">
                    <a:lumMod val="75000"/>
                  </a:schemeClr>
                </a:solidFill>
              </a:rPr>
              <a:t>Advertising, Lifestyle apparel, Community service activities, Fundraising, Sponsorships, Membership Recruitment materials, Digital media, Social media, Event announcements, E-mail signature lines</a:t>
            </a:r>
          </a:p>
        </p:txBody>
      </p:sp>
      <p:sp>
        <p:nvSpPr>
          <p:cNvPr id="6" name="TextBox 5">
            <a:extLst>
              <a:ext uri="{FF2B5EF4-FFF2-40B4-BE49-F238E27FC236}">
                <a16:creationId xmlns:a16="http://schemas.microsoft.com/office/drawing/2014/main" id="{3D8280A3-3E5C-E67D-6FEB-DB41C97EB845}"/>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grpSp>
        <p:nvGrpSpPr>
          <p:cNvPr id="10" name="Group 9">
            <a:extLst>
              <a:ext uri="{FF2B5EF4-FFF2-40B4-BE49-F238E27FC236}">
                <a16:creationId xmlns:a16="http://schemas.microsoft.com/office/drawing/2014/main" id="{01BD413C-05D4-418E-8026-D2132A9212DB}"/>
              </a:ext>
            </a:extLst>
          </p:cNvPr>
          <p:cNvGrpSpPr/>
          <p:nvPr/>
        </p:nvGrpSpPr>
        <p:grpSpPr>
          <a:xfrm>
            <a:off x="2231570" y="4402508"/>
            <a:ext cx="7728859" cy="1295381"/>
            <a:chOff x="2091482" y="4402508"/>
            <a:chExt cx="7728859" cy="1295381"/>
          </a:xfrm>
        </p:grpSpPr>
        <p:pic>
          <p:nvPicPr>
            <p:cNvPr id="2" name="Picture 1">
              <a:extLst>
                <a:ext uri="{FF2B5EF4-FFF2-40B4-BE49-F238E27FC236}">
                  <a16:creationId xmlns:a16="http://schemas.microsoft.com/office/drawing/2014/main" id="{8D6FA356-6D36-2550-D36E-B54BA7C96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1482" y="4787471"/>
              <a:ext cx="1906964" cy="525455"/>
            </a:xfrm>
            <a:prstGeom prst="rect">
              <a:avLst/>
            </a:prstGeom>
          </p:spPr>
        </p:pic>
        <p:pic>
          <p:nvPicPr>
            <p:cNvPr id="3" name="Picture 2">
              <a:extLst>
                <a:ext uri="{FF2B5EF4-FFF2-40B4-BE49-F238E27FC236}">
                  <a16:creationId xmlns:a16="http://schemas.microsoft.com/office/drawing/2014/main" id="{661105AA-E101-1F6E-FB53-CF073524C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7407" y="4428433"/>
              <a:ext cx="1146323" cy="1243531"/>
            </a:xfrm>
            <a:prstGeom prst="rect">
              <a:avLst/>
            </a:prstGeom>
          </p:spPr>
        </p:pic>
        <p:pic>
          <p:nvPicPr>
            <p:cNvPr id="7" name="Picture 6">
              <a:extLst>
                <a:ext uri="{FF2B5EF4-FFF2-40B4-BE49-F238E27FC236}">
                  <a16:creationId xmlns:a16="http://schemas.microsoft.com/office/drawing/2014/main" id="{4A02543E-1509-74EC-0815-785F936F61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691" y="4402508"/>
              <a:ext cx="1146324" cy="1295381"/>
            </a:xfrm>
            <a:prstGeom prst="rect">
              <a:avLst/>
            </a:prstGeom>
          </p:spPr>
        </p:pic>
        <p:pic>
          <p:nvPicPr>
            <p:cNvPr id="8" name="Picture 7">
              <a:extLst>
                <a:ext uri="{FF2B5EF4-FFF2-40B4-BE49-F238E27FC236}">
                  <a16:creationId xmlns:a16="http://schemas.microsoft.com/office/drawing/2014/main" id="{B0C15DD4-AF5A-4B77-6A35-603D32415D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7976" y="4425589"/>
              <a:ext cx="1702365" cy="1249218"/>
            </a:xfrm>
            <a:prstGeom prst="rect">
              <a:avLst/>
            </a:prstGeom>
          </p:spPr>
        </p:pic>
      </p:grpSp>
      <p:sp>
        <p:nvSpPr>
          <p:cNvPr id="9" name="Content Placeholder 4">
            <a:extLst>
              <a:ext uri="{FF2B5EF4-FFF2-40B4-BE49-F238E27FC236}">
                <a16:creationId xmlns:a16="http://schemas.microsoft.com/office/drawing/2014/main" id="{23CF9847-4322-CABA-8FE8-6D90B67F66D2}"/>
              </a:ext>
            </a:extLst>
          </p:cNvPr>
          <p:cNvSpPr txBox="1">
            <a:spLocks/>
          </p:cNvSpPr>
          <p:nvPr/>
        </p:nvSpPr>
        <p:spPr>
          <a:xfrm>
            <a:off x="838200" y="5671964"/>
            <a:ext cx="11021840" cy="41691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rtl="0">
              <a:lnSpc>
                <a:spcPct val="100000"/>
              </a:lnSpc>
              <a:spcBef>
                <a:spcPts val="640"/>
              </a:spcBef>
              <a:spcAft>
                <a:spcPts val="0"/>
              </a:spcAft>
              <a:buClr>
                <a:schemeClr val="dk1"/>
              </a:buClr>
              <a:buSzPts val="3200"/>
              <a:buFont typeface="Times New Roman"/>
              <a:buNone/>
            </a:pPr>
            <a:r>
              <a:rPr lang="en-US" sz="1200" i="1" dirty="0"/>
              <a:t>The American Legion. (n.d.). Brand marks and guidelines. The American Legion. From </a:t>
            </a:r>
            <a:r>
              <a:rPr lang="en-US" sz="1200" i="1" dirty="0">
                <a:hlinkClick r:id="rId8"/>
              </a:rPr>
              <a:t>https://www.legion.org/about/media-toolkits/brand-marks-guidelines</a:t>
            </a:r>
            <a:endParaRPr lang="en-US" sz="1200" i="1" dirty="0"/>
          </a:p>
          <a:p>
            <a:pPr marL="0" indent="0">
              <a:lnSpc>
                <a:spcPct val="100000"/>
              </a:lnSpc>
              <a:spcBef>
                <a:spcPts val="640"/>
              </a:spcBef>
              <a:buClr>
                <a:schemeClr val="dk1"/>
              </a:buClr>
              <a:buSzPts val="3200"/>
              <a:buNone/>
            </a:pPr>
            <a:r>
              <a:rPr lang="en-US" sz="1800" dirty="0">
                <a:hlinkClick r:id="rId9"/>
              </a:rPr>
              <a:t>https://register.legion.org/emblem/request</a:t>
            </a:r>
            <a:endParaRPr lang="en-US" sz="1800" dirty="0"/>
          </a:p>
          <a:p>
            <a:pPr marL="0" marR="0" lvl="0" indent="0" rtl="0">
              <a:lnSpc>
                <a:spcPct val="100000"/>
              </a:lnSpc>
              <a:spcBef>
                <a:spcPts val="640"/>
              </a:spcBef>
              <a:spcAft>
                <a:spcPts val="0"/>
              </a:spcAft>
              <a:buClr>
                <a:schemeClr val="dk1"/>
              </a:buClr>
              <a:buSzPts val="3200"/>
              <a:buFont typeface="Times New Roman"/>
              <a:buNone/>
            </a:pPr>
            <a:endParaRPr lang="en-US" sz="1800" b="0" i="1" u="sng"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027605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9A0AFD-97C7-4313-4DC3-AE14F642B4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B71C72-DB73-EF3F-DFF2-03745673BE8C}"/>
              </a:ext>
            </a:extLst>
          </p:cNvPr>
          <p:cNvSpPr>
            <a:spLocks noGrp="1"/>
          </p:cNvSpPr>
          <p:nvPr>
            <p:ph type="title"/>
          </p:nvPr>
        </p:nvSpPr>
        <p:spPr>
          <a:xfrm>
            <a:off x="838200" y="365125"/>
            <a:ext cx="11021838" cy="1325563"/>
          </a:xfrm>
        </p:spPr>
        <p:txBody>
          <a:bodyPr/>
          <a:lstStyle/>
          <a:p>
            <a:r>
              <a:rPr lang="en-US" b="1" dirty="0">
                <a:solidFill>
                  <a:srgbClr val="1B3D6D"/>
                </a:solidFill>
              </a:rPr>
              <a:t>Brandmark VS Emblem</a:t>
            </a:r>
          </a:p>
        </p:txBody>
      </p:sp>
      <p:sp>
        <p:nvSpPr>
          <p:cNvPr id="5" name="Content Placeholder 4">
            <a:extLst>
              <a:ext uri="{FF2B5EF4-FFF2-40B4-BE49-F238E27FC236}">
                <a16:creationId xmlns:a16="http://schemas.microsoft.com/office/drawing/2014/main" id="{6172AE0A-35F9-D630-D4DA-55D31DF713D3}"/>
              </a:ext>
            </a:extLst>
          </p:cNvPr>
          <p:cNvSpPr>
            <a:spLocks noGrp="1"/>
          </p:cNvSpPr>
          <p:nvPr>
            <p:ph idx="1"/>
          </p:nvPr>
        </p:nvSpPr>
        <p:spPr>
          <a:xfrm>
            <a:off x="838200" y="1505527"/>
            <a:ext cx="11021839" cy="3021207"/>
          </a:xfrm>
        </p:spPr>
        <p:txBody>
          <a:bodyPr>
            <a:normAutofit/>
          </a:bodyPr>
          <a:lstStyle/>
          <a:p>
            <a:pPr lvl="1"/>
            <a:r>
              <a:rPr lang="en-US" sz="3600" b="1" dirty="0">
                <a:solidFill>
                  <a:srgbClr val="2A60A1"/>
                </a:solidFill>
              </a:rPr>
              <a:t>Emblem</a:t>
            </a:r>
            <a:r>
              <a:rPr lang="en-US" sz="3600" dirty="0">
                <a:solidFill>
                  <a:schemeClr val="tx2">
                    <a:lumMod val="75000"/>
                  </a:schemeClr>
                </a:solidFill>
              </a:rPr>
              <a:t> - reserved for official documents and communications.</a:t>
            </a:r>
          </a:p>
          <a:p>
            <a:pPr lvl="2"/>
            <a:r>
              <a:rPr lang="en-US" sz="3200" dirty="0">
                <a:solidFill>
                  <a:schemeClr val="tx2">
                    <a:lumMod val="75000"/>
                  </a:schemeClr>
                </a:solidFill>
              </a:rPr>
              <a:t>Documents, Policy statements, Official Reports, Press Releases, Business Cards, Post Signage, Financial documents, Official letterhead</a:t>
            </a:r>
          </a:p>
        </p:txBody>
      </p:sp>
      <p:sp>
        <p:nvSpPr>
          <p:cNvPr id="6" name="TextBox 5">
            <a:extLst>
              <a:ext uri="{FF2B5EF4-FFF2-40B4-BE49-F238E27FC236}">
                <a16:creationId xmlns:a16="http://schemas.microsoft.com/office/drawing/2014/main" id="{8FCDDF22-F503-1090-96B1-A7B692EBE87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grpSp>
        <p:nvGrpSpPr>
          <p:cNvPr id="3" name="Group 2">
            <a:extLst>
              <a:ext uri="{FF2B5EF4-FFF2-40B4-BE49-F238E27FC236}">
                <a16:creationId xmlns:a16="http://schemas.microsoft.com/office/drawing/2014/main" id="{0DACC05B-A647-8E55-C810-0B4FAA65798E}"/>
              </a:ext>
            </a:extLst>
          </p:cNvPr>
          <p:cNvGrpSpPr/>
          <p:nvPr/>
        </p:nvGrpSpPr>
        <p:grpSpPr>
          <a:xfrm>
            <a:off x="2716046" y="4111934"/>
            <a:ext cx="7073959" cy="1628503"/>
            <a:chOff x="3057792" y="4111934"/>
            <a:chExt cx="7073959" cy="1628503"/>
          </a:xfrm>
        </p:grpSpPr>
        <p:pic>
          <p:nvPicPr>
            <p:cNvPr id="10" name="Picture 9">
              <a:extLst>
                <a:ext uri="{FF2B5EF4-FFF2-40B4-BE49-F238E27FC236}">
                  <a16:creationId xmlns:a16="http://schemas.microsoft.com/office/drawing/2014/main" id="{614C9236-6D91-CBBB-CC16-9B40C98B4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7792" y="4183780"/>
              <a:ext cx="1427274" cy="1484811"/>
            </a:xfrm>
            <a:prstGeom prst="rect">
              <a:avLst/>
            </a:prstGeom>
          </p:spPr>
        </p:pic>
        <p:pic>
          <p:nvPicPr>
            <p:cNvPr id="11" name="Picture 10">
              <a:extLst>
                <a:ext uri="{FF2B5EF4-FFF2-40B4-BE49-F238E27FC236}">
                  <a16:creationId xmlns:a16="http://schemas.microsoft.com/office/drawing/2014/main" id="{82FC1D28-1086-1DDF-BFA5-7765ED4D9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680" y="4111934"/>
              <a:ext cx="1331302" cy="1628503"/>
            </a:xfrm>
            <a:prstGeom prst="rect">
              <a:avLst/>
            </a:prstGeom>
          </p:spPr>
        </p:pic>
        <p:pic>
          <p:nvPicPr>
            <p:cNvPr id="12" name="Picture 11">
              <a:extLst>
                <a:ext uri="{FF2B5EF4-FFF2-40B4-BE49-F238E27FC236}">
                  <a16:creationId xmlns:a16="http://schemas.microsoft.com/office/drawing/2014/main" id="{1D6547FD-DD3F-0956-C329-7C2CB24981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596" y="4183780"/>
              <a:ext cx="1484811" cy="1484811"/>
            </a:xfrm>
            <a:prstGeom prst="rect">
              <a:avLst/>
            </a:prstGeom>
          </p:spPr>
        </p:pic>
        <p:pic>
          <p:nvPicPr>
            <p:cNvPr id="13" name="Picture 12">
              <a:extLst>
                <a:ext uri="{FF2B5EF4-FFF2-40B4-BE49-F238E27FC236}">
                  <a16:creationId xmlns:a16="http://schemas.microsoft.com/office/drawing/2014/main" id="{83F977FA-832E-8DA7-C933-58E52DCFCF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9020" y="4183780"/>
              <a:ext cx="1382731" cy="1484811"/>
            </a:xfrm>
            <a:prstGeom prst="rect">
              <a:avLst/>
            </a:prstGeom>
          </p:spPr>
        </p:pic>
      </p:grpSp>
      <p:sp>
        <p:nvSpPr>
          <p:cNvPr id="2" name="Content Placeholder 4">
            <a:extLst>
              <a:ext uri="{FF2B5EF4-FFF2-40B4-BE49-F238E27FC236}">
                <a16:creationId xmlns:a16="http://schemas.microsoft.com/office/drawing/2014/main" id="{345B1AC9-A289-12ED-575C-EBA83114D1AF}"/>
              </a:ext>
            </a:extLst>
          </p:cNvPr>
          <p:cNvSpPr txBox="1">
            <a:spLocks/>
          </p:cNvSpPr>
          <p:nvPr/>
        </p:nvSpPr>
        <p:spPr>
          <a:xfrm>
            <a:off x="838200" y="5920509"/>
            <a:ext cx="11021840" cy="416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rtl="0">
              <a:lnSpc>
                <a:spcPct val="100000"/>
              </a:lnSpc>
              <a:spcBef>
                <a:spcPts val="640"/>
              </a:spcBef>
              <a:spcAft>
                <a:spcPts val="0"/>
              </a:spcAft>
              <a:buClr>
                <a:schemeClr val="dk1"/>
              </a:buClr>
              <a:buSzPts val="3200"/>
              <a:buFont typeface="Times New Roman"/>
              <a:buNone/>
            </a:pPr>
            <a:r>
              <a:rPr lang="en-US" sz="1200" i="1" dirty="0"/>
              <a:t>The American Legion. (n.d.). Brand marks and guidelines. The American Legion. From </a:t>
            </a:r>
            <a:r>
              <a:rPr lang="en-US" sz="1200" i="1" dirty="0">
                <a:hlinkClick r:id="rId8"/>
              </a:rPr>
              <a:t>https://www.legion.org/about/media-toolkits/brand-marks-guidelines</a:t>
            </a:r>
            <a:endParaRPr lang="en-US" sz="1800" b="0" i="1" u="sng"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140865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D085B1A-EE66-576F-1B99-365E1D8D1A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81A358-CE6A-710B-0559-079916C02949}"/>
              </a:ext>
            </a:extLst>
          </p:cNvPr>
          <p:cNvSpPr>
            <a:spLocks noGrp="1"/>
          </p:cNvSpPr>
          <p:nvPr>
            <p:ph type="title"/>
          </p:nvPr>
        </p:nvSpPr>
        <p:spPr>
          <a:xfrm>
            <a:off x="838200" y="365125"/>
            <a:ext cx="11021838" cy="1325563"/>
          </a:xfrm>
        </p:spPr>
        <p:txBody>
          <a:bodyPr/>
          <a:lstStyle/>
          <a:p>
            <a:r>
              <a:rPr lang="en-US" b="1" dirty="0">
                <a:solidFill>
                  <a:srgbClr val="1B3D6D"/>
                </a:solidFill>
              </a:rPr>
              <a:t>Creating QR Code</a:t>
            </a:r>
          </a:p>
        </p:txBody>
      </p:sp>
      <p:sp>
        <p:nvSpPr>
          <p:cNvPr id="5" name="Content Placeholder 4">
            <a:extLst>
              <a:ext uri="{FF2B5EF4-FFF2-40B4-BE49-F238E27FC236}">
                <a16:creationId xmlns:a16="http://schemas.microsoft.com/office/drawing/2014/main" id="{EE323FB3-FEF8-5449-4302-B955379914B0}"/>
              </a:ext>
            </a:extLst>
          </p:cNvPr>
          <p:cNvSpPr>
            <a:spLocks noGrp="1"/>
          </p:cNvSpPr>
          <p:nvPr>
            <p:ph idx="1"/>
          </p:nvPr>
        </p:nvSpPr>
        <p:spPr>
          <a:xfrm>
            <a:off x="838200" y="1440873"/>
            <a:ext cx="11021839" cy="4733589"/>
          </a:xfrm>
        </p:spPr>
        <p:txBody>
          <a:bodyPr>
            <a:normAutofit/>
          </a:bodyPr>
          <a:lstStyle/>
          <a:p>
            <a:pPr lvl="1">
              <a:spcAft>
                <a:spcPts val="600"/>
              </a:spcAft>
            </a:pPr>
            <a:r>
              <a:rPr lang="en-US" sz="2800" dirty="0">
                <a:solidFill>
                  <a:schemeClr val="tx2">
                    <a:lumMod val="75000"/>
                  </a:schemeClr>
                </a:solidFill>
              </a:rPr>
              <a:t>Link QR code using </a:t>
            </a:r>
            <a:r>
              <a:rPr lang="en-US" sz="2800" dirty="0">
                <a:solidFill>
                  <a:schemeClr val="tx2">
                    <a:lumMod val="75000"/>
                  </a:schemeClr>
                </a:solidFill>
                <a:hlinkClick r:id="rId4"/>
              </a:rPr>
              <a:t>https://scanqr.org</a:t>
            </a:r>
            <a:r>
              <a:rPr lang="en-US" sz="2800" dirty="0">
                <a:solidFill>
                  <a:schemeClr val="tx2">
                    <a:lumMod val="75000"/>
                  </a:schemeClr>
                </a:solidFill>
              </a:rPr>
              <a:t> </a:t>
            </a:r>
          </a:p>
          <a:p>
            <a:pPr lvl="1">
              <a:spcAft>
                <a:spcPts val="600"/>
              </a:spcAft>
            </a:pPr>
            <a:r>
              <a:rPr lang="en-US" sz="2800" dirty="0">
                <a:solidFill>
                  <a:schemeClr val="tx2">
                    <a:lumMod val="75000"/>
                  </a:schemeClr>
                </a:solidFill>
              </a:rPr>
              <a:t>URL</a:t>
            </a:r>
          </a:p>
          <a:p>
            <a:pPr lvl="1">
              <a:spcAft>
                <a:spcPts val="600"/>
              </a:spcAft>
            </a:pPr>
            <a:r>
              <a:rPr lang="en-US" sz="2800" dirty="0">
                <a:solidFill>
                  <a:schemeClr val="tx2">
                    <a:lumMod val="75000"/>
                  </a:schemeClr>
                </a:solidFill>
              </a:rPr>
              <a:t>Text</a:t>
            </a:r>
          </a:p>
          <a:p>
            <a:pPr lvl="1">
              <a:spcAft>
                <a:spcPts val="600"/>
              </a:spcAft>
            </a:pPr>
            <a:r>
              <a:rPr lang="en-US" sz="2800" dirty="0">
                <a:solidFill>
                  <a:schemeClr val="tx2">
                    <a:lumMod val="75000"/>
                  </a:schemeClr>
                </a:solidFill>
              </a:rPr>
              <a:t>Location                       </a:t>
            </a:r>
          </a:p>
          <a:p>
            <a:pPr lvl="1">
              <a:spcAft>
                <a:spcPts val="600"/>
              </a:spcAft>
            </a:pPr>
            <a:r>
              <a:rPr lang="en-US" sz="2800" dirty="0" err="1">
                <a:solidFill>
                  <a:schemeClr val="tx2">
                    <a:lumMod val="75000"/>
                  </a:schemeClr>
                </a:solidFill>
              </a:rPr>
              <a:t>Wifi</a:t>
            </a:r>
            <a:endParaRPr lang="en-US" sz="2800" dirty="0">
              <a:solidFill>
                <a:schemeClr val="tx2">
                  <a:lumMod val="75000"/>
                </a:schemeClr>
              </a:solidFill>
            </a:endParaRPr>
          </a:p>
          <a:p>
            <a:pPr lvl="1">
              <a:spcAft>
                <a:spcPts val="600"/>
              </a:spcAft>
            </a:pPr>
            <a:r>
              <a:rPr lang="en-US" sz="2800" dirty="0">
                <a:solidFill>
                  <a:schemeClr val="tx2">
                    <a:lumMod val="75000"/>
                  </a:schemeClr>
                </a:solidFill>
              </a:rPr>
              <a:t>vCard</a:t>
            </a:r>
          </a:p>
          <a:p>
            <a:pPr lvl="1">
              <a:spcAft>
                <a:spcPts val="600"/>
              </a:spcAft>
            </a:pPr>
            <a:r>
              <a:rPr lang="en-US" sz="2800" dirty="0">
                <a:solidFill>
                  <a:schemeClr val="tx2">
                    <a:lumMod val="75000"/>
                  </a:schemeClr>
                </a:solidFill>
              </a:rPr>
              <a:t>SMS</a:t>
            </a:r>
          </a:p>
          <a:p>
            <a:pPr lvl="1">
              <a:spcAft>
                <a:spcPts val="600"/>
              </a:spcAft>
            </a:pPr>
            <a:r>
              <a:rPr lang="en-US" sz="2800" dirty="0">
                <a:solidFill>
                  <a:schemeClr val="tx2">
                    <a:lumMod val="75000"/>
                  </a:schemeClr>
                </a:solidFill>
              </a:rPr>
              <a:t>Call</a:t>
            </a:r>
          </a:p>
          <a:p>
            <a:pPr lvl="1">
              <a:spcAft>
                <a:spcPts val="600"/>
              </a:spcAft>
            </a:pPr>
            <a:r>
              <a:rPr lang="en-US" sz="2800" dirty="0">
                <a:solidFill>
                  <a:schemeClr val="tx2">
                    <a:lumMod val="75000"/>
                  </a:schemeClr>
                </a:solidFill>
              </a:rPr>
              <a:t>Event or Mail</a:t>
            </a:r>
          </a:p>
        </p:txBody>
      </p:sp>
      <p:sp>
        <p:nvSpPr>
          <p:cNvPr id="6" name="TextBox 5">
            <a:extLst>
              <a:ext uri="{FF2B5EF4-FFF2-40B4-BE49-F238E27FC236}">
                <a16:creationId xmlns:a16="http://schemas.microsoft.com/office/drawing/2014/main" id="{52358676-F42F-60DE-2C91-713163EB873A}"/>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3" name="Teardrop 2">
            <a:extLst>
              <a:ext uri="{FF2B5EF4-FFF2-40B4-BE49-F238E27FC236}">
                <a16:creationId xmlns:a16="http://schemas.microsoft.com/office/drawing/2014/main" id="{AD2BAB7A-A3EC-953B-C9C6-698F52A84D51}"/>
              </a:ext>
            </a:extLst>
          </p:cNvPr>
          <p:cNvSpPr/>
          <p:nvPr/>
        </p:nvSpPr>
        <p:spPr>
          <a:xfrm>
            <a:off x="8564577" y="-1"/>
            <a:ext cx="3627423" cy="3627423"/>
          </a:xfrm>
          <a:prstGeom prst="teardrop">
            <a:avLst/>
          </a:prstGeom>
          <a:blipFill dpi="0" rotWithShape="1">
            <a:blip r:embed="rId5"/>
            <a:srcRect/>
            <a:tile tx="-577850" ty="-120650" sx="38000" sy="38000" flip="none" algn="ctr"/>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8977" y="2863598"/>
            <a:ext cx="2137954" cy="2137954"/>
          </a:xfrm>
          <a:prstGeom prst="rect">
            <a:avLst/>
          </a:prstGeom>
        </p:spPr>
      </p:pic>
      <p:sp>
        <p:nvSpPr>
          <p:cNvPr id="2" name="TextBox 1"/>
          <p:cNvSpPr txBox="1"/>
          <p:nvPr/>
        </p:nvSpPr>
        <p:spPr>
          <a:xfrm>
            <a:off x="4963886" y="5001552"/>
            <a:ext cx="1802674" cy="923330"/>
          </a:xfrm>
          <a:prstGeom prst="rect">
            <a:avLst/>
          </a:prstGeom>
          <a:noFill/>
        </p:spPr>
        <p:txBody>
          <a:bodyPr wrap="square" rtlCol="0">
            <a:spAutoFit/>
          </a:bodyPr>
          <a:lstStyle/>
          <a:p>
            <a:pPr algn="ctr"/>
            <a:r>
              <a:rPr lang="en-US" dirty="0"/>
              <a:t>Where does this QR Code take you?</a:t>
            </a:r>
          </a:p>
        </p:txBody>
      </p:sp>
    </p:spTree>
    <p:extLst>
      <p:ext uri="{BB962C8B-B14F-4D97-AF65-F5344CB8AC3E}">
        <p14:creationId xmlns:p14="http://schemas.microsoft.com/office/powerpoint/2010/main" val="13285726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CD04BB-2A9B-B909-D2B1-99D42B4F0C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5B73BB-172F-72F1-57A7-2082243B08DB}"/>
              </a:ext>
            </a:extLst>
          </p:cNvPr>
          <p:cNvSpPr>
            <a:spLocks noGrp="1"/>
          </p:cNvSpPr>
          <p:nvPr>
            <p:ph type="title"/>
          </p:nvPr>
        </p:nvSpPr>
        <p:spPr>
          <a:xfrm>
            <a:off x="838200" y="365125"/>
            <a:ext cx="11021838" cy="1325563"/>
          </a:xfrm>
        </p:spPr>
        <p:txBody>
          <a:bodyPr/>
          <a:lstStyle/>
          <a:p>
            <a:r>
              <a:rPr lang="en-US" b="1" dirty="0">
                <a:solidFill>
                  <a:srgbClr val="1B3D6D"/>
                </a:solidFill>
              </a:rPr>
              <a:t>Resources</a:t>
            </a:r>
          </a:p>
        </p:txBody>
      </p:sp>
      <p:sp>
        <p:nvSpPr>
          <p:cNvPr id="5" name="Content Placeholder 4">
            <a:extLst>
              <a:ext uri="{FF2B5EF4-FFF2-40B4-BE49-F238E27FC236}">
                <a16:creationId xmlns:a16="http://schemas.microsoft.com/office/drawing/2014/main" id="{15FFAE54-CA0A-C9E2-0F9F-2F4E604DFCF4}"/>
              </a:ext>
            </a:extLst>
          </p:cNvPr>
          <p:cNvSpPr>
            <a:spLocks noGrp="1"/>
          </p:cNvSpPr>
          <p:nvPr>
            <p:ph idx="1"/>
          </p:nvPr>
        </p:nvSpPr>
        <p:spPr>
          <a:xfrm>
            <a:off x="838199" y="1533668"/>
            <a:ext cx="11021839" cy="4483775"/>
          </a:xfrm>
        </p:spPr>
        <p:txBody>
          <a:bodyPr>
            <a:normAutofit lnSpcReduction="10000"/>
          </a:bodyPr>
          <a:lstStyle/>
          <a:p>
            <a:r>
              <a:rPr lang="en-US" sz="3600" dirty="0">
                <a:solidFill>
                  <a:schemeClr val="tx2">
                    <a:lumMod val="75000"/>
                  </a:schemeClr>
                </a:solidFill>
                <a:hlinkClick r:id="rId4" action="ppaction://hlinkfile"/>
              </a:rPr>
              <a:t>The American Legion Public Relations Tool Kit</a:t>
            </a:r>
            <a:endParaRPr lang="en-US" sz="3600" dirty="0">
              <a:solidFill>
                <a:schemeClr val="tx2">
                  <a:lumMod val="75000"/>
                </a:schemeClr>
              </a:solidFill>
            </a:endParaRPr>
          </a:p>
          <a:p>
            <a:r>
              <a:rPr lang="en-US" sz="3600" dirty="0">
                <a:solidFill>
                  <a:schemeClr val="tx2">
                    <a:lumMod val="75000"/>
                  </a:schemeClr>
                </a:solidFill>
                <a:hlinkClick r:id="rId5" action="ppaction://hlinkfile"/>
              </a:rPr>
              <a:t>A Legionnaire’s Guide to the Web</a:t>
            </a:r>
            <a:endParaRPr lang="en-US" sz="3600" dirty="0">
              <a:solidFill>
                <a:schemeClr val="tx2">
                  <a:lumMod val="75000"/>
                </a:schemeClr>
              </a:solidFill>
            </a:endParaRPr>
          </a:p>
          <a:p>
            <a:r>
              <a:rPr lang="en-US" sz="3600" dirty="0">
                <a:solidFill>
                  <a:schemeClr val="tx2">
                    <a:lumMod val="75000"/>
                  </a:schemeClr>
                </a:solidFill>
                <a:hlinkClick r:id="rId6"/>
              </a:rPr>
              <a:t>American Legion Branding Guidelines</a:t>
            </a:r>
            <a:endParaRPr lang="en-US" sz="3600" dirty="0">
              <a:solidFill>
                <a:schemeClr val="tx2">
                  <a:lumMod val="75000"/>
                </a:schemeClr>
              </a:solidFill>
            </a:endParaRPr>
          </a:p>
          <a:p>
            <a:r>
              <a:rPr lang="en-US" sz="3600" dirty="0">
                <a:hlinkClick r:id="rId7"/>
              </a:rPr>
              <a:t>2024 NC Media Training Workshop</a:t>
            </a:r>
            <a:endParaRPr lang="en-US" sz="3600" dirty="0"/>
          </a:p>
          <a:p>
            <a:r>
              <a:rPr lang="en-US" sz="3600" dirty="0">
                <a:hlinkClick r:id="rId8"/>
              </a:rPr>
              <a:t>Connect your Instagram &amp; Facebook accounts</a:t>
            </a:r>
            <a:endParaRPr lang="en-US" sz="3600" dirty="0"/>
          </a:p>
          <a:p>
            <a:r>
              <a:rPr lang="en-US" sz="3600" dirty="0">
                <a:hlinkClick r:id="rId9"/>
              </a:rPr>
              <a:t>American Legion Post 117 | Facebook</a:t>
            </a:r>
            <a:endParaRPr lang="en-US" sz="3600" dirty="0"/>
          </a:p>
          <a:p>
            <a:r>
              <a:rPr lang="en-US" sz="3600" dirty="0">
                <a:hlinkClick r:id="rId10"/>
              </a:rPr>
              <a:t>HistorianAL117 (@al117palmbay) • Instagram photos and videos</a:t>
            </a:r>
            <a:endParaRPr lang="en-US" sz="3600" dirty="0"/>
          </a:p>
          <a:p>
            <a:endParaRPr lang="en-US" sz="3600" dirty="0"/>
          </a:p>
          <a:p>
            <a:endParaRPr lang="en-US" sz="3600" dirty="0"/>
          </a:p>
          <a:p>
            <a:pPr lvl="1" indent="-457200">
              <a:spcBef>
                <a:spcPts val="0"/>
              </a:spcBef>
              <a:buSzPts val="3200"/>
              <a:buFont typeface="Wingdings" panose="05000000000000000000" pitchFamily="2" charset="2"/>
              <a:buChar char="Ø"/>
            </a:pPr>
            <a:endParaRPr lang="en-US" dirty="0">
              <a:hlinkClick r:id="rId11"/>
            </a:endParaRPr>
          </a:p>
          <a:p>
            <a:pPr marL="0" indent="0">
              <a:buNone/>
            </a:pPr>
            <a:endParaRPr lang="en-US" sz="3600" dirty="0">
              <a:solidFill>
                <a:schemeClr val="tx2">
                  <a:lumMod val="75000"/>
                </a:schemeClr>
              </a:solidFill>
            </a:endParaRPr>
          </a:p>
        </p:txBody>
      </p:sp>
      <p:sp>
        <p:nvSpPr>
          <p:cNvPr id="6" name="TextBox 5">
            <a:extLst>
              <a:ext uri="{FF2B5EF4-FFF2-40B4-BE49-F238E27FC236}">
                <a16:creationId xmlns:a16="http://schemas.microsoft.com/office/drawing/2014/main" id="{063F49E6-784C-F22E-EB88-34B93E7F47B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Tree>
    <p:extLst>
      <p:ext uri="{BB962C8B-B14F-4D97-AF65-F5344CB8AC3E}">
        <p14:creationId xmlns:p14="http://schemas.microsoft.com/office/powerpoint/2010/main" val="336085222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E3BFFFA-31E6-455D-1179-69D95C9AC2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472113-AC83-F663-75DC-06C6EB776166}"/>
              </a:ext>
            </a:extLst>
          </p:cNvPr>
          <p:cNvSpPr>
            <a:spLocks noGrp="1"/>
          </p:cNvSpPr>
          <p:nvPr>
            <p:ph type="title"/>
          </p:nvPr>
        </p:nvSpPr>
        <p:spPr>
          <a:xfrm>
            <a:off x="838200" y="365125"/>
            <a:ext cx="11021838" cy="1325563"/>
          </a:xfrm>
        </p:spPr>
        <p:txBody>
          <a:bodyPr/>
          <a:lstStyle/>
          <a:p>
            <a:r>
              <a:rPr lang="en-US" b="1" dirty="0">
                <a:solidFill>
                  <a:srgbClr val="1B3D6D"/>
                </a:solidFill>
              </a:rPr>
              <a:t>Resources</a:t>
            </a:r>
          </a:p>
        </p:txBody>
      </p:sp>
      <p:sp>
        <p:nvSpPr>
          <p:cNvPr id="5" name="Content Placeholder 4">
            <a:extLst>
              <a:ext uri="{FF2B5EF4-FFF2-40B4-BE49-F238E27FC236}">
                <a16:creationId xmlns:a16="http://schemas.microsoft.com/office/drawing/2014/main" id="{38711529-7FDE-A32E-279B-46862B69E09C}"/>
              </a:ext>
            </a:extLst>
          </p:cNvPr>
          <p:cNvSpPr>
            <a:spLocks noGrp="1"/>
          </p:cNvSpPr>
          <p:nvPr>
            <p:ph idx="1"/>
          </p:nvPr>
        </p:nvSpPr>
        <p:spPr>
          <a:xfrm>
            <a:off x="838199" y="1533668"/>
            <a:ext cx="11021839" cy="4483775"/>
          </a:xfrm>
        </p:spPr>
        <p:txBody>
          <a:bodyPr>
            <a:normAutofit/>
          </a:bodyPr>
          <a:lstStyle/>
          <a:p>
            <a:r>
              <a:rPr lang="en-US" sz="3600" dirty="0">
                <a:hlinkClick r:id="rId4"/>
              </a:rPr>
              <a:t>American Legion Post 117 - YouTube</a:t>
            </a:r>
            <a:endParaRPr lang="en-US" sz="3600" dirty="0">
              <a:solidFill>
                <a:schemeClr val="tx2">
                  <a:lumMod val="75000"/>
                </a:schemeClr>
              </a:solidFill>
            </a:endParaRPr>
          </a:p>
          <a:p>
            <a:r>
              <a:rPr lang="en-US" sz="3600" dirty="0">
                <a:solidFill>
                  <a:schemeClr val="tx2">
                    <a:lumMod val="75000"/>
                  </a:schemeClr>
                </a:solidFill>
              </a:rPr>
              <a:t>Cambridge University Dictionary</a:t>
            </a:r>
          </a:p>
          <a:p>
            <a:r>
              <a:rPr lang="en-US" sz="3600" dirty="0">
                <a:solidFill>
                  <a:schemeClr val="tx2">
                    <a:lumMod val="75000"/>
                  </a:schemeClr>
                </a:solidFill>
              </a:rPr>
              <a:t>Adam Connell Blog</a:t>
            </a:r>
          </a:p>
          <a:p>
            <a:r>
              <a:rPr lang="en-US" sz="3600" dirty="0">
                <a:solidFill>
                  <a:schemeClr val="tx2">
                    <a:lumMod val="75000"/>
                  </a:schemeClr>
                </a:solidFill>
              </a:rPr>
              <a:t>Influencer Marketing Hub</a:t>
            </a:r>
          </a:p>
          <a:p>
            <a:r>
              <a:rPr lang="en-US" sz="3600" dirty="0">
                <a:solidFill>
                  <a:schemeClr val="tx2">
                    <a:lumMod val="75000"/>
                  </a:schemeClr>
                </a:solidFill>
              </a:rPr>
              <a:t>Hootsuite</a:t>
            </a:r>
          </a:p>
          <a:p>
            <a:endParaRPr lang="en-US" sz="3600" dirty="0">
              <a:solidFill>
                <a:schemeClr val="tx2">
                  <a:lumMod val="75000"/>
                </a:schemeClr>
              </a:solidFill>
            </a:endParaRPr>
          </a:p>
        </p:txBody>
      </p:sp>
      <p:sp>
        <p:nvSpPr>
          <p:cNvPr id="6" name="TextBox 5">
            <a:extLst>
              <a:ext uri="{FF2B5EF4-FFF2-40B4-BE49-F238E27FC236}">
                <a16:creationId xmlns:a16="http://schemas.microsoft.com/office/drawing/2014/main" id="{2D9DEE4E-9E4A-E8D5-E8B8-A6AA24F8F0E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Tree>
    <p:extLst>
      <p:ext uri="{BB962C8B-B14F-4D97-AF65-F5344CB8AC3E}">
        <p14:creationId xmlns:p14="http://schemas.microsoft.com/office/powerpoint/2010/main" val="149169069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7EBE99A-55F1-CE2C-6BAB-E3B7AE7EB7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8D00AF-B09F-B561-7BA1-69C501A61379}"/>
              </a:ext>
            </a:extLst>
          </p:cNvPr>
          <p:cNvSpPr>
            <a:spLocks noGrp="1"/>
          </p:cNvSpPr>
          <p:nvPr>
            <p:ph type="title"/>
          </p:nvPr>
        </p:nvSpPr>
        <p:spPr>
          <a:xfrm>
            <a:off x="838200" y="365125"/>
            <a:ext cx="11021838" cy="1325563"/>
          </a:xfrm>
        </p:spPr>
        <p:txBody>
          <a:bodyPr/>
          <a:lstStyle/>
          <a:p>
            <a:r>
              <a:rPr lang="en-US" b="1" dirty="0">
                <a:solidFill>
                  <a:srgbClr val="1B3D6D"/>
                </a:solidFill>
              </a:rPr>
              <a:t>Social Media Training</a:t>
            </a:r>
          </a:p>
        </p:txBody>
      </p:sp>
      <p:sp>
        <p:nvSpPr>
          <p:cNvPr id="5" name="Content Placeholder 4">
            <a:extLst>
              <a:ext uri="{FF2B5EF4-FFF2-40B4-BE49-F238E27FC236}">
                <a16:creationId xmlns:a16="http://schemas.microsoft.com/office/drawing/2014/main" id="{9892555E-6E11-9F0C-324E-86AD5C3FB5CA}"/>
              </a:ext>
            </a:extLst>
          </p:cNvPr>
          <p:cNvSpPr>
            <a:spLocks noGrp="1"/>
          </p:cNvSpPr>
          <p:nvPr>
            <p:ph idx="1"/>
          </p:nvPr>
        </p:nvSpPr>
        <p:spPr>
          <a:xfrm>
            <a:off x="838201" y="2245259"/>
            <a:ext cx="7695382" cy="3929203"/>
          </a:xfrm>
        </p:spPr>
        <p:txBody>
          <a:bodyPr>
            <a:normAutofit fontScale="92500" lnSpcReduction="20000"/>
          </a:bodyPr>
          <a:lstStyle/>
          <a:p>
            <a:pPr marL="0" indent="0" algn="ctr">
              <a:buNone/>
            </a:pPr>
            <a:r>
              <a:rPr lang="en-US" sz="4000" dirty="0">
                <a:solidFill>
                  <a:schemeClr val="tx2">
                    <a:lumMod val="75000"/>
                  </a:schemeClr>
                </a:solidFill>
              </a:rPr>
              <a:t>Thank you for attending today’s </a:t>
            </a:r>
          </a:p>
          <a:p>
            <a:pPr marL="0" indent="0" algn="ctr">
              <a:buNone/>
            </a:pPr>
            <a:r>
              <a:rPr lang="en-US" sz="4000" dirty="0">
                <a:solidFill>
                  <a:schemeClr val="tx2">
                    <a:lumMod val="75000"/>
                  </a:schemeClr>
                </a:solidFill>
              </a:rPr>
              <a:t>Social Media Training Class.</a:t>
            </a:r>
          </a:p>
          <a:p>
            <a:pPr marL="0" indent="0" algn="ctr">
              <a:buNone/>
            </a:pPr>
            <a:endParaRPr lang="en-US" dirty="0">
              <a:solidFill>
                <a:schemeClr val="tx2">
                  <a:lumMod val="75000"/>
                </a:schemeClr>
              </a:solidFill>
            </a:endParaRPr>
          </a:p>
          <a:p>
            <a:pPr marL="0" indent="0" algn="ctr">
              <a:buNone/>
            </a:pPr>
            <a:endParaRPr lang="en-US" dirty="0">
              <a:solidFill>
                <a:schemeClr val="tx2">
                  <a:lumMod val="75000"/>
                </a:schemeClr>
              </a:solidFill>
            </a:endParaRPr>
          </a:p>
          <a:p>
            <a:pPr marL="0" indent="0" algn="ctr">
              <a:buNone/>
            </a:pPr>
            <a:endParaRPr lang="en-US" dirty="0">
              <a:solidFill>
                <a:schemeClr val="tx2">
                  <a:lumMod val="75000"/>
                </a:schemeClr>
              </a:solidFill>
            </a:endParaRPr>
          </a:p>
          <a:p>
            <a:pPr marL="0" indent="0" algn="ctr">
              <a:buNone/>
            </a:pPr>
            <a:endParaRPr lang="en-US" dirty="0">
              <a:solidFill>
                <a:schemeClr val="tx2">
                  <a:lumMod val="75000"/>
                </a:schemeClr>
              </a:solidFill>
            </a:endParaRPr>
          </a:p>
          <a:p>
            <a:pPr marL="0" indent="0" algn="ctr">
              <a:buNone/>
            </a:pPr>
            <a:r>
              <a:rPr lang="en-US" sz="4000" dirty="0">
                <a:solidFill>
                  <a:schemeClr val="tx2">
                    <a:lumMod val="75000"/>
                  </a:schemeClr>
                </a:solidFill>
              </a:rPr>
              <a:t>Dana Jackson, Department Social Media Chair, 719-459-6334</a:t>
            </a:r>
          </a:p>
        </p:txBody>
      </p:sp>
      <p:sp>
        <p:nvSpPr>
          <p:cNvPr id="6" name="TextBox 5">
            <a:extLst>
              <a:ext uri="{FF2B5EF4-FFF2-40B4-BE49-F238E27FC236}">
                <a16:creationId xmlns:a16="http://schemas.microsoft.com/office/drawing/2014/main" id="{BF458DF1-D189-43E9-6B95-A38705B45E1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2" name="Teardrop 1">
            <a:extLst>
              <a:ext uri="{FF2B5EF4-FFF2-40B4-BE49-F238E27FC236}">
                <a16:creationId xmlns:a16="http://schemas.microsoft.com/office/drawing/2014/main" id="{A5DC1C53-3B2D-76B8-2A3E-8ED9A91D98AF}"/>
              </a:ext>
            </a:extLst>
          </p:cNvPr>
          <p:cNvSpPr/>
          <p:nvPr/>
        </p:nvSpPr>
        <p:spPr>
          <a:xfrm>
            <a:off x="9760017" y="-1"/>
            <a:ext cx="2431984" cy="2431984"/>
          </a:xfrm>
          <a:prstGeom prst="teardrop">
            <a:avLst/>
          </a:prstGeom>
          <a:blipFill dpi="0" rotWithShape="1">
            <a:blip r:embed="rId4"/>
            <a:srcRect/>
            <a:tile tx="0" ty="0" sx="10000" sy="10000" flip="none" algn="ctr"/>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9207296-6E4B-3AD2-E001-12A66CE85620}"/>
              </a:ext>
            </a:extLst>
          </p:cNvPr>
          <p:cNvSpPr txBox="1">
            <a:spLocks/>
          </p:cNvSpPr>
          <p:nvPr/>
        </p:nvSpPr>
        <p:spPr>
          <a:xfrm>
            <a:off x="8988215" y="5762034"/>
            <a:ext cx="3047131" cy="39642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72131"/>
                </a:solidFill>
              </a:rPr>
              <a:t>Please leave feedback.</a:t>
            </a:r>
          </a:p>
        </p:txBody>
      </p:sp>
      <p:pic>
        <p:nvPicPr>
          <p:cNvPr id="7" name="Picture 6">
            <a:extLst>
              <a:ext uri="{FF2B5EF4-FFF2-40B4-BE49-F238E27FC236}">
                <a16:creationId xmlns:a16="http://schemas.microsoft.com/office/drawing/2014/main" id="{37206BD1-1532-FCBE-D185-18AD47A8E8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28654" y="2659673"/>
            <a:ext cx="2966251" cy="2966251"/>
          </a:xfrm>
          <a:prstGeom prst="rect">
            <a:avLst/>
          </a:prstGeom>
        </p:spPr>
      </p:pic>
    </p:spTree>
    <p:extLst>
      <p:ext uri="{BB962C8B-B14F-4D97-AF65-F5344CB8AC3E}">
        <p14:creationId xmlns:p14="http://schemas.microsoft.com/office/powerpoint/2010/main" val="3467335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F27A7B7-81A3-004E-77D8-0F58398DCA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7E9164-9151-50AB-A6D9-7C9D71D8E06D}"/>
              </a:ext>
            </a:extLst>
          </p:cNvPr>
          <p:cNvSpPr>
            <a:spLocks noGrp="1"/>
          </p:cNvSpPr>
          <p:nvPr>
            <p:ph type="title"/>
          </p:nvPr>
        </p:nvSpPr>
        <p:spPr>
          <a:xfrm>
            <a:off x="838199" y="365125"/>
            <a:ext cx="11012785" cy="1325563"/>
          </a:xfrm>
        </p:spPr>
        <p:txBody>
          <a:bodyPr/>
          <a:lstStyle/>
          <a:p>
            <a:r>
              <a:rPr lang="en-US" b="1" dirty="0">
                <a:solidFill>
                  <a:srgbClr val="1B3D6D"/>
                </a:solidFill>
              </a:rPr>
              <a:t>Social Media Topics</a:t>
            </a:r>
          </a:p>
        </p:txBody>
      </p:sp>
      <p:sp>
        <p:nvSpPr>
          <p:cNvPr id="5" name="Content Placeholder 4">
            <a:extLst>
              <a:ext uri="{FF2B5EF4-FFF2-40B4-BE49-F238E27FC236}">
                <a16:creationId xmlns:a16="http://schemas.microsoft.com/office/drawing/2014/main" id="{16ECE64A-4CCA-F131-3E54-20844311C045}"/>
              </a:ext>
            </a:extLst>
          </p:cNvPr>
          <p:cNvSpPr>
            <a:spLocks noGrp="1"/>
          </p:cNvSpPr>
          <p:nvPr>
            <p:ph idx="1"/>
          </p:nvPr>
        </p:nvSpPr>
        <p:spPr>
          <a:xfrm>
            <a:off x="838200" y="1530036"/>
            <a:ext cx="11012786" cy="4646927"/>
          </a:xfrm>
        </p:spPr>
        <p:txBody>
          <a:bodyPr>
            <a:normAutofit/>
          </a:bodyPr>
          <a:lstStyle/>
          <a:p>
            <a:pPr lvl="1"/>
            <a:r>
              <a:rPr lang="en-US" sz="3600" dirty="0">
                <a:solidFill>
                  <a:schemeClr val="tx2">
                    <a:lumMod val="75000"/>
                  </a:schemeClr>
                </a:solidFill>
              </a:rPr>
              <a:t>What is Social Media?</a:t>
            </a:r>
          </a:p>
          <a:p>
            <a:pPr lvl="1"/>
            <a:r>
              <a:rPr lang="en-US" sz="3600" dirty="0">
                <a:solidFill>
                  <a:schemeClr val="tx2">
                    <a:lumMod val="75000"/>
                  </a:schemeClr>
                </a:solidFill>
              </a:rPr>
              <a:t>Why is it Social Media Important?</a:t>
            </a:r>
          </a:p>
          <a:p>
            <a:pPr lvl="1"/>
            <a:r>
              <a:rPr lang="en-US" sz="3600" dirty="0">
                <a:solidFill>
                  <a:schemeClr val="tx2">
                    <a:lumMod val="75000"/>
                  </a:schemeClr>
                </a:solidFill>
              </a:rPr>
              <a:t>Why People Avoid Social Media</a:t>
            </a:r>
          </a:p>
          <a:p>
            <a:pPr lvl="1"/>
            <a:r>
              <a:rPr lang="en-US" sz="3600" dirty="0">
                <a:solidFill>
                  <a:schemeClr val="tx2">
                    <a:lumMod val="75000"/>
                  </a:schemeClr>
                </a:solidFill>
              </a:rPr>
              <a:t>Social Media Characteristics</a:t>
            </a:r>
          </a:p>
          <a:p>
            <a:pPr lvl="1"/>
            <a:r>
              <a:rPr lang="en-US" sz="3600" dirty="0">
                <a:solidFill>
                  <a:schemeClr val="tx2">
                    <a:lumMod val="75000"/>
                  </a:schemeClr>
                </a:solidFill>
              </a:rPr>
              <a:t>Social Media Platforms</a:t>
            </a:r>
          </a:p>
          <a:p>
            <a:pPr lvl="1"/>
            <a:r>
              <a:rPr lang="en-US" sz="3600" dirty="0">
                <a:solidFill>
                  <a:schemeClr val="tx2">
                    <a:lumMod val="75000"/>
                  </a:schemeClr>
                </a:solidFill>
              </a:rPr>
              <a:t>Monthly Active Users</a:t>
            </a:r>
          </a:p>
          <a:p>
            <a:pPr lvl="1"/>
            <a:r>
              <a:rPr lang="en-US" sz="3600" dirty="0">
                <a:solidFill>
                  <a:schemeClr val="tx2">
                    <a:lumMod val="75000"/>
                  </a:schemeClr>
                </a:solidFill>
              </a:rPr>
              <a:t>Social Media Etiquette</a:t>
            </a:r>
          </a:p>
          <a:p>
            <a:pPr lvl="1"/>
            <a:r>
              <a:rPr lang="en-US" sz="3600" dirty="0">
                <a:solidFill>
                  <a:schemeClr val="tx2">
                    <a:lumMod val="75000"/>
                  </a:schemeClr>
                </a:solidFill>
              </a:rPr>
              <a:t>Work Smarter Not Harder</a:t>
            </a:r>
          </a:p>
        </p:txBody>
      </p:sp>
      <p:sp>
        <p:nvSpPr>
          <p:cNvPr id="6" name="TextBox 5">
            <a:extLst>
              <a:ext uri="{FF2B5EF4-FFF2-40B4-BE49-F238E27FC236}">
                <a16:creationId xmlns:a16="http://schemas.microsoft.com/office/drawing/2014/main" id="{8390C46E-34AA-C4E3-B07C-FA18BC4D23E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3" name="Picture 2" descr="A cloud of social media icons&#10;&#10;Description automatically generated">
            <a:extLst>
              <a:ext uri="{FF2B5EF4-FFF2-40B4-BE49-F238E27FC236}">
                <a16:creationId xmlns:a16="http://schemas.microsoft.com/office/drawing/2014/main" id="{5A3C8331-0762-1965-B1FF-C0A467F14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05286">
            <a:off x="7704089" y="1998928"/>
            <a:ext cx="4191542" cy="3265504"/>
          </a:xfrm>
          <a:prstGeom prst="rect">
            <a:avLst/>
          </a:prstGeom>
        </p:spPr>
      </p:pic>
    </p:spTree>
    <p:extLst>
      <p:ext uri="{BB962C8B-B14F-4D97-AF65-F5344CB8AC3E}">
        <p14:creationId xmlns:p14="http://schemas.microsoft.com/office/powerpoint/2010/main" val="1450568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4397ACC-BBEA-E905-F3A5-8E9C6890536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08AA333-02D9-B842-C169-9EF5F8936796}"/>
              </a:ext>
            </a:extLst>
          </p:cNvPr>
          <p:cNvSpPr/>
          <p:nvPr/>
        </p:nvSpPr>
        <p:spPr>
          <a:xfrm>
            <a:off x="9551406" y="5993394"/>
            <a:ext cx="2640594" cy="8646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9150F9-2978-08C2-9CE0-486778F7CDBF}"/>
              </a:ext>
            </a:extLst>
          </p:cNvPr>
          <p:cNvSpPr>
            <a:spLocks noGrp="1"/>
          </p:cNvSpPr>
          <p:nvPr>
            <p:ph type="title"/>
          </p:nvPr>
        </p:nvSpPr>
        <p:spPr>
          <a:xfrm>
            <a:off x="838199" y="365125"/>
            <a:ext cx="11039947" cy="1325563"/>
          </a:xfrm>
        </p:spPr>
        <p:txBody>
          <a:bodyPr/>
          <a:lstStyle/>
          <a:p>
            <a:r>
              <a:rPr lang="en-US" b="1" dirty="0">
                <a:solidFill>
                  <a:srgbClr val="1B3D6D"/>
                </a:solidFill>
              </a:rPr>
              <a:t>Other Social Media Topics</a:t>
            </a:r>
          </a:p>
        </p:txBody>
      </p:sp>
      <p:sp>
        <p:nvSpPr>
          <p:cNvPr id="5" name="Content Placeholder 4">
            <a:extLst>
              <a:ext uri="{FF2B5EF4-FFF2-40B4-BE49-F238E27FC236}">
                <a16:creationId xmlns:a16="http://schemas.microsoft.com/office/drawing/2014/main" id="{0887FD8A-64BB-5C85-C359-406BF2577C67}"/>
              </a:ext>
            </a:extLst>
          </p:cNvPr>
          <p:cNvSpPr>
            <a:spLocks noGrp="1"/>
          </p:cNvSpPr>
          <p:nvPr>
            <p:ph idx="1"/>
          </p:nvPr>
        </p:nvSpPr>
        <p:spPr>
          <a:xfrm>
            <a:off x="838200" y="1530036"/>
            <a:ext cx="11039946" cy="4646927"/>
          </a:xfrm>
        </p:spPr>
        <p:txBody>
          <a:bodyPr>
            <a:normAutofit/>
          </a:bodyPr>
          <a:lstStyle/>
          <a:p>
            <a:pPr lvl="2"/>
            <a:r>
              <a:rPr lang="en-US" sz="3600" dirty="0">
                <a:solidFill>
                  <a:schemeClr val="tx2">
                    <a:lumMod val="75000"/>
                  </a:schemeClr>
                </a:solidFill>
              </a:rPr>
              <a:t>Hashtag/Tagging/Retweeting</a:t>
            </a:r>
          </a:p>
          <a:p>
            <a:pPr lvl="2"/>
            <a:r>
              <a:rPr lang="en-US" sz="3600" dirty="0">
                <a:solidFill>
                  <a:schemeClr val="tx2">
                    <a:lumMod val="75000"/>
                  </a:schemeClr>
                </a:solidFill>
              </a:rPr>
              <a:t>Social Media Posts</a:t>
            </a:r>
          </a:p>
          <a:p>
            <a:pPr lvl="2"/>
            <a:r>
              <a:rPr lang="en-US" sz="3600" dirty="0">
                <a:solidFill>
                  <a:schemeClr val="tx2">
                    <a:lumMod val="75000"/>
                  </a:schemeClr>
                </a:solidFill>
              </a:rPr>
              <a:t>How Are You Sharing Information?</a:t>
            </a:r>
          </a:p>
          <a:p>
            <a:pPr lvl="2"/>
            <a:r>
              <a:rPr lang="en-US" sz="3600" dirty="0">
                <a:solidFill>
                  <a:schemeClr val="tx2">
                    <a:lumMod val="75000"/>
                  </a:schemeClr>
                </a:solidFill>
              </a:rPr>
              <a:t>Districts vs Posts</a:t>
            </a:r>
          </a:p>
          <a:p>
            <a:pPr lvl="2"/>
            <a:r>
              <a:rPr lang="en-US" sz="3600" dirty="0">
                <a:solidFill>
                  <a:schemeClr val="tx2">
                    <a:lumMod val="75000"/>
                  </a:schemeClr>
                </a:solidFill>
              </a:rPr>
              <a:t>Brand Mark vs Emblem</a:t>
            </a:r>
          </a:p>
          <a:p>
            <a:pPr lvl="2"/>
            <a:r>
              <a:rPr lang="en-US" sz="3600" dirty="0">
                <a:solidFill>
                  <a:schemeClr val="tx2">
                    <a:lumMod val="75000"/>
                  </a:schemeClr>
                </a:solidFill>
              </a:rPr>
              <a:t>Creating QR Codes</a:t>
            </a:r>
          </a:p>
          <a:p>
            <a:pPr lvl="2"/>
            <a:r>
              <a:rPr lang="en-US" sz="3600" dirty="0">
                <a:solidFill>
                  <a:schemeClr val="tx2">
                    <a:lumMod val="75000"/>
                  </a:schemeClr>
                </a:solidFill>
              </a:rPr>
              <a:t>Resources</a:t>
            </a:r>
          </a:p>
        </p:txBody>
      </p:sp>
      <p:sp>
        <p:nvSpPr>
          <p:cNvPr id="6" name="TextBox 5">
            <a:extLst>
              <a:ext uri="{FF2B5EF4-FFF2-40B4-BE49-F238E27FC236}">
                <a16:creationId xmlns:a16="http://schemas.microsoft.com/office/drawing/2014/main" id="{B899D78D-8030-72F4-3028-BF24EE19239A}"/>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pic>
        <p:nvPicPr>
          <p:cNvPr id="3" name="Picture 2" descr="A person looking at a cellphone&#10;&#10;Description automatically generated">
            <a:extLst>
              <a:ext uri="{FF2B5EF4-FFF2-40B4-BE49-F238E27FC236}">
                <a16:creationId xmlns:a16="http://schemas.microsoft.com/office/drawing/2014/main" id="{CCD51DF3-A860-D9C2-A08F-480354101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133" y="606582"/>
            <a:ext cx="4318339" cy="6251418"/>
          </a:xfrm>
          <a:prstGeom prst="rect">
            <a:avLst/>
          </a:prstGeom>
        </p:spPr>
      </p:pic>
      <p:grpSp>
        <p:nvGrpSpPr>
          <p:cNvPr id="2" name="Group 1">
            <a:extLst>
              <a:ext uri="{FF2B5EF4-FFF2-40B4-BE49-F238E27FC236}">
                <a16:creationId xmlns:a16="http://schemas.microsoft.com/office/drawing/2014/main" id="{38E0C71C-E75C-DC2C-61D1-89FDECF78FDB}"/>
              </a:ext>
            </a:extLst>
          </p:cNvPr>
          <p:cNvGrpSpPr/>
          <p:nvPr/>
        </p:nvGrpSpPr>
        <p:grpSpPr>
          <a:xfrm>
            <a:off x="9795851" y="6147304"/>
            <a:ext cx="2263366" cy="624688"/>
            <a:chOff x="9795851" y="6147304"/>
            <a:chExt cx="2263366" cy="624688"/>
          </a:xfrm>
        </p:grpSpPr>
        <p:sp>
          <p:nvSpPr>
            <p:cNvPr id="9" name="Rectangle 8">
              <a:extLst>
                <a:ext uri="{FF2B5EF4-FFF2-40B4-BE49-F238E27FC236}">
                  <a16:creationId xmlns:a16="http://schemas.microsoft.com/office/drawing/2014/main" id="{2B8A7D20-3E09-DCCC-1836-86AF080E7B04}"/>
                </a:ext>
              </a:extLst>
            </p:cNvPr>
            <p:cNvSpPr/>
            <p:nvPr/>
          </p:nvSpPr>
          <p:spPr>
            <a:xfrm>
              <a:off x="9795851" y="6147304"/>
              <a:ext cx="2263366" cy="624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blue text&#10;&#10;Description automatically generated">
              <a:extLst>
                <a:ext uri="{FF2B5EF4-FFF2-40B4-BE49-F238E27FC236}">
                  <a16:creationId xmlns:a16="http://schemas.microsoft.com/office/drawing/2014/main" id="{7AB79C9E-4E39-D77B-34B0-AACBFCFB0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931" y="6246892"/>
              <a:ext cx="2012967" cy="448522"/>
            </a:xfrm>
            <a:prstGeom prst="rect">
              <a:avLst/>
            </a:prstGeom>
          </p:spPr>
        </p:pic>
      </p:grpSp>
    </p:spTree>
    <p:extLst>
      <p:ext uri="{BB962C8B-B14F-4D97-AF65-F5344CB8AC3E}">
        <p14:creationId xmlns:p14="http://schemas.microsoft.com/office/powerpoint/2010/main" val="34246643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66E841-6C40-9A0C-D66C-11BD379957A5}"/>
            </a:ext>
          </a:extLst>
        </p:cNvPr>
        <p:cNvGrpSpPr/>
        <p:nvPr/>
      </p:nvGrpSpPr>
      <p:grpSpPr>
        <a:xfrm>
          <a:off x="0" y="0"/>
          <a:ext cx="0" cy="0"/>
          <a:chOff x="0" y="0"/>
          <a:chExt cx="0" cy="0"/>
        </a:xfrm>
      </p:grpSpPr>
      <p:pic>
        <p:nvPicPr>
          <p:cNvPr id="11" name="Picture 10" descr="A group of colorful round icons&#10;&#10;Description automatically generated">
            <a:extLst>
              <a:ext uri="{FF2B5EF4-FFF2-40B4-BE49-F238E27FC236}">
                <a16:creationId xmlns:a16="http://schemas.microsoft.com/office/drawing/2014/main" id="{E345CC19-C7AD-DEE2-FB4E-72DAEDE03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596" y="724276"/>
            <a:ext cx="6137403" cy="6133723"/>
          </a:xfrm>
          <a:prstGeom prst="rect">
            <a:avLst/>
          </a:prstGeom>
        </p:spPr>
      </p:pic>
      <p:sp>
        <p:nvSpPr>
          <p:cNvPr id="4" name="Title 3">
            <a:extLst>
              <a:ext uri="{FF2B5EF4-FFF2-40B4-BE49-F238E27FC236}">
                <a16:creationId xmlns:a16="http://schemas.microsoft.com/office/drawing/2014/main" id="{FDFA56CB-17C4-1236-8E02-BD38D2878FF0}"/>
              </a:ext>
            </a:extLst>
          </p:cNvPr>
          <p:cNvSpPr>
            <a:spLocks noGrp="1"/>
          </p:cNvSpPr>
          <p:nvPr>
            <p:ph type="title"/>
          </p:nvPr>
        </p:nvSpPr>
        <p:spPr>
          <a:xfrm>
            <a:off x="838200" y="365125"/>
            <a:ext cx="11021838" cy="1325563"/>
          </a:xfrm>
        </p:spPr>
        <p:txBody>
          <a:bodyPr/>
          <a:lstStyle/>
          <a:p>
            <a:r>
              <a:rPr lang="en-US" b="1" dirty="0">
                <a:solidFill>
                  <a:srgbClr val="1B3D6D"/>
                </a:solidFill>
              </a:rPr>
              <a:t>What is Social Media?</a:t>
            </a:r>
          </a:p>
        </p:txBody>
      </p:sp>
      <p:sp>
        <p:nvSpPr>
          <p:cNvPr id="5" name="Content Placeholder 4">
            <a:extLst>
              <a:ext uri="{FF2B5EF4-FFF2-40B4-BE49-F238E27FC236}">
                <a16:creationId xmlns:a16="http://schemas.microsoft.com/office/drawing/2014/main" id="{53335948-21AA-37B4-297F-AD4C9A6A2D0F}"/>
              </a:ext>
            </a:extLst>
          </p:cNvPr>
          <p:cNvSpPr>
            <a:spLocks noGrp="1"/>
          </p:cNvSpPr>
          <p:nvPr>
            <p:ph idx="1"/>
          </p:nvPr>
        </p:nvSpPr>
        <p:spPr>
          <a:xfrm>
            <a:off x="838200" y="1511929"/>
            <a:ext cx="9844889" cy="3847722"/>
          </a:xfrm>
        </p:spPr>
        <p:txBody>
          <a:bodyPr>
            <a:normAutofit/>
          </a:bodyPr>
          <a:lstStyle/>
          <a:p>
            <a:pPr marL="0" indent="0">
              <a:buNone/>
            </a:pPr>
            <a:r>
              <a:rPr lang="en-US" sz="3800" b="1" dirty="0">
                <a:solidFill>
                  <a:srgbClr val="2A60A1"/>
                </a:solidFill>
              </a:rPr>
              <a:t>Social Media: </a:t>
            </a:r>
            <a:r>
              <a:rPr lang="en-US" sz="3800" dirty="0">
                <a:solidFill>
                  <a:schemeClr val="tx2">
                    <a:lumMod val="75000"/>
                  </a:schemeClr>
                </a:solidFill>
              </a:rPr>
              <a:t>Websites and computer programs that allow people to communicate and share information, opinions, pictures, videos, etc. on the internet, especially social networking websites</a:t>
            </a:r>
          </a:p>
          <a:p>
            <a:pPr marL="0" indent="0">
              <a:buNone/>
            </a:pPr>
            <a:r>
              <a:rPr lang="en-US" sz="3800" dirty="0">
                <a:solidFill>
                  <a:schemeClr val="tx2">
                    <a:lumMod val="75000"/>
                  </a:schemeClr>
                </a:solidFill>
              </a:rPr>
              <a:t>(Two-way communication)</a:t>
            </a:r>
          </a:p>
        </p:txBody>
      </p:sp>
      <p:sp>
        <p:nvSpPr>
          <p:cNvPr id="6" name="TextBox 5">
            <a:extLst>
              <a:ext uri="{FF2B5EF4-FFF2-40B4-BE49-F238E27FC236}">
                <a16:creationId xmlns:a16="http://schemas.microsoft.com/office/drawing/2014/main" id="{C32E8692-AA7B-3F03-A0D9-8552FC03F79D}"/>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3" name="Content Placeholder 4">
            <a:extLst>
              <a:ext uri="{FF2B5EF4-FFF2-40B4-BE49-F238E27FC236}">
                <a16:creationId xmlns:a16="http://schemas.microsoft.com/office/drawing/2014/main" id="{969AF20A-E3AE-A99E-BBC0-2E11503246E8}"/>
              </a:ext>
            </a:extLst>
          </p:cNvPr>
          <p:cNvSpPr txBox="1">
            <a:spLocks/>
          </p:cNvSpPr>
          <p:nvPr/>
        </p:nvSpPr>
        <p:spPr>
          <a:xfrm>
            <a:off x="838200" y="5640309"/>
            <a:ext cx="6766711" cy="706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i="1" u="none" strike="noStrike" cap="none" dirty="0">
                <a:solidFill>
                  <a:schemeClr val="dk1"/>
                </a:solidFill>
                <a:latin typeface="Times New Roman"/>
                <a:ea typeface="Times New Roman"/>
                <a:cs typeface="Times New Roman"/>
                <a:sym typeface="Times New Roman"/>
              </a:rPr>
              <a:t>Cambridge University Press. (n.d.). Social media. In Cambridge Dictionary. </a:t>
            </a:r>
            <a:br>
              <a:rPr lang="en-US" sz="1200" b="0" i="1" u="none" strike="noStrike" cap="none" dirty="0">
                <a:solidFill>
                  <a:schemeClr val="dk1"/>
                </a:solidFill>
                <a:latin typeface="Times New Roman"/>
                <a:ea typeface="Times New Roman"/>
                <a:cs typeface="Times New Roman"/>
                <a:sym typeface="Times New Roman"/>
              </a:rPr>
            </a:br>
            <a:r>
              <a:rPr lang="en-US" sz="1200" b="0" i="1" u="none" strike="noStrike" cap="none" dirty="0">
                <a:solidFill>
                  <a:schemeClr val="dk1"/>
                </a:solidFill>
                <a:latin typeface="Times New Roman"/>
                <a:ea typeface="Times New Roman"/>
                <a:cs typeface="Times New Roman"/>
                <a:sym typeface="Times New Roman"/>
              </a:rPr>
              <a:t>From </a:t>
            </a:r>
            <a:r>
              <a:rPr lang="en-US" sz="1200" b="0" i="1" u="none" strike="noStrike" cap="none" dirty="0">
                <a:solidFill>
                  <a:schemeClr val="dk1"/>
                </a:solidFill>
                <a:latin typeface="Times New Roman"/>
                <a:ea typeface="Times New Roman"/>
                <a:cs typeface="Times New Roman"/>
                <a:sym typeface="Times New Roman"/>
                <a:hlinkClick r:id="rId5"/>
              </a:rPr>
              <a:t>https://dictionary.cambridge.org/dictionary/english/social-media</a:t>
            </a:r>
            <a:r>
              <a:rPr lang="en-US" sz="1200" b="0" i="1" u="none" strike="noStrike" cap="none" dirty="0">
                <a:solidFill>
                  <a:schemeClr val="dk1"/>
                </a:solidFill>
                <a:latin typeface="Times New Roman"/>
                <a:ea typeface="Times New Roman"/>
                <a:cs typeface="Times New Roman"/>
                <a:sym typeface="Times New Roman"/>
              </a:rPr>
              <a:t>. </a:t>
            </a:r>
          </a:p>
        </p:txBody>
      </p:sp>
      <p:grpSp>
        <p:nvGrpSpPr>
          <p:cNvPr id="15" name="Group 14">
            <a:extLst>
              <a:ext uri="{FF2B5EF4-FFF2-40B4-BE49-F238E27FC236}">
                <a16:creationId xmlns:a16="http://schemas.microsoft.com/office/drawing/2014/main" id="{66BD9B04-53A9-A488-E2C7-7AD9802BE081}"/>
              </a:ext>
            </a:extLst>
          </p:cNvPr>
          <p:cNvGrpSpPr/>
          <p:nvPr/>
        </p:nvGrpSpPr>
        <p:grpSpPr>
          <a:xfrm>
            <a:off x="9795851" y="6147304"/>
            <a:ext cx="2263366" cy="624688"/>
            <a:chOff x="9795851" y="6147304"/>
            <a:chExt cx="2263366" cy="624688"/>
          </a:xfrm>
        </p:grpSpPr>
        <p:sp>
          <p:nvSpPr>
            <p:cNvPr id="14" name="Rectangle 13">
              <a:extLst>
                <a:ext uri="{FF2B5EF4-FFF2-40B4-BE49-F238E27FC236}">
                  <a16:creationId xmlns:a16="http://schemas.microsoft.com/office/drawing/2014/main" id="{CFE236C4-3F9C-CE76-697D-663919F3BFE8}"/>
                </a:ext>
              </a:extLst>
            </p:cNvPr>
            <p:cNvSpPr/>
            <p:nvPr/>
          </p:nvSpPr>
          <p:spPr>
            <a:xfrm>
              <a:off x="9795851" y="6147304"/>
              <a:ext cx="2263366" cy="624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blue text&#10;&#10;Description automatically generated">
              <a:extLst>
                <a:ext uri="{FF2B5EF4-FFF2-40B4-BE49-F238E27FC236}">
                  <a16:creationId xmlns:a16="http://schemas.microsoft.com/office/drawing/2014/main" id="{25A551E4-B31E-8D0A-CFA5-4656826DB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8931" y="6246892"/>
              <a:ext cx="2012967" cy="448522"/>
            </a:xfrm>
            <a:prstGeom prst="rect">
              <a:avLst/>
            </a:prstGeom>
          </p:spPr>
        </p:pic>
      </p:grpSp>
    </p:spTree>
    <p:extLst>
      <p:ext uri="{BB962C8B-B14F-4D97-AF65-F5344CB8AC3E}">
        <p14:creationId xmlns:p14="http://schemas.microsoft.com/office/powerpoint/2010/main" val="3566633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433B7A4-4DD9-E9A5-4882-82A6A83C1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03A37C-F685-BC5F-B685-4D005E2CE326}"/>
              </a:ext>
            </a:extLst>
          </p:cNvPr>
          <p:cNvSpPr>
            <a:spLocks noGrp="1"/>
          </p:cNvSpPr>
          <p:nvPr>
            <p:ph type="title"/>
          </p:nvPr>
        </p:nvSpPr>
        <p:spPr>
          <a:xfrm>
            <a:off x="838200" y="365125"/>
            <a:ext cx="11021838" cy="1325563"/>
          </a:xfrm>
        </p:spPr>
        <p:txBody>
          <a:bodyPr/>
          <a:lstStyle/>
          <a:p>
            <a:r>
              <a:rPr lang="en-US" b="1" dirty="0">
                <a:solidFill>
                  <a:srgbClr val="1B3D6D"/>
                </a:solidFill>
              </a:rPr>
              <a:t>Why is Social Media Important?</a:t>
            </a:r>
          </a:p>
        </p:txBody>
      </p:sp>
      <p:sp>
        <p:nvSpPr>
          <p:cNvPr id="5" name="Content Placeholder 4">
            <a:extLst>
              <a:ext uri="{FF2B5EF4-FFF2-40B4-BE49-F238E27FC236}">
                <a16:creationId xmlns:a16="http://schemas.microsoft.com/office/drawing/2014/main" id="{8402DBD0-DA4C-BF04-7001-82F2DD9B7AAF}"/>
              </a:ext>
            </a:extLst>
          </p:cNvPr>
          <p:cNvSpPr>
            <a:spLocks noGrp="1"/>
          </p:cNvSpPr>
          <p:nvPr>
            <p:ph idx="1"/>
          </p:nvPr>
        </p:nvSpPr>
        <p:spPr>
          <a:xfrm>
            <a:off x="838200" y="1566251"/>
            <a:ext cx="11021839" cy="4608212"/>
          </a:xfrm>
        </p:spPr>
        <p:txBody>
          <a:bodyPr>
            <a:normAutofit/>
          </a:bodyPr>
          <a:lstStyle/>
          <a:p>
            <a:pPr marL="0" indent="0">
              <a:buNone/>
            </a:pPr>
            <a:r>
              <a:rPr lang="en-US" sz="3800" dirty="0">
                <a:solidFill>
                  <a:schemeClr val="tx2">
                    <a:lumMod val="75000"/>
                  </a:schemeClr>
                </a:solidFill>
              </a:rPr>
              <a:t>Recent studies revealed that only 20% of nonprofits feel ‘extremely confident’ that they’re maximizing their social media potential. That means 80% feel they could be doing even more with their social media strategy. </a:t>
            </a:r>
          </a:p>
          <a:p>
            <a:pPr marL="0" indent="0">
              <a:buNone/>
            </a:pPr>
            <a:endParaRPr lang="en-US" sz="400" dirty="0">
              <a:solidFill>
                <a:schemeClr val="tx2">
                  <a:lumMod val="75000"/>
                </a:schemeClr>
              </a:solidFill>
            </a:endParaRPr>
          </a:p>
          <a:p>
            <a:r>
              <a:rPr lang="en-US" sz="3800" dirty="0">
                <a:solidFill>
                  <a:schemeClr val="tx2">
                    <a:lumMod val="75000"/>
                  </a:schemeClr>
                </a:solidFill>
              </a:rPr>
              <a:t>2023 Consolidated Post Report (CPR) – 72% of Posts are reporting they use social media &amp; 55% have a website.</a:t>
            </a:r>
          </a:p>
          <a:p>
            <a:pPr marL="0" indent="0">
              <a:buNone/>
            </a:pPr>
            <a:endParaRPr lang="en-US" sz="3800" dirty="0">
              <a:solidFill>
                <a:schemeClr val="tx2">
                  <a:lumMod val="75000"/>
                </a:schemeClr>
              </a:solidFill>
            </a:endParaRPr>
          </a:p>
        </p:txBody>
      </p:sp>
      <p:sp>
        <p:nvSpPr>
          <p:cNvPr id="6" name="TextBox 5">
            <a:extLst>
              <a:ext uri="{FF2B5EF4-FFF2-40B4-BE49-F238E27FC236}">
                <a16:creationId xmlns:a16="http://schemas.microsoft.com/office/drawing/2014/main" id="{2234C85D-7FAC-AE5F-DF83-392B4B57F5A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2" name="Content Placeholder 4">
            <a:extLst>
              <a:ext uri="{FF2B5EF4-FFF2-40B4-BE49-F238E27FC236}">
                <a16:creationId xmlns:a16="http://schemas.microsoft.com/office/drawing/2014/main" id="{FFA3EC64-2D32-A950-5387-F425C6ED224A}"/>
              </a:ext>
            </a:extLst>
          </p:cNvPr>
          <p:cNvSpPr txBox="1">
            <a:spLocks/>
          </p:cNvSpPr>
          <p:nvPr/>
        </p:nvSpPr>
        <p:spPr>
          <a:xfrm>
            <a:off x="838200" y="5758004"/>
            <a:ext cx="11021840" cy="325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i="1" u="none" strike="noStrike" cap="none" dirty="0">
                <a:solidFill>
                  <a:schemeClr val="dk1"/>
                </a:solidFill>
                <a:latin typeface="Times New Roman"/>
                <a:ea typeface="Times New Roman"/>
                <a:cs typeface="Times New Roman"/>
                <a:sym typeface="Times New Roman"/>
              </a:rPr>
              <a:t>McLachlan, Stacey. "Social Media for Nonprofits: 12 Essential Tips for Success." Hootsuite Blog, June 14, 2023, </a:t>
            </a:r>
            <a:r>
              <a:rPr lang="en-US" sz="1200" b="0" i="1" u="none" strike="noStrike" cap="none" dirty="0">
                <a:solidFill>
                  <a:schemeClr val="dk1"/>
                </a:solidFill>
                <a:latin typeface="Times New Roman"/>
                <a:ea typeface="Times New Roman"/>
                <a:cs typeface="Times New Roman"/>
                <a:sym typeface="Times New Roman"/>
                <a:hlinkClick r:id="rId4"/>
              </a:rPr>
              <a:t>https://blog.hootsuite.com/social-media-for-nonprofits/</a:t>
            </a:r>
            <a:r>
              <a:rPr lang="en-US" sz="1200" b="0" i="1" u="none" strike="noStrike" cap="none" dirty="0">
                <a:solidFill>
                  <a:schemeClr val="dk1"/>
                </a:solidFill>
                <a:latin typeface="Times New Roman"/>
                <a:ea typeface="Times New Roman"/>
                <a:cs typeface="Times New Roman"/>
                <a:sym typeface="Times New Roman"/>
              </a:rPr>
              <a:t>. </a:t>
            </a:r>
          </a:p>
        </p:txBody>
      </p:sp>
    </p:spTree>
    <p:extLst>
      <p:ext uri="{BB962C8B-B14F-4D97-AF65-F5344CB8AC3E}">
        <p14:creationId xmlns:p14="http://schemas.microsoft.com/office/powerpoint/2010/main" val="29954917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CBF801-2763-B370-DD10-E894729333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67595F-86AB-3504-5D81-149643033985}"/>
              </a:ext>
            </a:extLst>
          </p:cNvPr>
          <p:cNvSpPr>
            <a:spLocks noGrp="1"/>
          </p:cNvSpPr>
          <p:nvPr>
            <p:ph type="title"/>
          </p:nvPr>
        </p:nvSpPr>
        <p:spPr>
          <a:xfrm>
            <a:off x="838200" y="365125"/>
            <a:ext cx="11021838" cy="1325563"/>
          </a:xfrm>
        </p:spPr>
        <p:txBody>
          <a:bodyPr/>
          <a:lstStyle/>
          <a:p>
            <a:r>
              <a:rPr lang="en-US" b="1" dirty="0">
                <a:solidFill>
                  <a:srgbClr val="1B3D6D"/>
                </a:solidFill>
              </a:rPr>
              <a:t>Why is Social Media Important?</a:t>
            </a:r>
          </a:p>
        </p:txBody>
      </p:sp>
      <p:sp>
        <p:nvSpPr>
          <p:cNvPr id="5" name="Content Placeholder 4">
            <a:extLst>
              <a:ext uri="{FF2B5EF4-FFF2-40B4-BE49-F238E27FC236}">
                <a16:creationId xmlns:a16="http://schemas.microsoft.com/office/drawing/2014/main" id="{5914602A-9378-2781-C789-58D565AF404E}"/>
              </a:ext>
            </a:extLst>
          </p:cNvPr>
          <p:cNvSpPr>
            <a:spLocks noGrp="1"/>
          </p:cNvSpPr>
          <p:nvPr>
            <p:ph idx="1"/>
          </p:nvPr>
        </p:nvSpPr>
        <p:spPr>
          <a:xfrm>
            <a:off x="838200" y="1554885"/>
            <a:ext cx="11021839" cy="4483775"/>
          </a:xfrm>
        </p:spPr>
        <p:txBody>
          <a:bodyPr>
            <a:normAutofit/>
          </a:bodyPr>
          <a:lstStyle/>
          <a:p>
            <a:pPr lvl="1">
              <a:spcAft>
                <a:spcPts val="1200"/>
              </a:spcAft>
            </a:pPr>
            <a:r>
              <a:rPr lang="en-US" sz="3600" b="1" dirty="0">
                <a:solidFill>
                  <a:schemeClr val="tx2">
                    <a:lumMod val="75000"/>
                  </a:schemeClr>
                </a:solidFill>
              </a:rPr>
              <a:t>2023</a:t>
            </a:r>
            <a:r>
              <a:rPr lang="en-US" sz="3600" dirty="0">
                <a:solidFill>
                  <a:schemeClr val="tx2">
                    <a:lumMod val="75000"/>
                  </a:schemeClr>
                </a:solidFill>
              </a:rPr>
              <a:t> - 4.0 billion people use social media, and the average user spreads their digital footprint across 6 to 7 platforms every month, increasing the need for us to spread our digital footprint.</a:t>
            </a:r>
          </a:p>
          <a:p>
            <a:pPr lvl="1">
              <a:spcAft>
                <a:spcPts val="1200"/>
              </a:spcAft>
            </a:pPr>
            <a:r>
              <a:rPr lang="en-US" sz="3600" b="1" dirty="0">
                <a:solidFill>
                  <a:schemeClr val="tx2">
                    <a:lumMod val="75000"/>
                  </a:schemeClr>
                </a:solidFill>
              </a:rPr>
              <a:t>2024</a:t>
            </a:r>
            <a:r>
              <a:rPr lang="en-US" sz="3600" dirty="0">
                <a:solidFill>
                  <a:schemeClr val="tx2">
                    <a:lumMod val="75000"/>
                  </a:schemeClr>
                </a:solidFill>
              </a:rPr>
              <a:t> - increased to 5.7 billion users</a:t>
            </a:r>
          </a:p>
          <a:p>
            <a:pPr lvl="1">
              <a:spcAft>
                <a:spcPts val="1200"/>
              </a:spcAft>
            </a:pPr>
            <a:r>
              <a:rPr lang="en-US" sz="3600" b="1" dirty="0">
                <a:solidFill>
                  <a:schemeClr val="tx2">
                    <a:lumMod val="75000"/>
                  </a:schemeClr>
                </a:solidFill>
              </a:rPr>
              <a:t>Today</a:t>
            </a:r>
            <a:r>
              <a:rPr lang="en-US" sz="3600" dirty="0">
                <a:solidFill>
                  <a:schemeClr val="tx2">
                    <a:lumMod val="75000"/>
                  </a:schemeClr>
                </a:solidFill>
              </a:rPr>
              <a:t>, </a:t>
            </a:r>
            <a:r>
              <a:rPr lang="en-US" sz="3600" b="1" dirty="0">
                <a:solidFill>
                  <a:srgbClr val="D72131"/>
                </a:solidFill>
              </a:rPr>
              <a:t>93.3%</a:t>
            </a:r>
            <a:r>
              <a:rPr lang="en-US" sz="3600" dirty="0">
                <a:solidFill>
                  <a:schemeClr val="tx2">
                    <a:lumMod val="75000"/>
                  </a:schemeClr>
                </a:solidFill>
              </a:rPr>
              <a:t> </a:t>
            </a:r>
            <a:r>
              <a:rPr lang="en-US" sz="3600" b="1" dirty="0">
                <a:solidFill>
                  <a:srgbClr val="D72131"/>
                </a:solidFill>
              </a:rPr>
              <a:t>of internet users use social media</a:t>
            </a:r>
          </a:p>
          <a:p>
            <a:pPr marL="457200" lvl="1" indent="0">
              <a:spcAft>
                <a:spcPts val="1200"/>
              </a:spcAft>
              <a:buNone/>
            </a:pPr>
            <a:endParaRPr lang="en-US" sz="3600" b="1" dirty="0"/>
          </a:p>
        </p:txBody>
      </p:sp>
      <p:sp>
        <p:nvSpPr>
          <p:cNvPr id="6" name="TextBox 5">
            <a:extLst>
              <a:ext uri="{FF2B5EF4-FFF2-40B4-BE49-F238E27FC236}">
                <a16:creationId xmlns:a16="http://schemas.microsoft.com/office/drawing/2014/main" id="{FA9D7862-73A1-39AA-8ABC-E0191D64B0AA}"/>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2" name="Content Placeholder 4">
            <a:extLst>
              <a:ext uri="{FF2B5EF4-FFF2-40B4-BE49-F238E27FC236}">
                <a16:creationId xmlns:a16="http://schemas.microsoft.com/office/drawing/2014/main" id="{C2B19A12-25AC-7B3F-8185-FD36E6743938}"/>
              </a:ext>
            </a:extLst>
          </p:cNvPr>
          <p:cNvSpPr txBox="1">
            <a:spLocks/>
          </p:cNvSpPr>
          <p:nvPr/>
        </p:nvSpPr>
        <p:spPr>
          <a:xfrm>
            <a:off x="838200" y="5712735"/>
            <a:ext cx="11156705" cy="325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i="1" dirty="0"/>
              <a:t>Influencer Marketing Hub. "Top 69 Digital Marketing Statistics for 2024." Influencer Marketing Hub, May 21, 2024, </a:t>
            </a:r>
            <a:r>
              <a:rPr lang="en-US" sz="1200" i="1" dirty="0">
                <a:hlinkClick r:id="rId4"/>
              </a:rPr>
              <a:t>https://influencermarketinghub.com/digital-marketing-stats/</a:t>
            </a:r>
            <a:r>
              <a:rPr lang="en-US" sz="1200" i="1" dirty="0"/>
              <a:t>.</a:t>
            </a:r>
            <a:endParaRPr lang="en-US" sz="1200" b="0" i="1"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1494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CBF801-2763-B370-DD10-E894729333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67595F-86AB-3504-5D81-149643033985}"/>
              </a:ext>
            </a:extLst>
          </p:cNvPr>
          <p:cNvSpPr>
            <a:spLocks noGrp="1"/>
          </p:cNvSpPr>
          <p:nvPr>
            <p:ph type="title"/>
          </p:nvPr>
        </p:nvSpPr>
        <p:spPr>
          <a:xfrm>
            <a:off x="838200" y="365125"/>
            <a:ext cx="11021838" cy="1325563"/>
          </a:xfrm>
        </p:spPr>
        <p:txBody>
          <a:bodyPr/>
          <a:lstStyle/>
          <a:p>
            <a:r>
              <a:rPr lang="en-US" b="1" dirty="0">
                <a:solidFill>
                  <a:srgbClr val="1B3D6D"/>
                </a:solidFill>
              </a:rPr>
              <a:t>Why People Avoid Social Media</a:t>
            </a:r>
          </a:p>
        </p:txBody>
      </p:sp>
      <p:sp>
        <p:nvSpPr>
          <p:cNvPr id="5" name="Content Placeholder 4">
            <a:extLst>
              <a:ext uri="{FF2B5EF4-FFF2-40B4-BE49-F238E27FC236}">
                <a16:creationId xmlns:a16="http://schemas.microsoft.com/office/drawing/2014/main" id="{5914602A-9378-2781-C789-58D565AF404E}"/>
              </a:ext>
            </a:extLst>
          </p:cNvPr>
          <p:cNvSpPr>
            <a:spLocks noGrp="1"/>
          </p:cNvSpPr>
          <p:nvPr>
            <p:ph idx="1"/>
          </p:nvPr>
        </p:nvSpPr>
        <p:spPr>
          <a:xfrm>
            <a:off x="838200" y="1554885"/>
            <a:ext cx="11021839" cy="4483775"/>
          </a:xfrm>
        </p:spPr>
        <p:txBody>
          <a:bodyPr>
            <a:normAutofit/>
          </a:bodyPr>
          <a:lstStyle/>
          <a:p>
            <a:pPr lvl="1">
              <a:spcAft>
                <a:spcPts val="1200"/>
              </a:spcAft>
            </a:pPr>
            <a:r>
              <a:rPr lang="en-US" sz="3600" dirty="0"/>
              <a:t>I’m too old!</a:t>
            </a:r>
          </a:p>
          <a:p>
            <a:pPr lvl="1">
              <a:spcAft>
                <a:spcPts val="1200"/>
              </a:spcAft>
            </a:pPr>
            <a:r>
              <a:rPr lang="en-US" sz="3600" dirty="0"/>
              <a:t>It’s too complicated!</a:t>
            </a:r>
          </a:p>
          <a:p>
            <a:pPr lvl="1">
              <a:spcAft>
                <a:spcPts val="1200"/>
              </a:spcAft>
            </a:pPr>
            <a:r>
              <a:rPr lang="en-US" sz="3600" dirty="0"/>
              <a:t>Facebook will steal my identity!</a:t>
            </a:r>
          </a:p>
          <a:p>
            <a:pPr lvl="1">
              <a:spcAft>
                <a:spcPts val="1200"/>
              </a:spcAft>
            </a:pPr>
            <a:r>
              <a:rPr lang="en-US" sz="3600" dirty="0"/>
              <a:t>Social media is evil!</a:t>
            </a:r>
          </a:p>
          <a:p>
            <a:pPr lvl="1">
              <a:spcAft>
                <a:spcPts val="1200"/>
              </a:spcAft>
            </a:pPr>
            <a:r>
              <a:rPr lang="en-US" sz="3600" dirty="0"/>
              <a:t>Don’t know where to start?</a:t>
            </a:r>
          </a:p>
          <a:p>
            <a:pPr lvl="1">
              <a:spcAft>
                <a:spcPts val="1200"/>
              </a:spcAft>
            </a:pPr>
            <a:r>
              <a:rPr lang="en-US" sz="3600" dirty="0"/>
              <a:t>What are your hesitations to using social media?</a:t>
            </a:r>
          </a:p>
        </p:txBody>
      </p:sp>
      <p:sp>
        <p:nvSpPr>
          <p:cNvPr id="6" name="TextBox 5">
            <a:extLst>
              <a:ext uri="{FF2B5EF4-FFF2-40B4-BE49-F238E27FC236}">
                <a16:creationId xmlns:a16="http://schemas.microsoft.com/office/drawing/2014/main" id="{FA9D7862-73A1-39AA-8ABC-E0191D64B0AA}"/>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grpSp>
        <p:nvGrpSpPr>
          <p:cNvPr id="2" name="Group 1">
            <a:extLst>
              <a:ext uri="{FF2B5EF4-FFF2-40B4-BE49-F238E27FC236}">
                <a16:creationId xmlns:a16="http://schemas.microsoft.com/office/drawing/2014/main" id="{1FF472D0-64D0-4647-2937-CBC27430B193}"/>
              </a:ext>
            </a:extLst>
          </p:cNvPr>
          <p:cNvGrpSpPr/>
          <p:nvPr/>
        </p:nvGrpSpPr>
        <p:grpSpPr>
          <a:xfrm>
            <a:off x="8223105" y="1690688"/>
            <a:ext cx="2857500" cy="2857500"/>
            <a:chOff x="8150677" y="2000250"/>
            <a:chExt cx="2857500" cy="28575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0677" y="2000250"/>
              <a:ext cx="2857500" cy="2857500"/>
            </a:xfrm>
            <a:prstGeom prst="rect">
              <a:avLst/>
            </a:prstGeom>
          </p:spPr>
        </p:pic>
        <p:sp>
          <p:nvSpPr>
            <p:cNvPr id="3" name="TextBox 2"/>
            <p:cNvSpPr txBox="1"/>
            <p:nvPr/>
          </p:nvSpPr>
          <p:spPr>
            <a:xfrm>
              <a:off x="8834649" y="4321859"/>
              <a:ext cx="1489556" cy="323165"/>
            </a:xfrm>
            <a:prstGeom prst="rect">
              <a:avLst/>
            </a:prstGeom>
            <a:noFill/>
          </p:spPr>
          <p:txBody>
            <a:bodyPr wrap="square" rtlCol="0">
              <a:spAutoFit/>
            </a:bodyPr>
            <a:lstStyle/>
            <a:p>
              <a:pPr algn="ctr"/>
              <a:r>
                <a:rPr lang="en-US" sz="1500" b="1" dirty="0">
                  <a:solidFill>
                    <a:schemeClr val="bg1"/>
                  </a:solidFill>
                </a:rPr>
                <a:t>Let’s Get To It!!!</a:t>
              </a:r>
            </a:p>
          </p:txBody>
        </p:sp>
      </p:grpSp>
    </p:spTree>
    <p:extLst>
      <p:ext uri="{BB962C8B-B14F-4D97-AF65-F5344CB8AC3E}">
        <p14:creationId xmlns:p14="http://schemas.microsoft.com/office/powerpoint/2010/main" val="5530768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D66B93-E868-16AE-089F-E36889C4BB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A4BBEF-BE93-7EB3-6B81-7DDB68BF3C08}"/>
              </a:ext>
            </a:extLst>
          </p:cNvPr>
          <p:cNvSpPr>
            <a:spLocks noGrp="1"/>
          </p:cNvSpPr>
          <p:nvPr>
            <p:ph type="title"/>
          </p:nvPr>
        </p:nvSpPr>
        <p:spPr>
          <a:xfrm>
            <a:off x="838200" y="365125"/>
            <a:ext cx="11021838" cy="1325563"/>
          </a:xfrm>
        </p:spPr>
        <p:txBody>
          <a:bodyPr/>
          <a:lstStyle/>
          <a:p>
            <a:r>
              <a:rPr lang="en-US" b="1" dirty="0">
                <a:solidFill>
                  <a:srgbClr val="1B3D6D"/>
                </a:solidFill>
              </a:rPr>
              <a:t>Social Media Characteristics</a:t>
            </a:r>
          </a:p>
        </p:txBody>
      </p:sp>
      <p:sp>
        <p:nvSpPr>
          <p:cNvPr id="6" name="TextBox 5">
            <a:extLst>
              <a:ext uri="{FF2B5EF4-FFF2-40B4-BE49-F238E27FC236}">
                <a16:creationId xmlns:a16="http://schemas.microsoft.com/office/drawing/2014/main" id="{D47646BB-979F-6361-DB62-4F8AB4E672FB}"/>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SOCIAL MEDIA TRAINING</a:t>
            </a:r>
          </a:p>
        </p:txBody>
      </p:sp>
      <p:sp>
        <p:nvSpPr>
          <p:cNvPr id="2" name="Teardrop 1">
            <a:extLst>
              <a:ext uri="{FF2B5EF4-FFF2-40B4-BE49-F238E27FC236}">
                <a16:creationId xmlns:a16="http://schemas.microsoft.com/office/drawing/2014/main" id="{334DB36E-DE12-D366-F849-301475C086E1}"/>
              </a:ext>
            </a:extLst>
          </p:cNvPr>
          <p:cNvSpPr/>
          <p:nvPr/>
        </p:nvSpPr>
        <p:spPr>
          <a:xfrm>
            <a:off x="8866909" y="-1"/>
            <a:ext cx="3325091" cy="3325091"/>
          </a:xfrm>
          <a:prstGeom prst="teardrop">
            <a:avLst/>
          </a:prstGeom>
          <a:blipFill dpi="0" rotWithShape="1">
            <a:blip r:embed="rId4"/>
            <a:srcRect/>
            <a:tile tx="-1270000" ty="-381000" sx="40000" sy="40000" flip="none" algn="tl"/>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4F731F4-E8D3-84C5-4622-3A0D8F4735FC}"/>
              </a:ext>
            </a:extLst>
          </p:cNvPr>
          <p:cNvSpPr>
            <a:spLocks noGrp="1"/>
          </p:cNvSpPr>
          <p:nvPr>
            <p:ph idx="1"/>
          </p:nvPr>
        </p:nvSpPr>
        <p:spPr>
          <a:xfrm>
            <a:off x="838200" y="1690687"/>
            <a:ext cx="11021839" cy="4483775"/>
          </a:xfrm>
        </p:spPr>
        <p:txBody>
          <a:bodyPr>
            <a:normAutofit/>
          </a:bodyPr>
          <a:lstStyle/>
          <a:p>
            <a:pPr lvl="1">
              <a:spcAft>
                <a:spcPts val="1200"/>
              </a:spcAft>
            </a:pPr>
            <a:r>
              <a:rPr lang="en-US" sz="3400" b="1" dirty="0">
                <a:solidFill>
                  <a:schemeClr val="tx2">
                    <a:lumMod val="75000"/>
                  </a:schemeClr>
                </a:solidFill>
              </a:rPr>
              <a:t>Participation</a:t>
            </a:r>
            <a:r>
              <a:rPr lang="en-US" sz="3400" dirty="0">
                <a:solidFill>
                  <a:schemeClr val="tx2">
                    <a:lumMod val="75000"/>
                  </a:schemeClr>
                </a:solidFill>
              </a:rPr>
              <a:t> – encourages contribution</a:t>
            </a:r>
          </a:p>
          <a:p>
            <a:pPr lvl="1">
              <a:spcAft>
                <a:spcPts val="1200"/>
              </a:spcAft>
            </a:pPr>
            <a:r>
              <a:rPr lang="en-US" sz="3400" b="1" dirty="0">
                <a:solidFill>
                  <a:schemeClr val="tx2">
                    <a:lumMod val="75000"/>
                  </a:schemeClr>
                </a:solidFill>
              </a:rPr>
              <a:t>Openness</a:t>
            </a:r>
            <a:r>
              <a:rPr lang="en-US" sz="3400" dirty="0">
                <a:solidFill>
                  <a:schemeClr val="tx2">
                    <a:lumMod val="75000"/>
                  </a:schemeClr>
                </a:solidFill>
              </a:rPr>
              <a:t> – encourages commenting &amp;</a:t>
            </a:r>
            <a:br>
              <a:rPr lang="en-US" sz="3400" dirty="0">
                <a:solidFill>
                  <a:schemeClr val="tx2">
                    <a:lumMod val="75000"/>
                  </a:schemeClr>
                </a:solidFill>
              </a:rPr>
            </a:br>
            <a:r>
              <a:rPr lang="en-US" sz="3400" dirty="0">
                <a:solidFill>
                  <a:schemeClr val="tx2">
                    <a:lumMod val="75000"/>
                  </a:schemeClr>
                </a:solidFill>
              </a:rPr>
              <a:t>sharing of information</a:t>
            </a:r>
          </a:p>
          <a:p>
            <a:pPr lvl="1">
              <a:spcAft>
                <a:spcPts val="1200"/>
              </a:spcAft>
            </a:pPr>
            <a:r>
              <a:rPr lang="en-US" sz="3400" b="1" dirty="0">
                <a:solidFill>
                  <a:schemeClr val="tx2">
                    <a:lumMod val="75000"/>
                  </a:schemeClr>
                </a:solidFill>
              </a:rPr>
              <a:t>Conversation</a:t>
            </a:r>
            <a:r>
              <a:rPr lang="en-US" sz="3400" dirty="0">
                <a:solidFill>
                  <a:schemeClr val="tx2">
                    <a:lumMod val="75000"/>
                  </a:schemeClr>
                </a:solidFill>
              </a:rPr>
              <a:t> – allows two-way communication</a:t>
            </a:r>
          </a:p>
          <a:p>
            <a:pPr lvl="1">
              <a:spcAft>
                <a:spcPts val="1200"/>
              </a:spcAft>
            </a:pPr>
            <a:r>
              <a:rPr lang="en-US" sz="3400" b="1" dirty="0">
                <a:solidFill>
                  <a:schemeClr val="tx2">
                    <a:lumMod val="75000"/>
                  </a:schemeClr>
                </a:solidFill>
              </a:rPr>
              <a:t>Community </a:t>
            </a:r>
            <a:r>
              <a:rPr lang="en-US" sz="3400" dirty="0">
                <a:solidFill>
                  <a:schemeClr val="tx2">
                    <a:lumMod val="75000"/>
                  </a:schemeClr>
                </a:solidFill>
              </a:rPr>
              <a:t>– joins you with others who share commonalities; share events through flyers </a:t>
            </a:r>
          </a:p>
          <a:p>
            <a:pPr lvl="1">
              <a:spcAft>
                <a:spcPts val="1200"/>
              </a:spcAft>
            </a:pPr>
            <a:r>
              <a:rPr lang="en-US" sz="3400" b="1" dirty="0">
                <a:solidFill>
                  <a:schemeClr val="tx2">
                    <a:lumMod val="75000"/>
                  </a:schemeClr>
                </a:solidFill>
              </a:rPr>
              <a:t>Connectedness</a:t>
            </a:r>
            <a:r>
              <a:rPr lang="en-US" sz="3400" dirty="0">
                <a:solidFill>
                  <a:schemeClr val="tx2">
                    <a:lumMod val="75000"/>
                  </a:schemeClr>
                </a:solidFill>
              </a:rPr>
              <a:t> – links to other sites, resources &amp; people</a:t>
            </a:r>
          </a:p>
        </p:txBody>
      </p:sp>
    </p:spTree>
    <p:extLst>
      <p:ext uri="{BB962C8B-B14F-4D97-AF65-F5344CB8AC3E}">
        <p14:creationId xmlns:p14="http://schemas.microsoft.com/office/powerpoint/2010/main" val="4040802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theme/theme1.xml><?xml version="1.0" encoding="utf-8"?>
<a:theme xmlns:a="http://schemas.openxmlformats.org/drawingml/2006/main" name="Office Theme">
  <a:themeElements>
    <a:clrScheme name="FAL">
      <a:dk1>
        <a:srgbClr val="262626"/>
      </a:dk1>
      <a:lt1>
        <a:srgbClr val="FFFFFF"/>
      </a:lt1>
      <a:dk2>
        <a:srgbClr val="3A3A3A"/>
      </a:dk2>
      <a:lt2>
        <a:srgbClr val="E8E8E8"/>
      </a:lt2>
      <a:accent1>
        <a:srgbClr val="1B3D6D"/>
      </a:accent1>
      <a:accent2>
        <a:srgbClr val="D72131"/>
      </a:accent2>
      <a:accent3>
        <a:srgbClr val="2A5FAC"/>
      </a:accent3>
      <a:accent4>
        <a:srgbClr val="6896DA"/>
      </a:accent4>
      <a:accent5>
        <a:srgbClr val="8C1621"/>
      </a:accent5>
      <a:accent6>
        <a:srgbClr val="E55563"/>
      </a:accent6>
      <a:hlink>
        <a:srgbClr val="1B3D6D"/>
      </a:hlink>
      <a:folHlink>
        <a:srgbClr val="8C1621"/>
      </a:folHlink>
    </a:clrScheme>
    <a:fontScheme name="FAL">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627</TotalTime>
  <Words>1488</Words>
  <Application>Microsoft Office PowerPoint</Application>
  <PresentationFormat>Widescreen</PresentationFormat>
  <Paragraphs>237</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Calibri</vt:lpstr>
      <vt:lpstr>Times New Roman</vt:lpstr>
      <vt:lpstr>Wingdings</vt:lpstr>
      <vt:lpstr>Office Theme</vt:lpstr>
      <vt:lpstr>PowerPoint Presentation</vt:lpstr>
      <vt:lpstr>Show of Hands</vt:lpstr>
      <vt:lpstr>Social Media Topics</vt:lpstr>
      <vt:lpstr>Other Social Media Topics</vt:lpstr>
      <vt:lpstr>What is Social Media?</vt:lpstr>
      <vt:lpstr>Why is Social Media Important?</vt:lpstr>
      <vt:lpstr>Why is Social Media Important?</vt:lpstr>
      <vt:lpstr>Why People Avoid Social Media</vt:lpstr>
      <vt:lpstr>Social Media Characteristics</vt:lpstr>
      <vt:lpstr>Social Media Platforms</vt:lpstr>
      <vt:lpstr>Social Media Platforms</vt:lpstr>
      <vt:lpstr>Monthly Active Users</vt:lpstr>
      <vt:lpstr>Social Media Etiquette</vt:lpstr>
      <vt:lpstr>Social Media Etiquette</vt:lpstr>
      <vt:lpstr>Work Smarter Not Harder</vt:lpstr>
      <vt:lpstr>Hashtag, Tagging, &amp; Retweeting</vt:lpstr>
      <vt:lpstr>Social Media Posts</vt:lpstr>
      <vt:lpstr>Social Media Posts</vt:lpstr>
      <vt:lpstr>Social Media Posts</vt:lpstr>
      <vt:lpstr>Social Media Posts</vt:lpstr>
      <vt:lpstr>How Are You Sharing Information?</vt:lpstr>
      <vt:lpstr>District vs. Post</vt:lpstr>
      <vt:lpstr>Brandmark vs. Emblem</vt:lpstr>
      <vt:lpstr>Brandmark VS Emblem</vt:lpstr>
      <vt:lpstr>Creating QR Code</vt:lpstr>
      <vt:lpstr>Resources</vt:lpstr>
      <vt:lpstr>Resources</vt:lpstr>
      <vt:lpstr>Social Media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Kolze</dc:creator>
  <cp:lastModifiedBy>Zahra Nathoo</cp:lastModifiedBy>
  <cp:revision>61</cp:revision>
  <cp:lastPrinted>2024-10-29T18:21:08Z</cp:lastPrinted>
  <dcterms:created xsi:type="dcterms:W3CDTF">2024-08-19T13:25:53Z</dcterms:created>
  <dcterms:modified xsi:type="dcterms:W3CDTF">2025-05-30T18:49:46Z</dcterms:modified>
</cp:coreProperties>
</file>