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60" r:id="rId4"/>
    <p:sldId id="261" r:id="rId5"/>
    <p:sldId id="262" r:id="rId6"/>
    <p:sldId id="263" r:id="rId7"/>
    <p:sldId id="264" r:id="rId8"/>
    <p:sldId id="265" r:id="rId9"/>
    <p:sldId id="266" r:id="rId10"/>
    <p:sldId id="267" r:id="rId11"/>
    <p:sldId id="268" r:id="rId12"/>
    <p:sldId id="269" r:id="rId13"/>
    <p:sldId id="270" r:id="rId14"/>
    <p:sldId id="272"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2131"/>
    <a:srgbClr val="1B3D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890" autoAdjust="0"/>
  </p:normalViewPr>
  <p:slideViewPr>
    <p:cSldViewPr snapToGrid="0">
      <p:cViewPr varScale="1">
        <p:scale>
          <a:sx n="98" d="100"/>
          <a:sy n="98" d="100"/>
        </p:scale>
        <p:origin x="234" y="84"/>
      </p:cViewPr>
      <p:guideLst/>
    </p:cSldViewPr>
  </p:slideViewPr>
  <p:notesTextViewPr>
    <p:cViewPr>
      <p:scale>
        <a:sx n="3" d="2"/>
        <a:sy n="3" d="2"/>
      </p:scale>
      <p:origin x="-6" y="-1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1DFB7-893B-4416-B278-A94AE8917D2F}" type="datetimeFigureOut">
              <a:rPr lang="en-US" smtClean="0"/>
              <a:t>5/2/2025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FA1175-A615-4D41-AFF9-981BD354EF5C}" type="slidenum">
              <a:rPr lang="en-US" smtClean="0"/>
              <a:t>‹#›</a:t>
            </a:fld>
            <a:endParaRPr lang="en-US"/>
          </a:p>
        </p:txBody>
      </p:sp>
    </p:spTree>
    <p:extLst>
      <p:ext uri="{BB962C8B-B14F-4D97-AF65-F5344CB8AC3E}">
        <p14:creationId xmlns:p14="http://schemas.microsoft.com/office/powerpoint/2010/main" val="418929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it.ly/fallegislativ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FA1175-A615-4D41-AFF9-981BD354EF5C}" type="slidenum">
              <a:rPr lang="en-US" smtClean="0"/>
              <a:t>1</a:t>
            </a:fld>
            <a:endParaRPr lang="en-US"/>
          </a:p>
        </p:txBody>
      </p:sp>
    </p:spTree>
    <p:extLst>
      <p:ext uri="{BB962C8B-B14F-4D97-AF65-F5344CB8AC3E}">
        <p14:creationId xmlns:p14="http://schemas.microsoft.com/office/powerpoint/2010/main" val="2648484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B61F3-9EFE-1B37-25D9-C18FA15EF4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B1BC2-AC67-CA21-7446-6B5431D655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E6C0E-B8A4-EE01-01AB-7324356F793C}"/>
              </a:ext>
            </a:extLst>
          </p:cNvPr>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We currently have 21 either still active or prior military;</a:t>
            </a: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Rep Christopher Benjamin – Rep Bryan Avila (Active) – Sen Jeff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Brandes</a:t>
            </a:r>
            <a:r>
              <a:rPr lang="en-US" sz="1200" dirty="0">
                <a:effectLst/>
                <a:latin typeface="Calibri" panose="020F0502020204030204" pitchFamily="34" charset="0"/>
                <a:ea typeface="Calibri" panose="020F0502020204030204" pitchFamily="34" charset="0"/>
                <a:cs typeface="Times New Roman" panose="02020603050405020304" pitchFamily="18" charset="0"/>
              </a:rPr>
              <a:t> – Sen Danny Burgess (Active) – Rep Joseph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Casello</a:t>
            </a:r>
            <a:r>
              <a:rPr lang="en-US" sz="1200" dirty="0">
                <a:effectLst/>
                <a:latin typeface="Calibri" panose="020F0502020204030204" pitchFamily="34" charset="0"/>
                <a:ea typeface="Calibri" panose="020F0502020204030204" pitchFamily="34" charset="0"/>
                <a:cs typeface="Times New Roman" panose="02020603050405020304" pitchFamily="18" charset="0"/>
              </a:rPr>
              <a:t> – Rep Wyman Duggan – Rep Elizabeth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Fetterhoff</a:t>
            </a:r>
            <a:r>
              <a:rPr lang="en-US" sz="1200" dirty="0">
                <a:effectLst/>
                <a:latin typeface="Calibri" panose="020F0502020204030204" pitchFamily="34" charset="0"/>
                <a:ea typeface="Calibri" panose="020F0502020204030204" pitchFamily="34" charset="0"/>
                <a:cs typeface="Times New Roman" panose="02020603050405020304" pitchFamily="18" charset="0"/>
              </a:rPr>
              <a:t> – Rep Mike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Giallombardo</a:t>
            </a:r>
            <a:r>
              <a:rPr lang="en-US" sz="1200" dirty="0">
                <a:effectLst/>
                <a:latin typeface="Calibri" panose="020F0502020204030204" pitchFamily="34" charset="0"/>
                <a:ea typeface="Calibri" panose="020F0502020204030204" pitchFamily="34" charset="0"/>
                <a:cs typeface="Times New Roman" panose="02020603050405020304" pitchFamily="18" charset="0"/>
              </a:rPr>
              <a:t> (Active) – Rep Tommy Gregory – **Rep Sam Killebrew – Rep Andrew Learned (Active) – Rep Thomas Patterson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Patt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Maney</a:t>
            </a:r>
            <a:r>
              <a:rPr lang="en-US" sz="1200" dirty="0">
                <a:effectLst/>
                <a:latin typeface="Calibri" panose="020F0502020204030204" pitchFamily="34" charset="0"/>
                <a:ea typeface="Calibri" panose="020F0502020204030204" pitchFamily="34" charset="0"/>
                <a:cs typeface="Times New Roman" panose="02020603050405020304" pitchFamily="18" charset="0"/>
              </a:rPr>
              <a:t> – Rep Fiona McFarland (Active) – Rep Paul Renner – Rep Spencer Roach – Rep Anthony Sabatini (Active) – Rep David Smith – Rep Michelle Salzman – Rep John Snyder – Sen Victor Torres – Rep Keith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Truenow</a:t>
            </a:r>
            <a:r>
              <a:rPr lang="en-US" sz="1200" dirty="0">
                <a:effectLst/>
                <a:latin typeface="Calibri" panose="020F0502020204030204" pitchFamily="34" charset="0"/>
                <a:ea typeface="Calibri" panose="020F0502020204030204" pitchFamily="34" charset="0"/>
                <a:cs typeface="Times New Roman" panose="02020603050405020304" pitchFamily="18" charset="0"/>
              </a:rPr>
              <a:t> – Rep Matt Willhite</a:t>
            </a:r>
          </a:p>
        </p:txBody>
      </p:sp>
      <p:sp>
        <p:nvSpPr>
          <p:cNvPr id="4" name="Slide Number Placeholder 3">
            <a:extLst>
              <a:ext uri="{FF2B5EF4-FFF2-40B4-BE49-F238E27FC236}">
                <a16:creationId xmlns:a16="http://schemas.microsoft.com/office/drawing/2014/main" id="{5548F879-5A09-06AE-345B-8796BC7E34BC}"/>
              </a:ext>
            </a:extLst>
          </p:cNvPr>
          <p:cNvSpPr>
            <a:spLocks noGrp="1"/>
          </p:cNvSpPr>
          <p:nvPr>
            <p:ph type="sldNum" sz="quarter" idx="5"/>
          </p:nvPr>
        </p:nvSpPr>
        <p:spPr/>
        <p:txBody>
          <a:bodyPr/>
          <a:lstStyle/>
          <a:p>
            <a:fld id="{25FA1175-A615-4D41-AFF9-981BD354EF5C}" type="slidenum">
              <a:rPr lang="en-US" smtClean="0"/>
              <a:t>10</a:t>
            </a:fld>
            <a:endParaRPr lang="en-US"/>
          </a:p>
        </p:txBody>
      </p:sp>
    </p:spTree>
    <p:extLst>
      <p:ext uri="{BB962C8B-B14F-4D97-AF65-F5344CB8AC3E}">
        <p14:creationId xmlns:p14="http://schemas.microsoft.com/office/powerpoint/2010/main" val="3828217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A4B24-A205-48EC-4442-B6A4CDEF1B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78B02-9542-7E82-D814-CCFF2E2FFC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568B6-0068-891A-486F-B63C7247BF0A}"/>
              </a:ext>
            </a:extLst>
          </p:cNvPr>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Name the US Rep’s and Senate in Florida</a:t>
            </a:r>
          </a:p>
          <a:p>
            <a:pPr marL="285750" marR="0" lvl="0" indent="-285750">
              <a:lnSpc>
                <a:spcPct val="107000"/>
              </a:lnSpc>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27 US Reps</a:t>
            </a:r>
          </a:p>
          <a:p>
            <a:pPr marL="285750" marR="0" lvl="0" indent="-285750">
              <a:lnSpc>
                <a:spcPct val="107000"/>
              </a:lnSpc>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2 US Senators</a:t>
            </a:r>
          </a:p>
        </p:txBody>
      </p:sp>
      <p:sp>
        <p:nvSpPr>
          <p:cNvPr id="4" name="Slide Number Placeholder 3">
            <a:extLst>
              <a:ext uri="{FF2B5EF4-FFF2-40B4-BE49-F238E27FC236}">
                <a16:creationId xmlns:a16="http://schemas.microsoft.com/office/drawing/2014/main" id="{9C756025-8D20-1672-EA37-F320CD358BEE}"/>
              </a:ext>
            </a:extLst>
          </p:cNvPr>
          <p:cNvSpPr>
            <a:spLocks noGrp="1"/>
          </p:cNvSpPr>
          <p:nvPr>
            <p:ph type="sldNum" sz="quarter" idx="5"/>
          </p:nvPr>
        </p:nvSpPr>
        <p:spPr/>
        <p:txBody>
          <a:bodyPr/>
          <a:lstStyle/>
          <a:p>
            <a:fld id="{25FA1175-A615-4D41-AFF9-981BD354EF5C}" type="slidenum">
              <a:rPr lang="en-US" smtClean="0"/>
              <a:t>11</a:t>
            </a:fld>
            <a:endParaRPr lang="en-US"/>
          </a:p>
        </p:txBody>
      </p:sp>
    </p:spTree>
    <p:extLst>
      <p:ext uri="{BB962C8B-B14F-4D97-AF65-F5344CB8AC3E}">
        <p14:creationId xmlns:p14="http://schemas.microsoft.com/office/powerpoint/2010/main" val="2176352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03AC6-D0D0-147D-14AF-56D4C15C0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16F3B-9020-6E95-1B02-635487AC3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3E00B8-E39B-6526-6A39-3A2E9408153F}"/>
              </a:ext>
            </a:extLst>
          </p:cNvPr>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Can you ask someone to speak at your event?</a:t>
            </a:r>
          </a:p>
          <a:p>
            <a:pPr marL="285750" marR="0" lvl="0" indent="-28575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if the individual was chosen to speak solely for non-candidacy reasons</a:t>
            </a:r>
          </a:p>
          <a:p>
            <a:pPr marL="285750" marR="0" lvl="0" indent="-28575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They speaks in their non-candidate capacity</a:t>
            </a:r>
          </a:p>
          <a:p>
            <a:pPr marL="285750" marR="0" lvl="0" indent="-28575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No reference to the upcoming election is made</a:t>
            </a:r>
          </a:p>
          <a:p>
            <a:pPr marL="285750" marR="0" lvl="0" indent="-28575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No campaign activity occurred in connection with the attendance (signs/flyers etc.)</a:t>
            </a:r>
          </a:p>
          <a:p>
            <a:pPr marL="285750" marR="0" lvl="0" indent="-28575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maintain a non-partisan atmosphere</a:t>
            </a:r>
          </a:p>
          <a:p>
            <a:pPr marL="285750" marR="0" lvl="0" indent="-28575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communication announcing the event clearly indicated the non-candidate capacity</a:t>
            </a:r>
          </a:p>
          <a:p>
            <a:pPr marL="742950" marR="0" lvl="1" indent="-28575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Clearly indicate the non-candidate capacity in which the individual was appearing AND do not mention the individual's candidacy or the election</a:t>
            </a:r>
          </a:p>
        </p:txBody>
      </p:sp>
      <p:sp>
        <p:nvSpPr>
          <p:cNvPr id="4" name="Slide Number Placeholder 3">
            <a:extLst>
              <a:ext uri="{FF2B5EF4-FFF2-40B4-BE49-F238E27FC236}">
                <a16:creationId xmlns:a16="http://schemas.microsoft.com/office/drawing/2014/main" id="{01810CC4-DADE-0258-5AE5-48EFA124A279}"/>
              </a:ext>
            </a:extLst>
          </p:cNvPr>
          <p:cNvSpPr>
            <a:spLocks noGrp="1"/>
          </p:cNvSpPr>
          <p:nvPr>
            <p:ph type="sldNum" sz="quarter" idx="5"/>
          </p:nvPr>
        </p:nvSpPr>
        <p:spPr/>
        <p:txBody>
          <a:bodyPr/>
          <a:lstStyle/>
          <a:p>
            <a:fld id="{25FA1175-A615-4D41-AFF9-981BD354EF5C}" type="slidenum">
              <a:rPr lang="en-US" smtClean="0"/>
              <a:t>12</a:t>
            </a:fld>
            <a:endParaRPr lang="en-US"/>
          </a:p>
        </p:txBody>
      </p:sp>
    </p:spTree>
    <p:extLst>
      <p:ext uri="{BB962C8B-B14F-4D97-AF65-F5344CB8AC3E}">
        <p14:creationId xmlns:p14="http://schemas.microsoft.com/office/powerpoint/2010/main" val="3227939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03FC7-9CBE-7858-4216-61EC5CB9BB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7C6DB-644F-8D37-3581-BA55FC0E10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07C8D-C9E5-78F4-4AA9-1F0BDDC176C9}"/>
              </a:ext>
            </a:extLst>
          </p:cNvPr>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do an exercise;</a:t>
            </a:r>
          </a:p>
          <a:p>
            <a:pPr marL="742950" marR="0" lvl="1" indent="-28575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Draw a circle with 5 lines off of it…like a sun…like this</a:t>
            </a:r>
          </a:p>
          <a:p>
            <a:pPr marL="742950" marR="0" lvl="1" indent="-28575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Then write this word in the center….RUN</a:t>
            </a:r>
          </a:p>
          <a:p>
            <a:pPr marL="742950" marR="0" lvl="1" indent="-28575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I want you to write on each line 5 different things of what RUN means to you…this is not a group exercise</a:t>
            </a:r>
          </a:p>
          <a:p>
            <a:pPr marL="742950" marR="0" lvl="1" indent="-28575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OK, now we are in a group exercise… discuss with each person at your table what you have…</a:t>
            </a:r>
          </a:p>
          <a:p>
            <a:pPr marL="742950" marR="0" lvl="1" indent="-285750">
              <a:lnSpc>
                <a:spcPct val="107000"/>
              </a:lnSpc>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how many had all 5 exactly the same…4…3…2…who had 5 that no one at your table had.  What did you have.</a:t>
            </a:r>
          </a:p>
          <a:p>
            <a:pPr marL="457200" marR="0" lvl="1" indent="0">
              <a:lnSpc>
                <a:spcPct val="107000"/>
              </a:lnSpc>
              <a:spcBef>
                <a:spcPts val="0"/>
              </a:spcBef>
              <a:spcAft>
                <a:spcPts val="0"/>
              </a:spcAft>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4B15353-8048-443D-4CDD-5E40293EC785}"/>
              </a:ext>
            </a:extLst>
          </p:cNvPr>
          <p:cNvSpPr>
            <a:spLocks noGrp="1"/>
          </p:cNvSpPr>
          <p:nvPr>
            <p:ph type="sldNum" sz="quarter" idx="5"/>
          </p:nvPr>
        </p:nvSpPr>
        <p:spPr/>
        <p:txBody>
          <a:bodyPr/>
          <a:lstStyle/>
          <a:p>
            <a:fld id="{25FA1175-A615-4D41-AFF9-981BD354EF5C}" type="slidenum">
              <a:rPr lang="en-US" smtClean="0"/>
              <a:t>13</a:t>
            </a:fld>
            <a:endParaRPr lang="en-US"/>
          </a:p>
        </p:txBody>
      </p:sp>
    </p:spTree>
    <p:extLst>
      <p:ext uri="{BB962C8B-B14F-4D97-AF65-F5344CB8AC3E}">
        <p14:creationId xmlns:p14="http://schemas.microsoft.com/office/powerpoint/2010/main" val="728692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5C07C-FC70-A395-4EDE-9BCFDB88A8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903E5-BC42-C973-1CD1-1144E9FDB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E9CF54-72D2-65CA-1F42-C29CC94DA46D}"/>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tab pos="457200" algn="l"/>
              </a:tabLst>
              <a:defRPr/>
            </a:pPr>
            <a:r>
              <a:rPr lang="en-US" sz="1800" dirty="0">
                <a:hlinkClick r:id="rId3"/>
              </a:rPr>
              <a:t>https://bit.ly/fallegislative</a:t>
            </a:r>
            <a:endParaRPr lang="en-US" sz="1800" dirty="0"/>
          </a:p>
          <a:p>
            <a:pPr marL="0" marR="0" lvl="0" indent="0">
              <a:lnSpc>
                <a:spcPct val="107000"/>
              </a:lnSpc>
              <a:spcBef>
                <a:spcPts val="0"/>
              </a:spcBef>
              <a:spcAft>
                <a:spcPts val="0"/>
              </a:spcAft>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F4CB188-461B-3EDE-DAC0-A57D0034504C}"/>
              </a:ext>
            </a:extLst>
          </p:cNvPr>
          <p:cNvSpPr>
            <a:spLocks noGrp="1"/>
          </p:cNvSpPr>
          <p:nvPr>
            <p:ph type="sldNum" sz="quarter" idx="5"/>
          </p:nvPr>
        </p:nvSpPr>
        <p:spPr/>
        <p:txBody>
          <a:bodyPr/>
          <a:lstStyle/>
          <a:p>
            <a:fld id="{25FA1175-A615-4D41-AFF9-981BD354EF5C}" type="slidenum">
              <a:rPr lang="en-US" smtClean="0"/>
              <a:t>14</a:t>
            </a:fld>
            <a:endParaRPr lang="en-US"/>
          </a:p>
        </p:txBody>
      </p:sp>
    </p:spTree>
    <p:extLst>
      <p:ext uri="{BB962C8B-B14F-4D97-AF65-F5344CB8AC3E}">
        <p14:creationId xmlns:p14="http://schemas.microsoft.com/office/powerpoint/2010/main" val="3542602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9D030-1427-21D0-9E57-FE85575FB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D96724-081A-8CC6-567B-79D3FF7A5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ABE63-FC87-5F8B-B830-3F5CC337C0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 vast majority of Florida’s citizens don’t follow any legislation.  Much less the wording of the actual bills filed.  They garner their information from either news sources or word of mouth.  As we just demonstrated, what we think when hearing a word or someone's ideas can be conveyed in many ways.  That’s why as leaders, we must get down to the actual facts of the matter.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Our participation is essential to the preservation of democracy, and we can make a difference.</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4716041-1074-346E-77FD-72E872B2A991}"/>
              </a:ext>
            </a:extLst>
          </p:cNvPr>
          <p:cNvSpPr>
            <a:spLocks noGrp="1"/>
          </p:cNvSpPr>
          <p:nvPr>
            <p:ph type="sldNum" sz="quarter" idx="5"/>
          </p:nvPr>
        </p:nvSpPr>
        <p:spPr/>
        <p:txBody>
          <a:bodyPr/>
          <a:lstStyle/>
          <a:p>
            <a:fld id="{25FA1175-A615-4D41-AFF9-981BD354EF5C}" type="slidenum">
              <a:rPr lang="en-US" smtClean="0"/>
              <a:t>15</a:t>
            </a:fld>
            <a:endParaRPr lang="en-US"/>
          </a:p>
        </p:txBody>
      </p:sp>
    </p:spTree>
    <p:extLst>
      <p:ext uri="{BB962C8B-B14F-4D97-AF65-F5344CB8AC3E}">
        <p14:creationId xmlns:p14="http://schemas.microsoft.com/office/powerpoint/2010/main" val="1076955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0000"/>
              </a:lnSpc>
              <a:spcBef>
                <a:spcPts val="0"/>
              </a:spcBef>
              <a:spcAft>
                <a:spcPts val="0"/>
              </a:spcAft>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This presentation is designed for people who are not Professional lobbyists.  It is intended to help avoid some of the most common mistakes we have observed in our 20 years plus of experience in Tallahassee.</a:t>
            </a:r>
          </a:p>
          <a:p>
            <a:pPr marL="0" marR="0" lvl="0" indent="0">
              <a:lnSpc>
                <a:spcPct val="100000"/>
              </a:lnSpc>
              <a:spcBef>
                <a:spcPts val="0"/>
              </a:spcBef>
              <a:spcAft>
                <a:spcPts val="0"/>
              </a:spcAft>
              <a:tabLst>
                <a:tab pos="4572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0000"/>
              </a:lnSpc>
              <a:spcBef>
                <a:spcPts val="0"/>
              </a:spcBef>
              <a:spcAft>
                <a:spcPts val="0"/>
              </a:spcAft>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advice in this document relates primarily as to how to talk face-to-face with members of the legislature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0000"/>
              </a:lnSpc>
              <a:spcBef>
                <a:spcPts val="0"/>
              </a:spcBef>
              <a:spcAft>
                <a:spcPts val="0"/>
              </a:spcAft>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0000"/>
              </a:lnSpc>
              <a:spcBef>
                <a:spcPts val="0"/>
              </a:spcBef>
              <a:spcAft>
                <a:spcPts val="0"/>
              </a:spcAft>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3 P’s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5FA1175-A615-4D41-AFF9-981BD354EF5C}" type="slidenum">
              <a:rPr lang="en-US" smtClean="0"/>
              <a:t>2</a:t>
            </a:fld>
            <a:endParaRPr lang="en-US"/>
          </a:p>
        </p:txBody>
      </p:sp>
    </p:spTree>
    <p:extLst>
      <p:ext uri="{BB962C8B-B14F-4D97-AF65-F5344CB8AC3E}">
        <p14:creationId xmlns:p14="http://schemas.microsoft.com/office/powerpoint/2010/main" val="3323308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9440E-EBC0-0591-320D-3A720A9EB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F8720-4C77-D951-342F-E1F6E80CE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93B975-FD17-4FA9-736C-D0BD456913E7}"/>
              </a:ext>
            </a:extLst>
          </p:cNvPr>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Know the Legislator you want to communicate with.  Learn whether he or she is on the committee with jurisdiction over your issue.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Generally speaking, legislators not on the committee in question are less able to impact policy than their colleagues who are. Find out if the legislator has been active in your area of interest.  Members with a reputation for being knowledgeable of a specific topic is more effective and better advocate. </a:t>
            </a: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Know their political and social background of the legislator, try to establish common ground.  Use that personal touch for a successful and productive relationship.</a:t>
            </a: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No legislator likes to be viewed purely as a conduit for the policy or budget aspiration of his or her constituents. </a:t>
            </a:r>
            <a:endParaRPr lang="en-US" dirty="0"/>
          </a:p>
        </p:txBody>
      </p:sp>
      <p:sp>
        <p:nvSpPr>
          <p:cNvPr id="4" name="Slide Number Placeholder 3">
            <a:extLst>
              <a:ext uri="{FF2B5EF4-FFF2-40B4-BE49-F238E27FC236}">
                <a16:creationId xmlns:a16="http://schemas.microsoft.com/office/drawing/2014/main" id="{8A6D637D-0130-EEE9-D479-5D0FE71800C0}"/>
              </a:ext>
            </a:extLst>
          </p:cNvPr>
          <p:cNvSpPr>
            <a:spLocks noGrp="1"/>
          </p:cNvSpPr>
          <p:nvPr>
            <p:ph type="sldNum" sz="quarter" idx="5"/>
          </p:nvPr>
        </p:nvSpPr>
        <p:spPr/>
        <p:txBody>
          <a:bodyPr/>
          <a:lstStyle/>
          <a:p>
            <a:fld id="{25FA1175-A615-4D41-AFF9-981BD354EF5C}" type="slidenum">
              <a:rPr lang="en-US" smtClean="0"/>
              <a:t>3</a:t>
            </a:fld>
            <a:endParaRPr lang="en-US"/>
          </a:p>
        </p:txBody>
      </p:sp>
    </p:spTree>
    <p:extLst>
      <p:ext uri="{BB962C8B-B14F-4D97-AF65-F5344CB8AC3E}">
        <p14:creationId xmlns:p14="http://schemas.microsoft.com/office/powerpoint/2010/main" val="1928803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354C0-F6B7-6CD3-80F6-F1E2BE0464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84BA67-BC57-10EF-F74C-03385975D7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9FC418-6D05-F3F8-0380-2107FF289633}"/>
              </a:ext>
            </a:extLst>
          </p:cNvPr>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legislative process is designed to ensure that the needs of all political viewpoints and geographic regions are considered. Therefore, the need to appreciate political realities is paramount.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not ask for too much.  An initiative that seeks to provide a complete solution, at the expense of someone else’s interest, is often legislatively impossible to enact.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 more likely road to success is to moderate your request and ask for incremental relief.  You will be viewed as “fair” rather than “greedy.”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major problem you will encounter in developing your request is to figure out what the “reasonable” approach  is.  If you ask for too little, you may convince your legislator that you don’t have an issue which merits attention.  If you ask for too much, your demands  may appear to exceed any expectation of being satisfied.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Legislators will appreciate your understanding of the realities of the process and will usually reward  you accordingly.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164CAAB-BEC0-E0B7-819B-75A2C95D02C3}"/>
              </a:ext>
            </a:extLst>
          </p:cNvPr>
          <p:cNvSpPr>
            <a:spLocks noGrp="1"/>
          </p:cNvSpPr>
          <p:nvPr>
            <p:ph type="sldNum" sz="quarter" idx="5"/>
          </p:nvPr>
        </p:nvSpPr>
        <p:spPr/>
        <p:txBody>
          <a:bodyPr/>
          <a:lstStyle/>
          <a:p>
            <a:fld id="{25FA1175-A615-4D41-AFF9-981BD354EF5C}" type="slidenum">
              <a:rPr lang="en-US" smtClean="0"/>
              <a:t>4</a:t>
            </a:fld>
            <a:endParaRPr lang="en-US"/>
          </a:p>
        </p:txBody>
      </p:sp>
    </p:spTree>
    <p:extLst>
      <p:ext uri="{BB962C8B-B14F-4D97-AF65-F5344CB8AC3E}">
        <p14:creationId xmlns:p14="http://schemas.microsoft.com/office/powerpoint/2010/main" val="3686815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78F1F-C375-9EA3-CDEA-429E10C1D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F8590-1415-E171-C8EC-D563B73D7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1E689-5C6F-753B-79D6-EAFEA84953E7}"/>
              </a:ext>
            </a:extLst>
          </p:cNvPr>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Heading the list of mistakes people make in communicating with their legislator is the assumption that the member will know who they are or what they are talking about.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First and foremost, identify yourself and describe your organization.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Secondly, be prepared to explain your legislative interest in sufficient detail so that the legislator will be able to act on your behalf.  Explain your problem, the present situation, and propose a solution.  Offer to answer any questions they may have.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If you make it easy for the legislator to act on your issue, you increase your chances of success.  If you leave the member with a poor understanding of your issue and no proposed solution, you have wasted your time.</a:t>
            </a:r>
            <a:endParaRPr lang="en-US" dirty="0"/>
          </a:p>
        </p:txBody>
      </p:sp>
      <p:sp>
        <p:nvSpPr>
          <p:cNvPr id="4" name="Slide Number Placeholder 3">
            <a:extLst>
              <a:ext uri="{FF2B5EF4-FFF2-40B4-BE49-F238E27FC236}">
                <a16:creationId xmlns:a16="http://schemas.microsoft.com/office/drawing/2014/main" id="{47FB43A6-DA72-11A2-72A8-8689D0B3BCCC}"/>
              </a:ext>
            </a:extLst>
          </p:cNvPr>
          <p:cNvSpPr>
            <a:spLocks noGrp="1"/>
          </p:cNvSpPr>
          <p:nvPr>
            <p:ph type="sldNum" sz="quarter" idx="5"/>
          </p:nvPr>
        </p:nvSpPr>
        <p:spPr/>
        <p:txBody>
          <a:bodyPr/>
          <a:lstStyle/>
          <a:p>
            <a:fld id="{25FA1175-A615-4D41-AFF9-981BD354EF5C}" type="slidenum">
              <a:rPr lang="en-US" smtClean="0"/>
              <a:t>5</a:t>
            </a:fld>
            <a:endParaRPr lang="en-US"/>
          </a:p>
        </p:txBody>
      </p:sp>
    </p:spTree>
    <p:extLst>
      <p:ext uri="{BB962C8B-B14F-4D97-AF65-F5344CB8AC3E}">
        <p14:creationId xmlns:p14="http://schemas.microsoft.com/office/powerpoint/2010/main" val="3655563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C6137-9451-8AAB-2BB1-6EF94D9350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ECBC2-58FF-F33B-CF02-741C869FD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2D57EE-DD9A-3FA6-0ED4-70CB4BA7C324}"/>
              </a:ext>
            </a:extLst>
          </p:cNvPr>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Appreciate that during legislative session time is a scarce commodity.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typical legislator is assigned to several committees and subcommittees.  This means the member is extremely busy dealing with a wide variety of issues.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not feel put off by meeting with a legislative assistant.  The assistant is responsible for monitoring legislation and budget and advising the member. The assistant may be more knowledgeable about your issue and have the time to sit down with you and listen.</a:t>
            </a: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best way to avoid the scheduling pitfalls of Tallahassee is to establish a relationship with the legislator in their home district.  Visit with them and explain your issue prior to the beginning of session. It is much easier to follow-up than educate.</a:t>
            </a:r>
            <a:endParaRPr lang="en-US" dirty="0"/>
          </a:p>
        </p:txBody>
      </p:sp>
      <p:sp>
        <p:nvSpPr>
          <p:cNvPr id="4" name="Slide Number Placeholder 3">
            <a:extLst>
              <a:ext uri="{FF2B5EF4-FFF2-40B4-BE49-F238E27FC236}">
                <a16:creationId xmlns:a16="http://schemas.microsoft.com/office/drawing/2014/main" id="{CCC29C84-D011-79A6-2088-0AAB97F6B6C7}"/>
              </a:ext>
            </a:extLst>
          </p:cNvPr>
          <p:cNvSpPr>
            <a:spLocks noGrp="1"/>
          </p:cNvSpPr>
          <p:nvPr>
            <p:ph type="sldNum" sz="quarter" idx="5"/>
          </p:nvPr>
        </p:nvSpPr>
        <p:spPr/>
        <p:txBody>
          <a:bodyPr/>
          <a:lstStyle/>
          <a:p>
            <a:fld id="{25FA1175-A615-4D41-AFF9-981BD354EF5C}" type="slidenum">
              <a:rPr lang="en-US" smtClean="0"/>
              <a:t>6</a:t>
            </a:fld>
            <a:endParaRPr lang="en-US"/>
          </a:p>
        </p:txBody>
      </p:sp>
    </p:spTree>
    <p:extLst>
      <p:ext uri="{BB962C8B-B14F-4D97-AF65-F5344CB8AC3E}">
        <p14:creationId xmlns:p14="http://schemas.microsoft.com/office/powerpoint/2010/main" val="1590123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8AA93-EB57-01D2-6499-769A73ECC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4077B-2C61-21F3-6A03-F5AE87AB05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5A4AF3-1BF3-E5C9-6D81-C6B5B61CEFA8}"/>
              </a:ext>
            </a:extLst>
          </p:cNvPr>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Although the overall intelligence level in the Legislature is high, both members and staff often misunderstand oral presentations.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This results from time constraints, unfamiliarity with the topic, and sometimes from a low priority being given to your issue.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most effective way of assuring that your oral presentation is not misunderstood is to commit it to writing in a concise and factual manner.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document should be no longer than one page and should include a brief explanation of the issue, your name, the name of the organization, and where to contact you.</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There are some types of information that should not be shared with a legislator.  This information is irrelevant to the legislative process or is likely to be misunderstood or misinterpreted.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For example, if you have experienced problems in dealing with a particular person in an agency do not complain about that person unless you are asking the legislator to do something about 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 remark or comment unintentionally made, or made and overheard by a legislator, may undermine your case and the image of your organization.</a:t>
            </a:r>
            <a:endParaRPr lang="en-US" dirty="0"/>
          </a:p>
        </p:txBody>
      </p:sp>
      <p:sp>
        <p:nvSpPr>
          <p:cNvPr id="4" name="Slide Number Placeholder 3">
            <a:extLst>
              <a:ext uri="{FF2B5EF4-FFF2-40B4-BE49-F238E27FC236}">
                <a16:creationId xmlns:a16="http://schemas.microsoft.com/office/drawing/2014/main" id="{C62AC313-7BF1-B314-95FD-F1611D5E0F41}"/>
              </a:ext>
            </a:extLst>
          </p:cNvPr>
          <p:cNvSpPr>
            <a:spLocks noGrp="1"/>
          </p:cNvSpPr>
          <p:nvPr>
            <p:ph type="sldNum" sz="quarter" idx="5"/>
          </p:nvPr>
        </p:nvSpPr>
        <p:spPr/>
        <p:txBody>
          <a:bodyPr/>
          <a:lstStyle/>
          <a:p>
            <a:fld id="{25FA1175-A615-4D41-AFF9-981BD354EF5C}" type="slidenum">
              <a:rPr lang="en-US" smtClean="0"/>
              <a:t>7</a:t>
            </a:fld>
            <a:endParaRPr lang="en-US"/>
          </a:p>
        </p:txBody>
      </p:sp>
    </p:spTree>
    <p:extLst>
      <p:ext uri="{BB962C8B-B14F-4D97-AF65-F5344CB8AC3E}">
        <p14:creationId xmlns:p14="http://schemas.microsoft.com/office/powerpoint/2010/main" val="659847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FD358-48CA-0AE5-8CF8-42A5C354AD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330BB0-9D4B-0866-7BC4-85BF06058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0CB3B-17D7-D3A8-C789-2BA66283E1BB}"/>
              </a:ext>
            </a:extLst>
          </p:cNvPr>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You should not seek to achieve your objective through a threat of political retribution. Legislators will react negatively to an attempt to pressure them into taking a position they do not want.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 most cases, you will no longer be welcome in the member’s office and create permanent hostility to your issue.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Even if the legislator succumbs to your threat, your “victory” will sour the relationship. Most likely, the legislator will do no more than is necessary to appear to be acting on your behalf.  He or she will be an unenthusiastic champion of your interests.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Requests for a member support should always be politely made, with the justification for your position based on sound policy.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Never hesitate to let a legislator know that you appreciate his or her help.  The political process is one in which a member is asked for much but thanked for little.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One means of accomplishing this is to send a short note to the member expressing your appreciation.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Another is to become a valued professional resource offering to provide candid and confidential reactions to legislation affecting your organization.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 better means is to send him or her a check at election time.  All politicians will welcome your support, provided that the contribution is legal and that you understand the etiquette of political giving.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Without exception, legislators react positively to “no strings attached” help. If the member’s experience with you is positive, you will have made major strides to establishing a valued ally.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F80904A-17E0-AAF8-DB85-F487917F6BC6}"/>
              </a:ext>
            </a:extLst>
          </p:cNvPr>
          <p:cNvSpPr>
            <a:spLocks noGrp="1"/>
          </p:cNvSpPr>
          <p:nvPr>
            <p:ph type="sldNum" sz="quarter" idx="5"/>
          </p:nvPr>
        </p:nvSpPr>
        <p:spPr/>
        <p:txBody>
          <a:bodyPr/>
          <a:lstStyle/>
          <a:p>
            <a:fld id="{25FA1175-A615-4D41-AFF9-981BD354EF5C}" type="slidenum">
              <a:rPr lang="en-US" smtClean="0"/>
              <a:t>8</a:t>
            </a:fld>
            <a:endParaRPr lang="en-US"/>
          </a:p>
        </p:txBody>
      </p:sp>
    </p:spTree>
    <p:extLst>
      <p:ext uri="{BB962C8B-B14F-4D97-AF65-F5344CB8AC3E}">
        <p14:creationId xmlns:p14="http://schemas.microsoft.com/office/powerpoint/2010/main" val="1371535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5217B-D805-EC59-2186-4C39644078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1E100-7587-6A3A-2AAA-305FD9870E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CAB24-6B07-0E6C-8319-9D02EB0786AB}"/>
              </a:ext>
            </a:extLst>
          </p:cNvPr>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tabLst>
                <a:tab pos="457200" algn="l"/>
              </a:tabLst>
            </a:pPr>
            <a:r>
              <a:rPr lang="en-US"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Both of these sites have search engines that will assist you in finding your Rep or Senator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CFA03A43-78EE-DBAC-966F-CBB5096838F2}"/>
              </a:ext>
            </a:extLst>
          </p:cNvPr>
          <p:cNvSpPr>
            <a:spLocks noGrp="1"/>
          </p:cNvSpPr>
          <p:nvPr>
            <p:ph type="sldNum" sz="quarter" idx="5"/>
          </p:nvPr>
        </p:nvSpPr>
        <p:spPr/>
        <p:txBody>
          <a:bodyPr/>
          <a:lstStyle/>
          <a:p>
            <a:fld id="{25FA1175-A615-4D41-AFF9-981BD354EF5C}" type="slidenum">
              <a:rPr lang="en-US" smtClean="0"/>
              <a:t>9</a:t>
            </a:fld>
            <a:endParaRPr lang="en-US"/>
          </a:p>
        </p:txBody>
      </p:sp>
    </p:spTree>
    <p:extLst>
      <p:ext uri="{BB962C8B-B14F-4D97-AF65-F5344CB8AC3E}">
        <p14:creationId xmlns:p14="http://schemas.microsoft.com/office/powerpoint/2010/main" val="2736649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54E50-221B-A684-2EDB-3E2BA695E8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A03BD9-C29A-5514-B874-B6F0C4681C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B48B65-9F25-448B-3B74-9BE9C1F5B5C5}"/>
              </a:ext>
            </a:extLst>
          </p:cNvPr>
          <p:cNvSpPr>
            <a:spLocks noGrp="1"/>
          </p:cNvSpPr>
          <p:nvPr>
            <p:ph type="dt" sz="half" idx="10"/>
          </p:nvPr>
        </p:nvSpPr>
        <p:spPr/>
        <p:txBody>
          <a:bodyPr/>
          <a:lstStyle/>
          <a:p>
            <a:fld id="{96788B9D-8A5D-48CA-9255-A5D6B9E68861}" type="datetimeFigureOut">
              <a:rPr lang="en-US" smtClean="0"/>
              <a:t>5/2/2025</a:t>
            </a:fld>
            <a:endParaRPr lang="en-US"/>
          </a:p>
        </p:txBody>
      </p:sp>
      <p:sp>
        <p:nvSpPr>
          <p:cNvPr id="5" name="Footer Placeholder 4">
            <a:extLst>
              <a:ext uri="{FF2B5EF4-FFF2-40B4-BE49-F238E27FC236}">
                <a16:creationId xmlns:a16="http://schemas.microsoft.com/office/drawing/2014/main" id="{22DB1A73-969F-E53B-955B-ACA3F47EEE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44DAB-BB18-76CF-5946-E1E4517CF9AF}"/>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3913025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CDC68-A246-40A5-FBC5-C285FEE916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CF4A8-7FBC-78F9-ECED-348996929F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9DD5A-BA3E-17ED-A33F-3968BFD2B461}"/>
              </a:ext>
            </a:extLst>
          </p:cNvPr>
          <p:cNvSpPr>
            <a:spLocks noGrp="1"/>
          </p:cNvSpPr>
          <p:nvPr>
            <p:ph type="dt" sz="half" idx="10"/>
          </p:nvPr>
        </p:nvSpPr>
        <p:spPr/>
        <p:txBody>
          <a:bodyPr/>
          <a:lstStyle/>
          <a:p>
            <a:fld id="{96788B9D-8A5D-48CA-9255-A5D6B9E68861}" type="datetimeFigureOut">
              <a:rPr lang="en-US" smtClean="0"/>
              <a:t>5/2/2025</a:t>
            </a:fld>
            <a:endParaRPr lang="en-US"/>
          </a:p>
        </p:txBody>
      </p:sp>
      <p:sp>
        <p:nvSpPr>
          <p:cNvPr id="5" name="Footer Placeholder 4">
            <a:extLst>
              <a:ext uri="{FF2B5EF4-FFF2-40B4-BE49-F238E27FC236}">
                <a16:creationId xmlns:a16="http://schemas.microsoft.com/office/drawing/2014/main" id="{6F0AD170-52EB-631B-797A-C54F638AE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21FBB-C4FF-4866-4102-5FE959CE549B}"/>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354222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F72D36-9A88-17B6-C2BF-B95F7790B8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BF03E7-9C63-5B1F-A869-AF40F67512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1A217-A8AA-DDFF-261F-F03E9709C3E4}"/>
              </a:ext>
            </a:extLst>
          </p:cNvPr>
          <p:cNvSpPr>
            <a:spLocks noGrp="1"/>
          </p:cNvSpPr>
          <p:nvPr>
            <p:ph type="dt" sz="half" idx="10"/>
          </p:nvPr>
        </p:nvSpPr>
        <p:spPr/>
        <p:txBody>
          <a:bodyPr/>
          <a:lstStyle/>
          <a:p>
            <a:fld id="{96788B9D-8A5D-48CA-9255-A5D6B9E68861}" type="datetimeFigureOut">
              <a:rPr lang="en-US" smtClean="0"/>
              <a:t>5/2/2025</a:t>
            </a:fld>
            <a:endParaRPr lang="en-US"/>
          </a:p>
        </p:txBody>
      </p:sp>
      <p:sp>
        <p:nvSpPr>
          <p:cNvPr id="5" name="Footer Placeholder 4">
            <a:extLst>
              <a:ext uri="{FF2B5EF4-FFF2-40B4-BE49-F238E27FC236}">
                <a16:creationId xmlns:a16="http://schemas.microsoft.com/office/drawing/2014/main" id="{D5B3B4DB-2D4A-FAC5-FCA4-29006B684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D2570B-D225-5BA9-4C6D-39B7EDB07F9F}"/>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3873808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BFD56-1680-FDC0-9888-A99F2E5EB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503449-48C4-9BC8-C64A-0860AF5895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F606D-454B-E492-718C-3C1DF4F36065}"/>
              </a:ext>
            </a:extLst>
          </p:cNvPr>
          <p:cNvSpPr>
            <a:spLocks noGrp="1"/>
          </p:cNvSpPr>
          <p:nvPr>
            <p:ph type="dt" sz="half" idx="10"/>
          </p:nvPr>
        </p:nvSpPr>
        <p:spPr/>
        <p:txBody>
          <a:bodyPr/>
          <a:lstStyle/>
          <a:p>
            <a:fld id="{96788B9D-8A5D-48CA-9255-A5D6B9E68861}" type="datetimeFigureOut">
              <a:rPr lang="en-US" smtClean="0"/>
              <a:t>5/2/2025</a:t>
            </a:fld>
            <a:endParaRPr lang="en-US"/>
          </a:p>
        </p:txBody>
      </p:sp>
      <p:sp>
        <p:nvSpPr>
          <p:cNvPr id="5" name="Footer Placeholder 4">
            <a:extLst>
              <a:ext uri="{FF2B5EF4-FFF2-40B4-BE49-F238E27FC236}">
                <a16:creationId xmlns:a16="http://schemas.microsoft.com/office/drawing/2014/main" id="{0DA2385C-0A32-EBC4-F6F6-A99EE6A2A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38BCF-9545-5026-49E1-8E9BA02548B8}"/>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1394964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6D0DE-38FD-933F-1419-DF634F1A33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2C5CE2-C795-35AA-A48F-29F481E824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5C5C50-0173-1433-BE97-5A702A3DE5CE}"/>
              </a:ext>
            </a:extLst>
          </p:cNvPr>
          <p:cNvSpPr>
            <a:spLocks noGrp="1"/>
          </p:cNvSpPr>
          <p:nvPr>
            <p:ph type="dt" sz="half" idx="10"/>
          </p:nvPr>
        </p:nvSpPr>
        <p:spPr/>
        <p:txBody>
          <a:bodyPr/>
          <a:lstStyle/>
          <a:p>
            <a:fld id="{96788B9D-8A5D-48CA-9255-A5D6B9E68861}" type="datetimeFigureOut">
              <a:rPr lang="en-US" smtClean="0"/>
              <a:t>5/2/2025</a:t>
            </a:fld>
            <a:endParaRPr lang="en-US"/>
          </a:p>
        </p:txBody>
      </p:sp>
      <p:sp>
        <p:nvSpPr>
          <p:cNvPr id="5" name="Footer Placeholder 4">
            <a:extLst>
              <a:ext uri="{FF2B5EF4-FFF2-40B4-BE49-F238E27FC236}">
                <a16:creationId xmlns:a16="http://schemas.microsoft.com/office/drawing/2014/main" id="{C97FFB80-7911-64D5-D56C-11B3332D88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B3E94-8494-49C8-01A6-0085AC7DF2D8}"/>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3046237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6E0-3A88-CA81-4541-CFAAA0ED53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789FAA-85CA-A7D0-7089-F8082D53E2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40C698-101C-971E-6780-950DA6C955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1FD530-9804-15F2-C26D-914188FE7EB7}"/>
              </a:ext>
            </a:extLst>
          </p:cNvPr>
          <p:cNvSpPr>
            <a:spLocks noGrp="1"/>
          </p:cNvSpPr>
          <p:nvPr>
            <p:ph type="dt" sz="half" idx="10"/>
          </p:nvPr>
        </p:nvSpPr>
        <p:spPr/>
        <p:txBody>
          <a:bodyPr/>
          <a:lstStyle/>
          <a:p>
            <a:fld id="{96788B9D-8A5D-48CA-9255-A5D6B9E68861}" type="datetimeFigureOut">
              <a:rPr lang="en-US" smtClean="0"/>
              <a:t>5/2/2025</a:t>
            </a:fld>
            <a:endParaRPr lang="en-US"/>
          </a:p>
        </p:txBody>
      </p:sp>
      <p:sp>
        <p:nvSpPr>
          <p:cNvPr id="6" name="Footer Placeholder 5">
            <a:extLst>
              <a:ext uri="{FF2B5EF4-FFF2-40B4-BE49-F238E27FC236}">
                <a16:creationId xmlns:a16="http://schemas.microsoft.com/office/drawing/2014/main" id="{101CF3D8-BE80-2C09-67B3-114030F41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5BCF17-1734-D2EA-C915-05CFAAD08AD6}"/>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3262837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35AAB-97B2-3401-413A-CEDA7AE5E0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E182AF-BC25-E592-9EDA-ABCEA0F35D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997B3A-EA99-FE05-3F33-1A8BED0CCD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181B57-BFB3-3599-E148-7FF719030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7220A0-5934-293C-5005-14FABFC52A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DC62C2-2A8E-F23D-9232-2CD42BEB23BF}"/>
              </a:ext>
            </a:extLst>
          </p:cNvPr>
          <p:cNvSpPr>
            <a:spLocks noGrp="1"/>
          </p:cNvSpPr>
          <p:nvPr>
            <p:ph type="dt" sz="half" idx="10"/>
          </p:nvPr>
        </p:nvSpPr>
        <p:spPr/>
        <p:txBody>
          <a:bodyPr/>
          <a:lstStyle/>
          <a:p>
            <a:fld id="{96788B9D-8A5D-48CA-9255-A5D6B9E68861}" type="datetimeFigureOut">
              <a:rPr lang="en-US" smtClean="0"/>
              <a:t>5/2/2025</a:t>
            </a:fld>
            <a:endParaRPr lang="en-US"/>
          </a:p>
        </p:txBody>
      </p:sp>
      <p:sp>
        <p:nvSpPr>
          <p:cNvPr id="8" name="Footer Placeholder 7">
            <a:extLst>
              <a:ext uri="{FF2B5EF4-FFF2-40B4-BE49-F238E27FC236}">
                <a16:creationId xmlns:a16="http://schemas.microsoft.com/office/drawing/2014/main" id="{84343C44-D7E0-DAC3-CDF8-EA6521741A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ACCA17-3C63-CF28-F29C-AB46117ADA75}"/>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2569420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A182C-8BEF-64DD-AE91-DD80C4461B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785934-22E1-1E03-2E2C-5592195BB67C}"/>
              </a:ext>
            </a:extLst>
          </p:cNvPr>
          <p:cNvSpPr>
            <a:spLocks noGrp="1"/>
          </p:cNvSpPr>
          <p:nvPr>
            <p:ph type="dt" sz="half" idx="10"/>
          </p:nvPr>
        </p:nvSpPr>
        <p:spPr/>
        <p:txBody>
          <a:bodyPr/>
          <a:lstStyle/>
          <a:p>
            <a:fld id="{96788B9D-8A5D-48CA-9255-A5D6B9E68861}" type="datetimeFigureOut">
              <a:rPr lang="en-US" smtClean="0"/>
              <a:t>5/2/2025</a:t>
            </a:fld>
            <a:endParaRPr lang="en-US"/>
          </a:p>
        </p:txBody>
      </p:sp>
      <p:sp>
        <p:nvSpPr>
          <p:cNvPr id="4" name="Footer Placeholder 3">
            <a:extLst>
              <a:ext uri="{FF2B5EF4-FFF2-40B4-BE49-F238E27FC236}">
                <a16:creationId xmlns:a16="http://schemas.microsoft.com/office/drawing/2014/main" id="{C6AAFA8C-B300-A857-9535-C1F6C8FB47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844A8E-8FC3-753F-8E45-A11CBD733755}"/>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2005738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5A5200-27C9-40B9-4E70-80E726ABC035}"/>
              </a:ext>
            </a:extLst>
          </p:cNvPr>
          <p:cNvSpPr>
            <a:spLocks noGrp="1"/>
          </p:cNvSpPr>
          <p:nvPr>
            <p:ph type="dt" sz="half" idx="10"/>
          </p:nvPr>
        </p:nvSpPr>
        <p:spPr/>
        <p:txBody>
          <a:bodyPr/>
          <a:lstStyle/>
          <a:p>
            <a:fld id="{96788B9D-8A5D-48CA-9255-A5D6B9E68861}" type="datetimeFigureOut">
              <a:rPr lang="en-US" smtClean="0"/>
              <a:t>5/2/2025</a:t>
            </a:fld>
            <a:endParaRPr lang="en-US"/>
          </a:p>
        </p:txBody>
      </p:sp>
      <p:sp>
        <p:nvSpPr>
          <p:cNvPr id="3" name="Footer Placeholder 2">
            <a:extLst>
              <a:ext uri="{FF2B5EF4-FFF2-40B4-BE49-F238E27FC236}">
                <a16:creationId xmlns:a16="http://schemas.microsoft.com/office/drawing/2014/main" id="{90C403D7-C957-5EE8-7F19-148A3221AF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E6444D-DF62-AC33-A9D6-331E211F6BA1}"/>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3973121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6F532-CDAC-1AA4-7DB0-B8B7B8C6EB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15F928-33AF-1A12-827C-90F28BAF0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C4C03E-4694-2BE6-D97E-C8EB8671F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CD2DB9-1E81-10B5-2752-D0D0D157B384}"/>
              </a:ext>
            </a:extLst>
          </p:cNvPr>
          <p:cNvSpPr>
            <a:spLocks noGrp="1"/>
          </p:cNvSpPr>
          <p:nvPr>
            <p:ph type="dt" sz="half" idx="10"/>
          </p:nvPr>
        </p:nvSpPr>
        <p:spPr/>
        <p:txBody>
          <a:bodyPr/>
          <a:lstStyle/>
          <a:p>
            <a:fld id="{96788B9D-8A5D-48CA-9255-A5D6B9E68861}" type="datetimeFigureOut">
              <a:rPr lang="en-US" smtClean="0"/>
              <a:t>5/2/2025</a:t>
            </a:fld>
            <a:endParaRPr lang="en-US"/>
          </a:p>
        </p:txBody>
      </p:sp>
      <p:sp>
        <p:nvSpPr>
          <p:cNvPr id="6" name="Footer Placeholder 5">
            <a:extLst>
              <a:ext uri="{FF2B5EF4-FFF2-40B4-BE49-F238E27FC236}">
                <a16:creationId xmlns:a16="http://schemas.microsoft.com/office/drawing/2014/main" id="{1C19B951-A593-7FF6-7802-D8C7CBB3A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BA8D98-3F46-C974-FEE7-9A9DA2A9F40B}"/>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2115898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43B6-381F-013E-50E7-ACAE975F48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970350-2793-EF86-3AFD-48D44FE33E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FF0576-3DDA-E8B1-71FD-D27C94C486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870045-C628-95E4-9B63-9CBDA08E9B31}"/>
              </a:ext>
            </a:extLst>
          </p:cNvPr>
          <p:cNvSpPr>
            <a:spLocks noGrp="1"/>
          </p:cNvSpPr>
          <p:nvPr>
            <p:ph type="dt" sz="half" idx="10"/>
          </p:nvPr>
        </p:nvSpPr>
        <p:spPr/>
        <p:txBody>
          <a:bodyPr/>
          <a:lstStyle/>
          <a:p>
            <a:fld id="{96788B9D-8A5D-48CA-9255-A5D6B9E68861}" type="datetimeFigureOut">
              <a:rPr lang="en-US" smtClean="0"/>
              <a:t>5/2/2025</a:t>
            </a:fld>
            <a:endParaRPr lang="en-US"/>
          </a:p>
        </p:txBody>
      </p:sp>
      <p:sp>
        <p:nvSpPr>
          <p:cNvPr id="6" name="Footer Placeholder 5">
            <a:extLst>
              <a:ext uri="{FF2B5EF4-FFF2-40B4-BE49-F238E27FC236}">
                <a16:creationId xmlns:a16="http://schemas.microsoft.com/office/drawing/2014/main" id="{565D6BBD-8F95-FE9D-602B-4E6FBAA37E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C9BC3C-8EFB-2B9C-C9C8-A77336454FD6}"/>
              </a:ext>
            </a:extLst>
          </p:cNvPr>
          <p:cNvSpPr>
            <a:spLocks noGrp="1"/>
          </p:cNvSpPr>
          <p:nvPr>
            <p:ph type="sldNum" sz="quarter" idx="12"/>
          </p:nvPr>
        </p:nvSpPr>
        <p:spPr/>
        <p:txBody>
          <a:bodyPr/>
          <a:lstStyle/>
          <a:p>
            <a:fld id="{DD050CA4-9E91-4176-A207-6E02534EF798}" type="slidenum">
              <a:rPr lang="en-US" smtClean="0"/>
              <a:t>‹#›</a:t>
            </a:fld>
            <a:endParaRPr lang="en-US"/>
          </a:p>
        </p:txBody>
      </p:sp>
    </p:spTree>
    <p:extLst>
      <p:ext uri="{BB962C8B-B14F-4D97-AF65-F5344CB8AC3E}">
        <p14:creationId xmlns:p14="http://schemas.microsoft.com/office/powerpoint/2010/main" val="2812111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FD978-C54F-2CCC-9EDD-BE2012279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47FFF5-9E98-E138-8C0B-E874D96BA2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6395E-5D30-6DA1-AB8D-C2656D1277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788B9D-8A5D-48CA-9255-A5D6B9E68861}" type="datetimeFigureOut">
              <a:rPr lang="en-US" smtClean="0"/>
              <a:t>5/2/2025</a:t>
            </a:fld>
            <a:endParaRPr lang="en-US"/>
          </a:p>
        </p:txBody>
      </p:sp>
      <p:sp>
        <p:nvSpPr>
          <p:cNvPr id="5" name="Footer Placeholder 4">
            <a:extLst>
              <a:ext uri="{FF2B5EF4-FFF2-40B4-BE49-F238E27FC236}">
                <a16:creationId xmlns:a16="http://schemas.microsoft.com/office/drawing/2014/main" id="{B6B83D85-5B89-14D7-8751-658B74E14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ABF765-3095-467A-2CF5-E1A89C6538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D050CA4-9E91-4176-A207-6E02534EF798}" type="slidenum">
              <a:rPr lang="en-US" smtClean="0"/>
              <a:t>‹#›</a:t>
            </a:fld>
            <a:endParaRPr lang="en-US"/>
          </a:p>
        </p:txBody>
      </p:sp>
    </p:spTree>
    <p:extLst>
      <p:ext uri="{BB962C8B-B14F-4D97-AF65-F5344CB8AC3E}">
        <p14:creationId xmlns:p14="http://schemas.microsoft.com/office/powerpoint/2010/main" val="3586017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bit.ly/fallegislative" TargetMode="Externa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jfi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188D75-8B81-7AD5-EB29-EC0C5C3822AA}"/>
              </a:ext>
            </a:extLst>
          </p:cNvPr>
          <p:cNvSpPr txBox="1"/>
          <p:nvPr/>
        </p:nvSpPr>
        <p:spPr>
          <a:xfrm>
            <a:off x="7638473" y="1987201"/>
            <a:ext cx="4276436" cy="1569660"/>
          </a:xfrm>
          <a:prstGeom prst="rect">
            <a:avLst/>
          </a:prstGeom>
          <a:noFill/>
        </p:spPr>
        <p:txBody>
          <a:bodyPr wrap="square" rtlCol="0">
            <a:spAutoFit/>
          </a:bodyPr>
          <a:lstStyle/>
          <a:p>
            <a:r>
              <a:rPr lang="en-US" sz="4800" b="1" dirty="0">
                <a:solidFill>
                  <a:schemeClr val="bg1"/>
                </a:solidFill>
                <a:latin typeface="+mj-lt"/>
              </a:rPr>
              <a:t>Department</a:t>
            </a:r>
          </a:p>
          <a:p>
            <a:r>
              <a:rPr lang="en-US" sz="4800" b="1" dirty="0">
                <a:solidFill>
                  <a:schemeClr val="bg1"/>
                </a:solidFill>
                <a:latin typeface="+mj-lt"/>
              </a:rPr>
              <a:t>Legislative</a:t>
            </a:r>
          </a:p>
        </p:txBody>
      </p:sp>
      <p:sp>
        <p:nvSpPr>
          <p:cNvPr id="5" name="TextBox 4">
            <a:extLst>
              <a:ext uri="{FF2B5EF4-FFF2-40B4-BE49-F238E27FC236}">
                <a16:creationId xmlns:a16="http://schemas.microsoft.com/office/drawing/2014/main" id="{BBE84E9E-49D5-6330-3872-2FDEE8A1B088}"/>
              </a:ext>
            </a:extLst>
          </p:cNvPr>
          <p:cNvSpPr txBox="1"/>
          <p:nvPr/>
        </p:nvSpPr>
        <p:spPr>
          <a:xfrm>
            <a:off x="7638473" y="3957781"/>
            <a:ext cx="4276436" cy="338554"/>
          </a:xfrm>
          <a:prstGeom prst="rect">
            <a:avLst/>
          </a:prstGeom>
          <a:noFill/>
        </p:spPr>
        <p:txBody>
          <a:bodyPr wrap="square" rtlCol="0">
            <a:spAutoFit/>
          </a:bodyPr>
          <a:lstStyle/>
          <a:p>
            <a:r>
              <a:rPr lang="en-US" sz="1600" dirty="0">
                <a:solidFill>
                  <a:schemeClr val="bg1"/>
                </a:solidFill>
              </a:rPr>
              <a:t>Instructor: Stuart Scott</a:t>
            </a:r>
          </a:p>
        </p:txBody>
      </p:sp>
      <p:sp>
        <p:nvSpPr>
          <p:cNvPr id="6" name="TextBox 5">
            <a:extLst>
              <a:ext uri="{FF2B5EF4-FFF2-40B4-BE49-F238E27FC236}">
                <a16:creationId xmlns:a16="http://schemas.microsoft.com/office/drawing/2014/main" id="{E2B49EAB-F31E-AFCA-EE00-E6CDADA87C52}"/>
              </a:ext>
            </a:extLst>
          </p:cNvPr>
          <p:cNvSpPr txBox="1"/>
          <p:nvPr/>
        </p:nvSpPr>
        <p:spPr>
          <a:xfrm>
            <a:off x="341745" y="4727507"/>
            <a:ext cx="6206836" cy="461665"/>
          </a:xfrm>
          <a:prstGeom prst="rect">
            <a:avLst/>
          </a:prstGeom>
          <a:noFill/>
        </p:spPr>
        <p:txBody>
          <a:bodyPr wrap="square" rtlCol="0">
            <a:spAutoFit/>
          </a:bodyPr>
          <a:lstStyle/>
          <a:p>
            <a:r>
              <a:rPr lang="en-US" sz="2400" cap="all" dirty="0">
                <a:solidFill>
                  <a:srgbClr val="1B3D6D"/>
                </a:solidFill>
              </a:rPr>
              <a:t>2025 Department of Florida</a:t>
            </a:r>
          </a:p>
        </p:txBody>
      </p:sp>
      <p:sp>
        <p:nvSpPr>
          <p:cNvPr id="7" name="TextBox 6">
            <a:extLst>
              <a:ext uri="{FF2B5EF4-FFF2-40B4-BE49-F238E27FC236}">
                <a16:creationId xmlns:a16="http://schemas.microsoft.com/office/drawing/2014/main" id="{358D9EA5-15F5-2A6D-D753-DD1572E5A6BC}"/>
              </a:ext>
            </a:extLst>
          </p:cNvPr>
          <p:cNvSpPr txBox="1"/>
          <p:nvPr/>
        </p:nvSpPr>
        <p:spPr>
          <a:xfrm>
            <a:off x="341745" y="4958339"/>
            <a:ext cx="11508509" cy="1015663"/>
          </a:xfrm>
          <a:prstGeom prst="rect">
            <a:avLst/>
          </a:prstGeom>
          <a:noFill/>
        </p:spPr>
        <p:txBody>
          <a:bodyPr wrap="square" rtlCol="0">
            <a:spAutoFit/>
          </a:bodyPr>
          <a:lstStyle/>
          <a:p>
            <a:r>
              <a:rPr lang="en-US" sz="6000" b="1" cap="all" dirty="0"/>
              <a:t>Department Convention</a:t>
            </a:r>
          </a:p>
        </p:txBody>
      </p:sp>
      <p:sp>
        <p:nvSpPr>
          <p:cNvPr id="9" name="TextBox 8">
            <a:extLst>
              <a:ext uri="{FF2B5EF4-FFF2-40B4-BE49-F238E27FC236}">
                <a16:creationId xmlns:a16="http://schemas.microsoft.com/office/drawing/2014/main" id="{82A595B4-EF9F-1795-E757-40AFFA4F447D}"/>
              </a:ext>
            </a:extLst>
          </p:cNvPr>
          <p:cNvSpPr txBox="1"/>
          <p:nvPr/>
        </p:nvSpPr>
        <p:spPr>
          <a:xfrm>
            <a:off x="10002982" y="6228438"/>
            <a:ext cx="1911927" cy="307777"/>
          </a:xfrm>
          <a:prstGeom prst="rect">
            <a:avLst/>
          </a:prstGeom>
          <a:noFill/>
        </p:spPr>
        <p:txBody>
          <a:bodyPr wrap="square" rtlCol="0">
            <a:spAutoFit/>
          </a:bodyPr>
          <a:lstStyle/>
          <a:p>
            <a:pPr algn="r"/>
            <a:r>
              <a:rPr lang="en-US" sz="1400" dirty="0">
                <a:solidFill>
                  <a:srgbClr val="1B3D6D"/>
                </a:solidFill>
              </a:rPr>
              <a:t>www.floridalegion.org</a:t>
            </a:r>
          </a:p>
        </p:txBody>
      </p:sp>
      <p:pic>
        <p:nvPicPr>
          <p:cNvPr id="11" name="Picture 10">
            <a:extLst>
              <a:ext uri="{FF2B5EF4-FFF2-40B4-BE49-F238E27FC236}">
                <a16:creationId xmlns:a16="http://schemas.microsoft.com/office/drawing/2014/main" id="{9D304170-AC0B-3006-1B73-99156C08010B}"/>
              </a:ext>
            </a:extLst>
          </p:cNvPr>
          <p:cNvPicPr>
            <a:picLocks noChangeAspect="1"/>
          </p:cNvPicPr>
          <p:nvPr/>
        </p:nvPicPr>
        <p:blipFill>
          <a:blip r:embed="rId4">
            <a:extLst>
              <a:ext uri="{28A0092B-C50C-407E-A947-70E740481C1C}">
                <a14:useLocalDpi xmlns:a14="http://schemas.microsoft.com/office/drawing/2010/main" val="0"/>
              </a:ext>
            </a:extLst>
          </a:blip>
          <a:srcRect t="73" b="73"/>
          <a:stretch/>
        </p:blipFill>
        <p:spPr>
          <a:xfrm>
            <a:off x="0" y="1524000"/>
            <a:ext cx="7333673" cy="3071813"/>
          </a:xfrm>
          <a:prstGeom prst="rect">
            <a:avLst/>
          </a:prstGeom>
        </p:spPr>
      </p:pic>
    </p:spTree>
    <p:extLst>
      <p:ext uri="{BB962C8B-B14F-4D97-AF65-F5344CB8AC3E}">
        <p14:creationId xmlns:p14="http://schemas.microsoft.com/office/powerpoint/2010/main" val="740565921"/>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632455E-7EBC-1F8B-DD67-A8BE9267EAE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F9C1FC-CF28-8B56-E52A-2CC9729C073B}"/>
              </a:ext>
            </a:extLst>
          </p:cNvPr>
          <p:cNvSpPr>
            <a:spLocks noGrp="1"/>
          </p:cNvSpPr>
          <p:nvPr>
            <p:ph type="title"/>
          </p:nvPr>
        </p:nvSpPr>
        <p:spPr/>
        <p:txBody>
          <a:bodyPr/>
          <a:lstStyle/>
          <a:p>
            <a:r>
              <a:rPr lang="en-US" b="1" dirty="0">
                <a:solidFill>
                  <a:srgbClr val="1B3D6D"/>
                </a:solidFill>
              </a:rPr>
              <a:t>Veteran Legislators</a:t>
            </a:r>
          </a:p>
        </p:txBody>
      </p:sp>
      <p:sp>
        <p:nvSpPr>
          <p:cNvPr id="5" name="Content Placeholder 4">
            <a:extLst>
              <a:ext uri="{FF2B5EF4-FFF2-40B4-BE49-F238E27FC236}">
                <a16:creationId xmlns:a16="http://schemas.microsoft.com/office/drawing/2014/main" id="{4C1DD7E2-C895-4546-B2A5-1C29A277430C}"/>
              </a:ext>
            </a:extLst>
          </p:cNvPr>
          <p:cNvSpPr>
            <a:spLocks noGrp="1"/>
          </p:cNvSpPr>
          <p:nvPr>
            <p:ph idx="1"/>
          </p:nvPr>
        </p:nvSpPr>
        <p:spPr>
          <a:xfrm>
            <a:off x="838200" y="1608341"/>
            <a:ext cx="11049000" cy="4351338"/>
          </a:xfrm>
        </p:spPr>
        <p:txBody>
          <a:bodyPr>
            <a:normAutofit/>
          </a:bodyPr>
          <a:lstStyle/>
          <a:p>
            <a:pPr marL="0" indent="0">
              <a:spcAft>
                <a:spcPts val="600"/>
              </a:spcAft>
              <a:buNone/>
            </a:pPr>
            <a:r>
              <a:rPr lang="en-US" sz="3600" dirty="0">
                <a:solidFill>
                  <a:schemeClr val="tx2">
                    <a:lumMod val="75000"/>
                  </a:schemeClr>
                </a:solidFill>
              </a:rPr>
              <a:t>Do we have Florida Veteran Legislators?  Why yes we do!!!</a:t>
            </a:r>
          </a:p>
        </p:txBody>
      </p:sp>
      <p:sp>
        <p:nvSpPr>
          <p:cNvPr id="6" name="TextBox 5">
            <a:extLst>
              <a:ext uri="{FF2B5EF4-FFF2-40B4-BE49-F238E27FC236}">
                <a16:creationId xmlns:a16="http://schemas.microsoft.com/office/drawing/2014/main" id="{164E0433-366F-864B-EF2F-B07592627C76}"/>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Department legislative</a:t>
            </a:r>
          </a:p>
        </p:txBody>
      </p:sp>
      <p:pic>
        <p:nvPicPr>
          <p:cNvPr id="9" name="Picture 8">
            <a:extLst>
              <a:ext uri="{FF2B5EF4-FFF2-40B4-BE49-F238E27FC236}">
                <a16:creationId xmlns:a16="http://schemas.microsoft.com/office/drawing/2014/main" id="{17834C49-B1D7-816B-C30F-AD1EB9239854}"/>
              </a:ext>
            </a:extLst>
          </p:cNvPr>
          <p:cNvPicPr>
            <a:picLocks noChangeAspect="1"/>
          </p:cNvPicPr>
          <p:nvPr/>
        </p:nvPicPr>
        <p:blipFill>
          <a:blip r:embed="rId4"/>
          <a:stretch>
            <a:fillRect/>
          </a:stretch>
        </p:blipFill>
        <p:spPr>
          <a:xfrm>
            <a:off x="1551708" y="2439087"/>
            <a:ext cx="5207259" cy="3642191"/>
          </a:xfrm>
          <a:prstGeom prst="rect">
            <a:avLst/>
          </a:prstGeom>
          <a:ln>
            <a:noFill/>
          </a:ln>
          <a:effectLst>
            <a:outerShdw blurRad="292100" dist="139700" dir="2700000" algn="tl" rotWithShape="0">
              <a:srgbClr val="333333">
                <a:alpha val="21000"/>
              </a:srgbClr>
            </a:outerShdw>
          </a:effectLst>
        </p:spPr>
      </p:pic>
      <p:sp>
        <p:nvSpPr>
          <p:cNvPr id="10" name="Content Placeholder 4">
            <a:extLst>
              <a:ext uri="{FF2B5EF4-FFF2-40B4-BE49-F238E27FC236}">
                <a16:creationId xmlns:a16="http://schemas.microsoft.com/office/drawing/2014/main" id="{5E16BD3E-8497-2C27-AC6A-57AB2A4CE8EE}"/>
              </a:ext>
            </a:extLst>
          </p:cNvPr>
          <p:cNvSpPr txBox="1">
            <a:spLocks/>
          </p:cNvSpPr>
          <p:nvPr/>
        </p:nvSpPr>
        <p:spPr>
          <a:xfrm>
            <a:off x="8014199" y="2513852"/>
            <a:ext cx="2617768" cy="4200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2400" dirty="0">
                <a:solidFill>
                  <a:schemeClr val="tx2">
                    <a:lumMod val="75000"/>
                  </a:schemeClr>
                </a:solidFill>
              </a:rPr>
              <a:t>www.helpflvets.org</a:t>
            </a:r>
          </a:p>
        </p:txBody>
      </p:sp>
      <p:pic>
        <p:nvPicPr>
          <p:cNvPr id="12" name="Picture 11" descr="A qr code with blue squares&#10;&#10;Description automatically generated">
            <a:extLst>
              <a:ext uri="{FF2B5EF4-FFF2-40B4-BE49-F238E27FC236}">
                <a16:creationId xmlns:a16="http://schemas.microsoft.com/office/drawing/2014/main" id="{56E556E8-FC5F-0D55-6037-8274462100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7486" y="3269672"/>
            <a:ext cx="2291195" cy="2291195"/>
          </a:xfrm>
          <a:prstGeom prst="rect">
            <a:avLst/>
          </a:prstGeom>
        </p:spPr>
      </p:pic>
    </p:spTree>
    <p:extLst>
      <p:ext uri="{BB962C8B-B14F-4D97-AF65-F5344CB8AC3E}">
        <p14:creationId xmlns:p14="http://schemas.microsoft.com/office/powerpoint/2010/main" val="13708755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par>
                                <p:cTn id="11" presetID="53"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EC35E2D-68A6-05D5-93FA-C0FF292AD3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9D8858-12E0-A4DB-E97E-0318F8B1140D}"/>
              </a:ext>
            </a:extLst>
          </p:cNvPr>
          <p:cNvSpPr>
            <a:spLocks noGrp="1"/>
          </p:cNvSpPr>
          <p:nvPr>
            <p:ph type="title"/>
          </p:nvPr>
        </p:nvSpPr>
        <p:spPr/>
        <p:txBody>
          <a:bodyPr/>
          <a:lstStyle/>
          <a:p>
            <a:r>
              <a:rPr lang="en-US" b="1" dirty="0">
                <a:solidFill>
                  <a:srgbClr val="1B3D6D"/>
                </a:solidFill>
              </a:rPr>
              <a:t>State </a:t>
            </a:r>
            <a:r>
              <a:rPr lang="en-US" sz="4000" b="1" i="1" dirty="0">
                <a:solidFill>
                  <a:srgbClr val="1B3D6D"/>
                </a:solidFill>
              </a:rPr>
              <a:t>vs</a:t>
            </a:r>
            <a:r>
              <a:rPr lang="en-US" b="1" dirty="0">
                <a:solidFill>
                  <a:srgbClr val="1B3D6D"/>
                </a:solidFill>
              </a:rPr>
              <a:t> U.S. Legislators</a:t>
            </a:r>
          </a:p>
        </p:txBody>
      </p:sp>
      <p:sp>
        <p:nvSpPr>
          <p:cNvPr id="5" name="Content Placeholder 4">
            <a:extLst>
              <a:ext uri="{FF2B5EF4-FFF2-40B4-BE49-F238E27FC236}">
                <a16:creationId xmlns:a16="http://schemas.microsoft.com/office/drawing/2014/main" id="{8EFBD7F7-153C-D7DB-5C85-6BF782E8E9EA}"/>
              </a:ext>
            </a:extLst>
          </p:cNvPr>
          <p:cNvSpPr>
            <a:spLocks noGrp="1"/>
          </p:cNvSpPr>
          <p:nvPr>
            <p:ph idx="1"/>
          </p:nvPr>
        </p:nvSpPr>
        <p:spPr>
          <a:xfrm>
            <a:off x="838200" y="1608341"/>
            <a:ext cx="10956636" cy="4351338"/>
          </a:xfrm>
        </p:spPr>
        <p:txBody>
          <a:bodyPr>
            <a:normAutofit/>
          </a:bodyPr>
          <a:lstStyle/>
          <a:p>
            <a:pPr>
              <a:spcAft>
                <a:spcPts val="1200"/>
              </a:spcAft>
            </a:pPr>
            <a:r>
              <a:rPr lang="en-US" sz="3600" dirty="0">
                <a:solidFill>
                  <a:schemeClr val="tx2">
                    <a:lumMod val="75000"/>
                  </a:schemeClr>
                </a:solidFill>
              </a:rPr>
              <a:t>Don’t confuse the US Senate and US House of Representatives with the Florida Senate and the Florida House of Representatives </a:t>
            </a:r>
          </a:p>
          <a:p>
            <a:pPr>
              <a:spcAft>
                <a:spcPts val="1200"/>
              </a:spcAft>
            </a:pPr>
            <a:r>
              <a:rPr lang="en-US" sz="3600" dirty="0">
                <a:solidFill>
                  <a:schemeClr val="tx2">
                    <a:lumMod val="75000"/>
                  </a:schemeClr>
                </a:solidFill>
              </a:rPr>
              <a:t>Definitely don’t confuse the bills filed </a:t>
            </a:r>
          </a:p>
        </p:txBody>
      </p:sp>
      <p:sp>
        <p:nvSpPr>
          <p:cNvPr id="6" name="TextBox 5">
            <a:extLst>
              <a:ext uri="{FF2B5EF4-FFF2-40B4-BE49-F238E27FC236}">
                <a16:creationId xmlns:a16="http://schemas.microsoft.com/office/drawing/2014/main" id="{70D66B88-137F-87F8-3670-25F832AB40BC}"/>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Department legislative</a:t>
            </a:r>
          </a:p>
        </p:txBody>
      </p:sp>
      <p:pic>
        <p:nvPicPr>
          <p:cNvPr id="1026" name="Picture 2" descr="florida fl state flag in map shape">
            <a:extLst>
              <a:ext uri="{FF2B5EF4-FFF2-40B4-BE49-F238E27FC236}">
                <a16:creationId xmlns:a16="http://schemas.microsoft.com/office/drawing/2014/main" id="{ED8F2D3D-4BBC-011B-E148-B74287BAF0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1566" y="4221466"/>
            <a:ext cx="2201289" cy="2317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p of united states of america flag">
            <a:extLst>
              <a:ext uri="{FF2B5EF4-FFF2-40B4-BE49-F238E27FC236}">
                <a16:creationId xmlns:a16="http://schemas.microsoft.com/office/drawing/2014/main" id="{351DB42D-8027-D1EC-3432-458ADACAC4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515" y="4206875"/>
            <a:ext cx="356235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25081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ppt_x"/>
                                          </p:val>
                                        </p:tav>
                                        <p:tav tm="100000">
                                          <p:val>
                                            <p:strVal val="#ppt_x"/>
                                          </p:val>
                                        </p:tav>
                                      </p:tavLst>
                                    </p:anim>
                                    <p:anim calcmode="lin" valueType="num">
                                      <p:cBhvr additive="base">
                                        <p:cTn id="12" dur="500" fill="hold"/>
                                        <p:tgtEl>
                                          <p:spTgt spid="1028"/>
                                        </p:tgtEl>
                                        <p:attrNameLst>
                                          <p:attrName>ppt_y</p:attrName>
                                        </p:attrNameLst>
                                      </p:cBhvr>
                                      <p:tavLst>
                                        <p:tav tm="0">
                                          <p:val>
                                            <p:strVal val="1+#ppt_h/2"/>
                                          </p:val>
                                        </p:tav>
                                        <p:tav tm="100000">
                                          <p:val>
                                            <p:strVal val="#ppt_y"/>
                                          </p:val>
                                        </p:tav>
                                      </p:tavLst>
                                    </p:anim>
                                  </p:childTnLst>
                                </p:cTn>
                              </p:par>
                              <p:par>
                                <p:cTn id="13" presetID="22" presetClass="entr" presetSubtype="1"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A54407A-75AF-1A76-1A49-4DAEBBC174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5B9DA6-9127-5949-792A-FC0EEE2639DA}"/>
              </a:ext>
            </a:extLst>
          </p:cNvPr>
          <p:cNvSpPr>
            <a:spLocks noGrp="1"/>
          </p:cNvSpPr>
          <p:nvPr>
            <p:ph type="title"/>
          </p:nvPr>
        </p:nvSpPr>
        <p:spPr/>
        <p:txBody>
          <a:bodyPr/>
          <a:lstStyle/>
          <a:p>
            <a:r>
              <a:rPr lang="en-US" b="1" dirty="0" err="1">
                <a:solidFill>
                  <a:srgbClr val="1B3D6D"/>
                </a:solidFill>
              </a:rPr>
              <a:t>Allowable’s</a:t>
            </a:r>
            <a:endParaRPr lang="en-US" b="1" dirty="0">
              <a:solidFill>
                <a:srgbClr val="1B3D6D"/>
              </a:solidFill>
            </a:endParaRPr>
          </a:p>
        </p:txBody>
      </p:sp>
      <p:sp>
        <p:nvSpPr>
          <p:cNvPr id="5" name="Content Placeholder 4">
            <a:extLst>
              <a:ext uri="{FF2B5EF4-FFF2-40B4-BE49-F238E27FC236}">
                <a16:creationId xmlns:a16="http://schemas.microsoft.com/office/drawing/2014/main" id="{8BCE8813-52A5-2B34-89AB-B545B0ACEC87}"/>
              </a:ext>
            </a:extLst>
          </p:cNvPr>
          <p:cNvSpPr>
            <a:spLocks noGrp="1"/>
          </p:cNvSpPr>
          <p:nvPr>
            <p:ph idx="1"/>
          </p:nvPr>
        </p:nvSpPr>
        <p:spPr>
          <a:xfrm>
            <a:off x="838200" y="1608341"/>
            <a:ext cx="10956636" cy="4351338"/>
          </a:xfrm>
        </p:spPr>
        <p:txBody>
          <a:bodyPr>
            <a:normAutofit/>
          </a:bodyPr>
          <a:lstStyle/>
          <a:p>
            <a:pPr>
              <a:spcAft>
                <a:spcPts val="600"/>
              </a:spcAft>
            </a:pPr>
            <a:r>
              <a:rPr lang="en-US" sz="3600" dirty="0">
                <a:solidFill>
                  <a:schemeClr val="tx2">
                    <a:lumMod val="75000"/>
                  </a:schemeClr>
                </a:solidFill>
              </a:rPr>
              <a:t>As a 501 (c) organization we have limitations</a:t>
            </a:r>
          </a:p>
          <a:p>
            <a:pPr>
              <a:spcAft>
                <a:spcPts val="600"/>
              </a:spcAft>
            </a:pPr>
            <a:r>
              <a:rPr lang="en-US" sz="3600" dirty="0">
                <a:solidFill>
                  <a:schemeClr val="tx2">
                    <a:lumMod val="75000"/>
                  </a:schemeClr>
                </a:solidFill>
              </a:rPr>
              <a:t>We must provide an equal opportunity to ALL</a:t>
            </a:r>
          </a:p>
          <a:p>
            <a:pPr>
              <a:spcAft>
                <a:spcPts val="600"/>
              </a:spcAft>
            </a:pPr>
            <a:r>
              <a:rPr lang="en-US" sz="3600" dirty="0">
                <a:solidFill>
                  <a:schemeClr val="tx2">
                    <a:lumMod val="75000"/>
                  </a:schemeClr>
                </a:solidFill>
              </a:rPr>
              <a:t>Do not indicate a preference for or against</a:t>
            </a:r>
          </a:p>
          <a:p>
            <a:pPr>
              <a:spcAft>
                <a:spcPts val="600"/>
              </a:spcAft>
            </a:pPr>
            <a:r>
              <a:rPr lang="en-US" sz="3600" dirty="0">
                <a:solidFill>
                  <a:schemeClr val="tx2">
                    <a:lumMod val="75000"/>
                  </a:schemeClr>
                </a:solidFill>
              </a:rPr>
              <a:t>NO fundraising for any candidate</a:t>
            </a:r>
          </a:p>
        </p:txBody>
      </p:sp>
      <p:sp>
        <p:nvSpPr>
          <p:cNvPr id="6" name="TextBox 5">
            <a:extLst>
              <a:ext uri="{FF2B5EF4-FFF2-40B4-BE49-F238E27FC236}">
                <a16:creationId xmlns:a16="http://schemas.microsoft.com/office/drawing/2014/main" id="{DEA5D41A-3600-B987-0811-BDABD99A4FF8}"/>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Department legislative</a:t>
            </a:r>
          </a:p>
        </p:txBody>
      </p:sp>
      <p:pic>
        <p:nvPicPr>
          <p:cNvPr id="3" name="Picture 2" descr="A red circle with a white line&#10;&#10;Description automatically generated">
            <a:extLst>
              <a:ext uri="{FF2B5EF4-FFF2-40B4-BE49-F238E27FC236}">
                <a16:creationId xmlns:a16="http://schemas.microsoft.com/office/drawing/2014/main" id="{5EC301A0-5BB4-97C9-EB2B-835F6FB4AC5B}"/>
              </a:ext>
            </a:extLst>
          </p:cNvPr>
          <p:cNvPicPr>
            <a:picLocks noChangeAspect="1"/>
          </p:cNvPicPr>
          <p:nvPr/>
        </p:nvPicPr>
        <p:blipFill>
          <a:blip r:embed="rId4">
            <a:extLst>
              <a:ext uri="{28A0092B-C50C-407E-A947-70E740481C1C}">
                <a14:useLocalDpi xmlns:a14="http://schemas.microsoft.com/office/drawing/2010/main" val="0"/>
              </a:ext>
            </a:extLst>
          </a:blip>
          <a:srcRect l="9000" t="9222" r="9875" b="12492"/>
          <a:stretch/>
        </p:blipFill>
        <p:spPr>
          <a:xfrm>
            <a:off x="9056451" y="3317132"/>
            <a:ext cx="2738385" cy="2642547"/>
          </a:xfrm>
          <a:prstGeom prst="rect">
            <a:avLst/>
          </a:prstGeom>
        </p:spPr>
      </p:pic>
    </p:spTree>
    <p:extLst>
      <p:ext uri="{BB962C8B-B14F-4D97-AF65-F5344CB8AC3E}">
        <p14:creationId xmlns:p14="http://schemas.microsoft.com/office/powerpoint/2010/main" val="4247014452"/>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301ADAD-818B-8659-D7AA-0D48D58BFF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C60BDBD-6685-81F6-30F7-AB424C76B99F}"/>
              </a:ext>
            </a:extLst>
          </p:cNvPr>
          <p:cNvSpPr>
            <a:spLocks noGrp="1"/>
          </p:cNvSpPr>
          <p:nvPr>
            <p:ph type="title"/>
          </p:nvPr>
        </p:nvSpPr>
        <p:spPr/>
        <p:txBody>
          <a:bodyPr/>
          <a:lstStyle/>
          <a:p>
            <a:r>
              <a:rPr lang="en-US" b="1" dirty="0">
                <a:solidFill>
                  <a:srgbClr val="1B3D6D"/>
                </a:solidFill>
              </a:rPr>
              <a:t>Exercise</a:t>
            </a:r>
          </a:p>
        </p:txBody>
      </p:sp>
      <p:sp>
        <p:nvSpPr>
          <p:cNvPr id="6" name="TextBox 5">
            <a:extLst>
              <a:ext uri="{FF2B5EF4-FFF2-40B4-BE49-F238E27FC236}">
                <a16:creationId xmlns:a16="http://schemas.microsoft.com/office/drawing/2014/main" id="{E68755D9-67B2-194A-2F0D-E2B018300A00}"/>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Department legislative</a:t>
            </a:r>
          </a:p>
        </p:txBody>
      </p:sp>
      <p:grpSp>
        <p:nvGrpSpPr>
          <p:cNvPr id="7" name="Group 6">
            <a:extLst>
              <a:ext uri="{FF2B5EF4-FFF2-40B4-BE49-F238E27FC236}">
                <a16:creationId xmlns:a16="http://schemas.microsoft.com/office/drawing/2014/main" id="{E0A055E6-DDBB-A856-F652-4CB14C19E7EA}"/>
              </a:ext>
            </a:extLst>
          </p:cNvPr>
          <p:cNvGrpSpPr/>
          <p:nvPr/>
        </p:nvGrpSpPr>
        <p:grpSpPr>
          <a:xfrm>
            <a:off x="2770571" y="808589"/>
            <a:ext cx="7426712" cy="5753752"/>
            <a:chOff x="2174488" y="854771"/>
            <a:chExt cx="7426712" cy="5753752"/>
          </a:xfrm>
        </p:grpSpPr>
        <p:sp>
          <p:nvSpPr>
            <p:cNvPr id="8" name="Oval 7">
              <a:extLst>
                <a:ext uri="{FF2B5EF4-FFF2-40B4-BE49-F238E27FC236}">
                  <a16:creationId xmlns:a16="http://schemas.microsoft.com/office/drawing/2014/main" id="{F00D7317-2CED-6069-8B2F-0307378BDC7D}"/>
                </a:ext>
              </a:extLst>
            </p:cNvPr>
            <p:cNvSpPr/>
            <p:nvPr/>
          </p:nvSpPr>
          <p:spPr>
            <a:xfrm>
              <a:off x="3765983" y="1709541"/>
              <a:ext cx="4360127" cy="37468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7C9EDD3-92B5-9148-4F56-A8F1E1D0E182}"/>
                </a:ext>
              </a:extLst>
            </p:cNvPr>
            <p:cNvCxnSpPr>
              <a:cxnSpLocks/>
            </p:cNvCxnSpPr>
            <p:nvPr/>
          </p:nvCxnSpPr>
          <p:spPr>
            <a:xfrm flipH="1" flipV="1">
              <a:off x="2903034" y="854771"/>
              <a:ext cx="1434790" cy="158734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17F06F-3506-0E98-883E-EEBC52201178}"/>
                </a:ext>
              </a:extLst>
            </p:cNvPr>
            <p:cNvCxnSpPr>
              <a:cxnSpLocks/>
            </p:cNvCxnSpPr>
            <p:nvPr/>
          </p:nvCxnSpPr>
          <p:spPr>
            <a:xfrm flipH="1" flipV="1">
              <a:off x="2174488" y="4158117"/>
              <a:ext cx="2025805" cy="55384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3EF187-4D42-BCFE-22B3-8E0D6D8FD42B}"/>
                </a:ext>
              </a:extLst>
            </p:cNvPr>
            <p:cNvCxnSpPr>
              <a:cxnSpLocks/>
            </p:cNvCxnSpPr>
            <p:nvPr/>
          </p:nvCxnSpPr>
          <p:spPr>
            <a:xfrm flipH="1">
              <a:off x="4036741" y="5460069"/>
              <a:ext cx="1909305" cy="114845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D94664-F4A5-BE46-DAFF-540D9DA61324}"/>
                </a:ext>
              </a:extLst>
            </p:cNvPr>
            <p:cNvCxnSpPr>
              <a:cxnSpLocks/>
            </p:cNvCxnSpPr>
            <p:nvPr/>
          </p:nvCxnSpPr>
          <p:spPr>
            <a:xfrm flipH="1">
              <a:off x="7437864" y="1304691"/>
              <a:ext cx="2163336" cy="93670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7E65D01-0ED1-97D8-1218-3BBDA60E9DE7}"/>
                </a:ext>
              </a:extLst>
            </p:cNvPr>
            <p:cNvCxnSpPr>
              <a:cxnSpLocks/>
            </p:cNvCxnSpPr>
            <p:nvPr/>
          </p:nvCxnSpPr>
          <p:spPr>
            <a:xfrm flipH="1" flipV="1">
              <a:off x="8126110" y="3635298"/>
              <a:ext cx="1151705" cy="1918009"/>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5D436A8-E7DC-62AD-D9C6-1FD6932222DB}"/>
                </a:ext>
              </a:extLst>
            </p:cNvPr>
            <p:cNvSpPr txBox="1"/>
            <p:nvPr/>
          </p:nvSpPr>
          <p:spPr>
            <a:xfrm>
              <a:off x="4905559" y="2901258"/>
              <a:ext cx="2080973" cy="1200329"/>
            </a:xfrm>
            <a:prstGeom prst="rect">
              <a:avLst/>
            </a:prstGeom>
            <a:noFill/>
          </p:spPr>
          <p:txBody>
            <a:bodyPr wrap="square" rtlCol="0">
              <a:spAutoFit/>
            </a:bodyPr>
            <a:lstStyle/>
            <a:p>
              <a:pPr algn="ctr"/>
              <a:r>
                <a:rPr lang="en-US" sz="7200" b="1" dirty="0"/>
                <a:t>RUN</a:t>
              </a:r>
            </a:p>
          </p:txBody>
        </p:sp>
      </p:grpSp>
    </p:spTree>
    <p:extLst>
      <p:ext uri="{BB962C8B-B14F-4D97-AF65-F5344CB8AC3E}">
        <p14:creationId xmlns:p14="http://schemas.microsoft.com/office/powerpoint/2010/main" val="31177024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237FBB6-01FF-5F28-FF47-1891AFDB5F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035ADEF-0F5A-FF64-CB99-376F5C8DDA36}"/>
              </a:ext>
            </a:extLst>
          </p:cNvPr>
          <p:cNvSpPr>
            <a:spLocks noGrp="1"/>
          </p:cNvSpPr>
          <p:nvPr>
            <p:ph type="title"/>
          </p:nvPr>
        </p:nvSpPr>
        <p:spPr/>
        <p:txBody>
          <a:bodyPr/>
          <a:lstStyle/>
          <a:p>
            <a:r>
              <a:rPr lang="en-US" b="1" dirty="0">
                <a:solidFill>
                  <a:srgbClr val="1B3D6D"/>
                </a:solidFill>
              </a:rPr>
              <a:t>Updates</a:t>
            </a:r>
          </a:p>
        </p:txBody>
      </p:sp>
      <p:sp>
        <p:nvSpPr>
          <p:cNvPr id="5" name="Content Placeholder 4">
            <a:extLst>
              <a:ext uri="{FF2B5EF4-FFF2-40B4-BE49-F238E27FC236}">
                <a16:creationId xmlns:a16="http://schemas.microsoft.com/office/drawing/2014/main" id="{49253D8B-7DB3-21A1-D617-6E86E16E320E}"/>
              </a:ext>
            </a:extLst>
          </p:cNvPr>
          <p:cNvSpPr>
            <a:spLocks noGrp="1"/>
          </p:cNvSpPr>
          <p:nvPr>
            <p:ph idx="1"/>
          </p:nvPr>
        </p:nvSpPr>
        <p:spPr>
          <a:xfrm>
            <a:off x="838200" y="1608340"/>
            <a:ext cx="10956636" cy="5076479"/>
          </a:xfrm>
        </p:spPr>
        <p:txBody>
          <a:bodyPr>
            <a:normAutofit/>
          </a:bodyPr>
          <a:lstStyle/>
          <a:p>
            <a:pPr>
              <a:spcAft>
                <a:spcPts val="600"/>
              </a:spcAft>
            </a:pPr>
            <a:r>
              <a:rPr lang="en-US" sz="3600" dirty="0">
                <a:solidFill>
                  <a:schemeClr val="tx2">
                    <a:lumMod val="75000"/>
                  </a:schemeClr>
                </a:solidFill>
              </a:rPr>
              <a:t>Subscribe to The American Legion’s email list to receive updates concerning Florida Legislation and Veterans</a:t>
            </a:r>
          </a:p>
        </p:txBody>
      </p:sp>
      <p:sp>
        <p:nvSpPr>
          <p:cNvPr id="6" name="TextBox 5">
            <a:extLst>
              <a:ext uri="{FF2B5EF4-FFF2-40B4-BE49-F238E27FC236}">
                <a16:creationId xmlns:a16="http://schemas.microsoft.com/office/drawing/2014/main" id="{8B9E1C22-6910-7A94-8F5C-F9B7D2166C25}"/>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Department legislative</a:t>
            </a:r>
          </a:p>
        </p:txBody>
      </p:sp>
      <p:sp>
        <p:nvSpPr>
          <p:cNvPr id="2" name="AutoShape 2" descr="Image preview">
            <a:extLst>
              <a:ext uri="{FF2B5EF4-FFF2-40B4-BE49-F238E27FC236}">
                <a16:creationId xmlns:a16="http://schemas.microsoft.com/office/drawing/2014/main" id="{194B9458-E153-E43F-39E6-70ECAF293B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qr code on a white background&#10;&#10;AI-generated content may be incorrect.">
            <a:extLst>
              <a:ext uri="{FF2B5EF4-FFF2-40B4-BE49-F238E27FC236}">
                <a16:creationId xmlns:a16="http://schemas.microsoft.com/office/drawing/2014/main" id="{A55BA2F7-10E5-F4BF-41E1-78D8866F9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882" y="2702052"/>
            <a:ext cx="3409036" cy="3409036"/>
          </a:xfrm>
          <a:prstGeom prst="rect">
            <a:avLst/>
          </a:prstGeom>
        </p:spPr>
      </p:pic>
      <p:sp>
        <p:nvSpPr>
          <p:cNvPr id="10" name="TextBox 9">
            <a:extLst>
              <a:ext uri="{FF2B5EF4-FFF2-40B4-BE49-F238E27FC236}">
                <a16:creationId xmlns:a16="http://schemas.microsoft.com/office/drawing/2014/main" id="{093B85C4-D1B2-A615-F4CE-F8006406044A}"/>
              </a:ext>
            </a:extLst>
          </p:cNvPr>
          <p:cNvSpPr txBox="1"/>
          <p:nvPr/>
        </p:nvSpPr>
        <p:spPr>
          <a:xfrm>
            <a:off x="4612000" y="6111088"/>
            <a:ext cx="3409036" cy="461665"/>
          </a:xfrm>
          <a:prstGeom prst="rect">
            <a:avLst/>
          </a:prstGeom>
          <a:noFill/>
        </p:spPr>
        <p:txBody>
          <a:bodyPr wrap="square">
            <a:spAutoFit/>
          </a:bodyPr>
          <a:lstStyle/>
          <a:p>
            <a:r>
              <a:rPr lang="en-US" sz="2400" dirty="0">
                <a:hlinkClick r:id="rId5"/>
              </a:rPr>
              <a:t>https://bit.ly/fallegislative</a:t>
            </a:r>
            <a:endParaRPr lang="en-US" sz="2400" dirty="0"/>
          </a:p>
        </p:txBody>
      </p:sp>
    </p:spTree>
    <p:extLst>
      <p:ext uri="{BB962C8B-B14F-4D97-AF65-F5344CB8AC3E}">
        <p14:creationId xmlns:p14="http://schemas.microsoft.com/office/powerpoint/2010/main" val="282265138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A85CE59-AB3E-9686-437F-70119B4D8C5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8815BB3-48CE-CA3F-F5B4-7202D7F32CA3}"/>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a:solidFill>
                  <a:schemeClr val="bg1"/>
                </a:solidFill>
              </a:rPr>
              <a:t>Department legislative</a:t>
            </a:r>
            <a:endParaRPr lang="en-US" sz="1400" cap="all" dirty="0">
              <a:solidFill>
                <a:schemeClr val="bg1"/>
              </a:solidFill>
            </a:endParaRPr>
          </a:p>
        </p:txBody>
      </p:sp>
      <p:sp>
        <p:nvSpPr>
          <p:cNvPr id="21" name="Title 3">
            <a:extLst>
              <a:ext uri="{FF2B5EF4-FFF2-40B4-BE49-F238E27FC236}">
                <a16:creationId xmlns:a16="http://schemas.microsoft.com/office/drawing/2014/main" id="{360A9045-D4C1-F8F4-A4DA-516D04441A16}"/>
              </a:ext>
            </a:extLst>
          </p:cNvPr>
          <p:cNvSpPr>
            <a:spLocks noGrp="1"/>
          </p:cNvSpPr>
          <p:nvPr>
            <p:ph type="title"/>
          </p:nvPr>
        </p:nvSpPr>
        <p:spPr>
          <a:xfrm>
            <a:off x="838200" y="173182"/>
            <a:ext cx="10515600" cy="1572492"/>
          </a:xfrm>
        </p:spPr>
        <p:txBody>
          <a:bodyPr>
            <a:normAutofit/>
          </a:bodyPr>
          <a:lstStyle/>
          <a:p>
            <a:r>
              <a:rPr lang="en-US" sz="6000" b="1" dirty="0">
                <a:solidFill>
                  <a:srgbClr val="1B3D6D"/>
                </a:solidFill>
              </a:rPr>
              <a:t>Questions?</a:t>
            </a:r>
          </a:p>
        </p:txBody>
      </p:sp>
      <p:pic>
        <p:nvPicPr>
          <p:cNvPr id="34" name="Picture 33" descr="A gavel and a flag&#10;&#10;Description automatically generated">
            <a:extLst>
              <a:ext uri="{FF2B5EF4-FFF2-40B4-BE49-F238E27FC236}">
                <a16:creationId xmlns:a16="http://schemas.microsoft.com/office/drawing/2014/main" id="{656C892A-E619-DAC8-8B6F-073DA8CFC1E2}"/>
              </a:ext>
            </a:extLst>
          </p:cNvPr>
          <p:cNvPicPr>
            <a:picLocks noChangeAspect="1"/>
          </p:cNvPicPr>
          <p:nvPr/>
        </p:nvPicPr>
        <p:blipFill>
          <a:blip r:embed="rId4"/>
          <a:stretch>
            <a:fillRect/>
          </a:stretch>
        </p:blipFill>
        <p:spPr>
          <a:xfrm>
            <a:off x="4118393" y="1099226"/>
            <a:ext cx="8073607" cy="5021390"/>
          </a:xfrm>
          <a:prstGeom prst="rect">
            <a:avLst/>
          </a:prstGeom>
          <a:effectLst>
            <a:softEdge rad="1181100"/>
          </a:effectLst>
        </p:spPr>
      </p:pic>
      <p:sp>
        <p:nvSpPr>
          <p:cNvPr id="2" name="Text Placeholder 2">
            <a:extLst>
              <a:ext uri="{FF2B5EF4-FFF2-40B4-BE49-F238E27FC236}">
                <a16:creationId xmlns:a16="http://schemas.microsoft.com/office/drawing/2014/main" id="{E94E1C0B-E559-9C1D-ED48-2E6BE4C09776}"/>
              </a:ext>
            </a:extLst>
          </p:cNvPr>
          <p:cNvSpPr txBox="1">
            <a:spLocks/>
          </p:cNvSpPr>
          <p:nvPr/>
        </p:nvSpPr>
        <p:spPr>
          <a:xfrm>
            <a:off x="954731" y="5371188"/>
            <a:ext cx="3047131" cy="39642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72131"/>
                </a:solidFill>
              </a:rPr>
              <a:t>Please leave feedback.</a:t>
            </a:r>
          </a:p>
        </p:txBody>
      </p:sp>
      <p:pic>
        <p:nvPicPr>
          <p:cNvPr id="3" name="Picture 2">
            <a:extLst>
              <a:ext uri="{FF2B5EF4-FFF2-40B4-BE49-F238E27FC236}">
                <a16:creationId xmlns:a16="http://schemas.microsoft.com/office/drawing/2014/main" id="{E498E4C2-FCBC-926E-25C0-52F496815D4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95170" y="2268827"/>
            <a:ext cx="2966251" cy="2966251"/>
          </a:xfrm>
          <a:prstGeom prst="rect">
            <a:avLst/>
          </a:prstGeom>
        </p:spPr>
      </p:pic>
    </p:spTree>
    <p:extLst>
      <p:ext uri="{BB962C8B-B14F-4D97-AF65-F5344CB8AC3E}">
        <p14:creationId xmlns:p14="http://schemas.microsoft.com/office/powerpoint/2010/main" val="3864137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erson pointing at something&#10;&#10;Description automatically generated">
            <a:extLst>
              <a:ext uri="{FF2B5EF4-FFF2-40B4-BE49-F238E27FC236}">
                <a16:creationId xmlns:a16="http://schemas.microsoft.com/office/drawing/2014/main" id="{65F2470C-83B3-2664-E76F-993D48E59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1679" y="1838528"/>
            <a:ext cx="3620295" cy="5019472"/>
          </a:xfrm>
          <a:prstGeom prst="rect">
            <a:avLst/>
          </a:prstGeom>
        </p:spPr>
      </p:pic>
      <p:sp>
        <p:nvSpPr>
          <p:cNvPr id="4" name="Title 3">
            <a:extLst>
              <a:ext uri="{FF2B5EF4-FFF2-40B4-BE49-F238E27FC236}">
                <a16:creationId xmlns:a16="http://schemas.microsoft.com/office/drawing/2014/main" id="{420EC894-5A55-E21A-6CAE-8F03EA75487B}"/>
              </a:ext>
            </a:extLst>
          </p:cNvPr>
          <p:cNvSpPr>
            <a:spLocks noGrp="1"/>
          </p:cNvSpPr>
          <p:nvPr>
            <p:ph type="title"/>
          </p:nvPr>
        </p:nvSpPr>
        <p:spPr/>
        <p:txBody>
          <a:bodyPr/>
          <a:lstStyle/>
          <a:p>
            <a:r>
              <a:rPr lang="en-US" b="1" dirty="0">
                <a:solidFill>
                  <a:srgbClr val="1B3D6D"/>
                </a:solidFill>
              </a:rPr>
              <a:t>Advice</a:t>
            </a:r>
          </a:p>
        </p:txBody>
      </p:sp>
      <p:sp>
        <p:nvSpPr>
          <p:cNvPr id="5" name="Content Placeholder 4">
            <a:extLst>
              <a:ext uri="{FF2B5EF4-FFF2-40B4-BE49-F238E27FC236}">
                <a16:creationId xmlns:a16="http://schemas.microsoft.com/office/drawing/2014/main" id="{114F991E-F805-2463-68F9-E355D80B25EA}"/>
              </a:ext>
            </a:extLst>
          </p:cNvPr>
          <p:cNvSpPr>
            <a:spLocks noGrp="1"/>
          </p:cNvSpPr>
          <p:nvPr>
            <p:ph idx="1"/>
          </p:nvPr>
        </p:nvSpPr>
        <p:spPr>
          <a:xfrm>
            <a:off x="838199" y="1466661"/>
            <a:ext cx="10922251" cy="4493018"/>
          </a:xfrm>
        </p:spPr>
        <p:txBody>
          <a:bodyPr>
            <a:normAutofit/>
          </a:bodyPr>
          <a:lstStyle/>
          <a:p>
            <a:pPr lvl="1">
              <a:spcAft>
                <a:spcPts val="600"/>
              </a:spcAft>
            </a:pPr>
            <a:r>
              <a:rPr lang="en-US" sz="3600" dirty="0">
                <a:solidFill>
                  <a:schemeClr val="tx2">
                    <a:lumMod val="75000"/>
                  </a:schemeClr>
                </a:solidFill>
              </a:rPr>
              <a:t>This is for those who are not professional lobbyists </a:t>
            </a:r>
          </a:p>
          <a:p>
            <a:pPr lvl="1">
              <a:spcAft>
                <a:spcPts val="1200"/>
              </a:spcAft>
            </a:pPr>
            <a:r>
              <a:rPr lang="en-US" sz="3600" dirty="0">
                <a:solidFill>
                  <a:schemeClr val="tx2">
                    <a:lumMod val="75000"/>
                  </a:schemeClr>
                </a:solidFill>
              </a:rPr>
              <a:t>We will focus on the three basic </a:t>
            </a:r>
            <a:br>
              <a:rPr lang="en-US" sz="3600" dirty="0">
                <a:solidFill>
                  <a:schemeClr val="tx2">
                    <a:lumMod val="75000"/>
                  </a:schemeClr>
                </a:solidFill>
              </a:rPr>
            </a:br>
            <a:r>
              <a:rPr lang="en-US" sz="3600" dirty="0">
                <a:solidFill>
                  <a:schemeClr val="tx2">
                    <a:lumMod val="75000"/>
                  </a:schemeClr>
                </a:solidFill>
              </a:rPr>
              <a:t>elements of effective lobbying:  </a:t>
            </a:r>
          </a:p>
          <a:p>
            <a:pPr marL="1428750" lvl="2" indent="-514350">
              <a:spcAft>
                <a:spcPts val="600"/>
              </a:spcAft>
              <a:buFont typeface="+mj-lt"/>
              <a:buAutoNum type="arabicPeriod"/>
            </a:pPr>
            <a:r>
              <a:rPr lang="en-US" sz="3200" dirty="0">
                <a:solidFill>
                  <a:schemeClr val="tx2">
                    <a:lumMod val="75000"/>
                  </a:schemeClr>
                </a:solidFill>
              </a:rPr>
              <a:t>Preparation </a:t>
            </a:r>
          </a:p>
          <a:p>
            <a:pPr marL="1428750" lvl="2" indent="-514350">
              <a:spcAft>
                <a:spcPts val="600"/>
              </a:spcAft>
              <a:buFont typeface="+mj-lt"/>
              <a:buAutoNum type="arabicPeriod"/>
            </a:pPr>
            <a:r>
              <a:rPr lang="en-US" sz="3200" dirty="0">
                <a:solidFill>
                  <a:schemeClr val="tx2">
                    <a:lumMod val="75000"/>
                  </a:schemeClr>
                </a:solidFill>
              </a:rPr>
              <a:t>Presentation</a:t>
            </a:r>
          </a:p>
          <a:p>
            <a:pPr marL="1428750" lvl="2" indent="-514350">
              <a:spcAft>
                <a:spcPts val="600"/>
              </a:spcAft>
              <a:buFont typeface="+mj-lt"/>
              <a:buAutoNum type="arabicPeriod"/>
            </a:pPr>
            <a:r>
              <a:rPr lang="en-US" sz="3200" dirty="0">
                <a:solidFill>
                  <a:schemeClr val="tx2">
                    <a:lumMod val="75000"/>
                  </a:schemeClr>
                </a:solidFill>
              </a:rPr>
              <a:t>Perseverance</a:t>
            </a:r>
          </a:p>
          <a:p>
            <a:endParaRPr lang="en-US" sz="1800" dirty="0">
              <a:solidFill>
                <a:schemeClr val="tx2">
                  <a:lumMod val="75000"/>
                </a:schemeClr>
              </a:solidFill>
            </a:endParaRPr>
          </a:p>
        </p:txBody>
      </p:sp>
      <p:sp>
        <p:nvSpPr>
          <p:cNvPr id="6" name="TextBox 5">
            <a:extLst>
              <a:ext uri="{FF2B5EF4-FFF2-40B4-BE49-F238E27FC236}">
                <a16:creationId xmlns:a16="http://schemas.microsoft.com/office/drawing/2014/main" id="{025B101B-F746-3480-1E23-7EC23E6F423F}"/>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Department legislative</a:t>
            </a:r>
          </a:p>
        </p:txBody>
      </p:sp>
      <p:pic>
        <p:nvPicPr>
          <p:cNvPr id="10" name="Picture 9" descr="A black and blue text&#10;&#10;Description automatically generated">
            <a:extLst>
              <a:ext uri="{FF2B5EF4-FFF2-40B4-BE49-F238E27FC236}">
                <a16:creationId xmlns:a16="http://schemas.microsoft.com/office/drawing/2014/main" id="{FAEF874B-9EB0-D055-7E36-B683C71D4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8906" y="6237838"/>
            <a:ext cx="2046689" cy="456036"/>
          </a:xfrm>
          <a:prstGeom prst="rect">
            <a:avLst/>
          </a:prstGeom>
        </p:spPr>
      </p:pic>
    </p:spTree>
    <p:extLst>
      <p:ext uri="{BB962C8B-B14F-4D97-AF65-F5344CB8AC3E}">
        <p14:creationId xmlns:p14="http://schemas.microsoft.com/office/powerpoint/2010/main" val="16553446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76CA2A8-5036-89FE-1622-7DD4C4DEAB86}"/>
            </a:ext>
          </a:extLst>
        </p:cNvPr>
        <p:cNvGrpSpPr/>
        <p:nvPr/>
      </p:nvGrpSpPr>
      <p:grpSpPr>
        <a:xfrm>
          <a:off x="0" y="0"/>
          <a:ext cx="0" cy="0"/>
          <a:chOff x="0" y="0"/>
          <a:chExt cx="0" cy="0"/>
        </a:xfrm>
      </p:grpSpPr>
      <p:pic>
        <p:nvPicPr>
          <p:cNvPr id="3" name="Picture 2" descr="A red cubes with white letters&#10;&#10;Description automatically generated">
            <a:extLst>
              <a:ext uri="{FF2B5EF4-FFF2-40B4-BE49-F238E27FC236}">
                <a16:creationId xmlns:a16="http://schemas.microsoft.com/office/drawing/2014/main" id="{4B6D0782-61D8-FAD5-4F09-DD3FD7D7A3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4178" y="3429000"/>
            <a:ext cx="4012949" cy="2675299"/>
          </a:xfrm>
          <a:prstGeom prst="rect">
            <a:avLst/>
          </a:prstGeom>
        </p:spPr>
      </p:pic>
      <p:sp>
        <p:nvSpPr>
          <p:cNvPr id="4" name="Title 3">
            <a:extLst>
              <a:ext uri="{FF2B5EF4-FFF2-40B4-BE49-F238E27FC236}">
                <a16:creationId xmlns:a16="http://schemas.microsoft.com/office/drawing/2014/main" id="{1D74D878-F17A-B15F-4D72-C7C2C837EBDC}"/>
              </a:ext>
            </a:extLst>
          </p:cNvPr>
          <p:cNvSpPr>
            <a:spLocks noGrp="1"/>
          </p:cNvSpPr>
          <p:nvPr>
            <p:ph type="title"/>
          </p:nvPr>
        </p:nvSpPr>
        <p:spPr/>
        <p:txBody>
          <a:bodyPr/>
          <a:lstStyle/>
          <a:p>
            <a:r>
              <a:rPr lang="en-US" b="1" dirty="0">
                <a:solidFill>
                  <a:srgbClr val="1B3D6D"/>
                </a:solidFill>
              </a:rPr>
              <a:t>Who?</a:t>
            </a:r>
          </a:p>
        </p:txBody>
      </p:sp>
      <p:sp>
        <p:nvSpPr>
          <p:cNvPr id="5" name="Content Placeholder 4">
            <a:extLst>
              <a:ext uri="{FF2B5EF4-FFF2-40B4-BE49-F238E27FC236}">
                <a16:creationId xmlns:a16="http://schemas.microsoft.com/office/drawing/2014/main" id="{E13FEB17-767D-C8F7-8F63-C0D4FE17DC76}"/>
              </a:ext>
            </a:extLst>
          </p:cNvPr>
          <p:cNvSpPr>
            <a:spLocks noGrp="1"/>
          </p:cNvSpPr>
          <p:nvPr>
            <p:ph idx="1"/>
          </p:nvPr>
        </p:nvSpPr>
        <p:spPr>
          <a:xfrm>
            <a:off x="838200" y="1608341"/>
            <a:ext cx="10515600" cy="4351338"/>
          </a:xfrm>
        </p:spPr>
        <p:txBody>
          <a:bodyPr>
            <a:normAutofit/>
          </a:bodyPr>
          <a:lstStyle/>
          <a:p>
            <a:pPr>
              <a:spcAft>
                <a:spcPts val="600"/>
              </a:spcAft>
            </a:pPr>
            <a:r>
              <a:rPr lang="en-US" sz="3600" dirty="0">
                <a:solidFill>
                  <a:schemeClr val="tx2">
                    <a:lumMod val="75000"/>
                  </a:schemeClr>
                </a:solidFill>
              </a:rPr>
              <a:t>Know WHO you are attempting to communicate with</a:t>
            </a:r>
          </a:p>
          <a:p>
            <a:pPr>
              <a:spcAft>
                <a:spcPts val="600"/>
              </a:spcAft>
            </a:pPr>
            <a:r>
              <a:rPr lang="en-US" sz="3600" dirty="0">
                <a:solidFill>
                  <a:schemeClr val="tx2">
                    <a:lumMod val="75000"/>
                  </a:schemeClr>
                </a:solidFill>
              </a:rPr>
              <a:t>Are they on the committee?</a:t>
            </a:r>
          </a:p>
          <a:p>
            <a:pPr>
              <a:spcAft>
                <a:spcPts val="600"/>
              </a:spcAft>
            </a:pPr>
            <a:r>
              <a:rPr lang="en-US" sz="3600" dirty="0">
                <a:solidFill>
                  <a:schemeClr val="tx2">
                    <a:lumMod val="75000"/>
                  </a:schemeClr>
                </a:solidFill>
              </a:rPr>
              <a:t>Are they active in your area of interest?</a:t>
            </a:r>
          </a:p>
          <a:p>
            <a:pPr>
              <a:spcAft>
                <a:spcPts val="600"/>
              </a:spcAft>
            </a:pPr>
            <a:r>
              <a:rPr lang="en-US" sz="3600" dirty="0">
                <a:solidFill>
                  <a:schemeClr val="tx2">
                    <a:lumMod val="75000"/>
                  </a:schemeClr>
                </a:solidFill>
              </a:rPr>
              <a:t>What is their background?</a:t>
            </a:r>
          </a:p>
          <a:p>
            <a:pPr>
              <a:spcAft>
                <a:spcPts val="600"/>
              </a:spcAft>
            </a:pPr>
            <a:r>
              <a:rPr lang="en-US" sz="3600" dirty="0">
                <a:solidFill>
                  <a:schemeClr val="tx2">
                    <a:lumMod val="75000"/>
                  </a:schemeClr>
                </a:solidFill>
              </a:rPr>
              <a:t>Don’t simply “use” them</a:t>
            </a:r>
          </a:p>
        </p:txBody>
      </p:sp>
      <p:sp>
        <p:nvSpPr>
          <p:cNvPr id="6" name="TextBox 5">
            <a:extLst>
              <a:ext uri="{FF2B5EF4-FFF2-40B4-BE49-F238E27FC236}">
                <a16:creationId xmlns:a16="http://schemas.microsoft.com/office/drawing/2014/main" id="{20CAE8DF-6EAA-E217-B254-CC96A576E195}"/>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Department legislative</a:t>
            </a:r>
          </a:p>
        </p:txBody>
      </p:sp>
    </p:spTree>
    <p:extLst>
      <p:ext uri="{BB962C8B-B14F-4D97-AF65-F5344CB8AC3E}">
        <p14:creationId xmlns:p14="http://schemas.microsoft.com/office/powerpoint/2010/main" val="68411819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09E0F96-12CE-7CA0-EF9F-A20DD92221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DD9D55-B7AA-AEA7-7586-0FD038AC2D33}"/>
              </a:ext>
            </a:extLst>
          </p:cNvPr>
          <p:cNvSpPr>
            <a:spLocks noGrp="1"/>
          </p:cNvSpPr>
          <p:nvPr>
            <p:ph type="title"/>
          </p:nvPr>
        </p:nvSpPr>
        <p:spPr/>
        <p:txBody>
          <a:bodyPr/>
          <a:lstStyle/>
          <a:p>
            <a:r>
              <a:rPr lang="en-US" b="1" dirty="0">
                <a:solidFill>
                  <a:srgbClr val="1B3D6D"/>
                </a:solidFill>
              </a:rPr>
              <a:t>What?</a:t>
            </a:r>
          </a:p>
        </p:txBody>
      </p:sp>
      <p:sp>
        <p:nvSpPr>
          <p:cNvPr id="5" name="Content Placeholder 4">
            <a:extLst>
              <a:ext uri="{FF2B5EF4-FFF2-40B4-BE49-F238E27FC236}">
                <a16:creationId xmlns:a16="http://schemas.microsoft.com/office/drawing/2014/main" id="{D8A54466-0410-0213-0C06-E024BBA24F9B}"/>
              </a:ext>
            </a:extLst>
          </p:cNvPr>
          <p:cNvSpPr>
            <a:spLocks noGrp="1"/>
          </p:cNvSpPr>
          <p:nvPr>
            <p:ph idx="1"/>
          </p:nvPr>
        </p:nvSpPr>
        <p:spPr>
          <a:xfrm>
            <a:off x="838200" y="1608341"/>
            <a:ext cx="10515600" cy="4351338"/>
          </a:xfrm>
        </p:spPr>
        <p:txBody>
          <a:bodyPr>
            <a:normAutofit/>
          </a:bodyPr>
          <a:lstStyle/>
          <a:p>
            <a:pPr>
              <a:spcAft>
                <a:spcPts val="600"/>
              </a:spcAft>
            </a:pPr>
            <a:r>
              <a:rPr lang="en-US" sz="3600" dirty="0">
                <a:solidFill>
                  <a:schemeClr val="tx2">
                    <a:lumMod val="75000"/>
                  </a:schemeClr>
                </a:solidFill>
              </a:rPr>
              <a:t>The process has a design </a:t>
            </a:r>
          </a:p>
          <a:p>
            <a:pPr>
              <a:spcAft>
                <a:spcPts val="600"/>
              </a:spcAft>
            </a:pPr>
            <a:r>
              <a:rPr lang="en-US" sz="3600" dirty="0">
                <a:solidFill>
                  <a:schemeClr val="tx2">
                    <a:lumMod val="75000"/>
                  </a:schemeClr>
                </a:solidFill>
              </a:rPr>
              <a:t>Don’t ask for too much</a:t>
            </a:r>
          </a:p>
          <a:p>
            <a:pPr>
              <a:spcAft>
                <a:spcPts val="600"/>
              </a:spcAft>
            </a:pPr>
            <a:r>
              <a:rPr lang="en-US" sz="3600" dirty="0">
                <a:solidFill>
                  <a:schemeClr val="tx2">
                    <a:lumMod val="75000"/>
                  </a:schemeClr>
                </a:solidFill>
              </a:rPr>
              <a:t>Be fair in your request </a:t>
            </a:r>
          </a:p>
          <a:p>
            <a:pPr>
              <a:spcAft>
                <a:spcPts val="600"/>
              </a:spcAft>
            </a:pPr>
            <a:r>
              <a:rPr lang="en-US" sz="3600" dirty="0">
                <a:solidFill>
                  <a:schemeClr val="tx2">
                    <a:lumMod val="75000"/>
                  </a:schemeClr>
                </a:solidFill>
              </a:rPr>
              <a:t>Understand the realities of the process </a:t>
            </a:r>
          </a:p>
        </p:txBody>
      </p:sp>
      <p:sp>
        <p:nvSpPr>
          <p:cNvPr id="6" name="TextBox 5">
            <a:extLst>
              <a:ext uri="{FF2B5EF4-FFF2-40B4-BE49-F238E27FC236}">
                <a16:creationId xmlns:a16="http://schemas.microsoft.com/office/drawing/2014/main" id="{30386D71-D3D6-76DA-22CC-83EC2845D0A2}"/>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Department legislative</a:t>
            </a:r>
          </a:p>
        </p:txBody>
      </p:sp>
      <p:sp>
        <p:nvSpPr>
          <p:cNvPr id="7" name="Rectangle 6">
            <a:extLst>
              <a:ext uri="{FF2B5EF4-FFF2-40B4-BE49-F238E27FC236}">
                <a16:creationId xmlns:a16="http://schemas.microsoft.com/office/drawing/2014/main" id="{F9D11512-CE38-776E-8584-67DDED79D208}"/>
              </a:ext>
            </a:extLst>
          </p:cNvPr>
          <p:cNvSpPr/>
          <p:nvPr/>
        </p:nvSpPr>
        <p:spPr>
          <a:xfrm>
            <a:off x="9669294" y="5959679"/>
            <a:ext cx="2522706" cy="898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wooden balance scale with a couple of people&#10;&#10;Description automatically generated with medium confidence">
            <a:extLst>
              <a:ext uri="{FF2B5EF4-FFF2-40B4-BE49-F238E27FC236}">
                <a16:creationId xmlns:a16="http://schemas.microsoft.com/office/drawing/2014/main" id="{3A1E596E-EE56-8576-B488-1F9DDD180FDF}"/>
              </a:ext>
            </a:extLst>
          </p:cNvPr>
          <p:cNvPicPr>
            <a:picLocks noChangeAspect="1"/>
          </p:cNvPicPr>
          <p:nvPr/>
        </p:nvPicPr>
        <p:blipFill>
          <a:blip r:embed="rId4">
            <a:extLst>
              <a:ext uri="{28A0092B-C50C-407E-A947-70E740481C1C}">
                <a14:useLocalDpi xmlns:a14="http://schemas.microsoft.com/office/drawing/2010/main" val="0"/>
              </a:ext>
            </a:extLst>
          </a:blip>
          <a:srcRect t="59007" b="13099"/>
          <a:stretch/>
        </p:blipFill>
        <p:spPr>
          <a:xfrm>
            <a:off x="1516190" y="4579902"/>
            <a:ext cx="10288029" cy="1912973"/>
          </a:xfrm>
          <a:prstGeom prst="rect">
            <a:avLst/>
          </a:prstGeom>
        </p:spPr>
      </p:pic>
      <p:pic>
        <p:nvPicPr>
          <p:cNvPr id="8" name="Picture 7" descr="A black and blue text&#10;&#10;Description automatically generated">
            <a:extLst>
              <a:ext uri="{FF2B5EF4-FFF2-40B4-BE49-F238E27FC236}">
                <a16:creationId xmlns:a16="http://schemas.microsoft.com/office/drawing/2014/main" id="{B97D7B79-CE30-7CCC-DDFE-7888D4C7E8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8906" y="6237838"/>
            <a:ext cx="2046689" cy="456036"/>
          </a:xfrm>
          <a:prstGeom prst="rect">
            <a:avLst/>
          </a:prstGeom>
        </p:spPr>
      </p:pic>
    </p:spTree>
    <p:extLst>
      <p:ext uri="{BB962C8B-B14F-4D97-AF65-F5344CB8AC3E}">
        <p14:creationId xmlns:p14="http://schemas.microsoft.com/office/powerpoint/2010/main" val="270860463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304A38B-60C0-EB93-0216-B94EC8E2A2D2}"/>
            </a:ext>
          </a:extLst>
        </p:cNvPr>
        <p:cNvGrpSpPr/>
        <p:nvPr/>
      </p:nvGrpSpPr>
      <p:grpSpPr>
        <a:xfrm>
          <a:off x="0" y="0"/>
          <a:ext cx="0" cy="0"/>
          <a:chOff x="0" y="0"/>
          <a:chExt cx="0" cy="0"/>
        </a:xfrm>
      </p:grpSpPr>
      <p:pic>
        <p:nvPicPr>
          <p:cNvPr id="3" name="Picture 2" descr="A group of people in military uniforms&#10;&#10;Description automatically generated">
            <a:extLst>
              <a:ext uri="{FF2B5EF4-FFF2-40B4-BE49-F238E27FC236}">
                <a16:creationId xmlns:a16="http://schemas.microsoft.com/office/drawing/2014/main" id="{77A0D68E-7506-E537-5584-B8A33BC584DB}"/>
              </a:ext>
            </a:extLst>
          </p:cNvPr>
          <p:cNvPicPr>
            <a:picLocks noChangeAspect="1"/>
          </p:cNvPicPr>
          <p:nvPr/>
        </p:nvPicPr>
        <p:blipFill>
          <a:blip r:embed="rId4">
            <a:extLst>
              <a:ext uri="{28A0092B-C50C-407E-A947-70E740481C1C}">
                <a14:useLocalDpi xmlns:a14="http://schemas.microsoft.com/office/drawing/2010/main" val="0"/>
              </a:ext>
            </a:extLst>
          </a:blip>
          <a:srcRect l="5600"/>
          <a:stretch/>
        </p:blipFill>
        <p:spPr>
          <a:xfrm>
            <a:off x="6186791" y="3638145"/>
            <a:ext cx="6005209" cy="3219855"/>
          </a:xfrm>
          <a:prstGeom prst="rect">
            <a:avLst/>
          </a:prstGeom>
        </p:spPr>
      </p:pic>
      <p:sp>
        <p:nvSpPr>
          <p:cNvPr id="4" name="Title 3">
            <a:extLst>
              <a:ext uri="{FF2B5EF4-FFF2-40B4-BE49-F238E27FC236}">
                <a16:creationId xmlns:a16="http://schemas.microsoft.com/office/drawing/2014/main" id="{973033CC-A835-1564-CB59-450CC6BEA8DD}"/>
              </a:ext>
            </a:extLst>
          </p:cNvPr>
          <p:cNvSpPr>
            <a:spLocks noGrp="1"/>
          </p:cNvSpPr>
          <p:nvPr>
            <p:ph type="title"/>
          </p:nvPr>
        </p:nvSpPr>
        <p:spPr/>
        <p:txBody>
          <a:bodyPr/>
          <a:lstStyle/>
          <a:p>
            <a:r>
              <a:rPr lang="en-US" b="1" dirty="0">
                <a:solidFill>
                  <a:srgbClr val="1B3D6D"/>
                </a:solidFill>
              </a:rPr>
              <a:t>Assumptions</a:t>
            </a:r>
          </a:p>
        </p:txBody>
      </p:sp>
      <p:sp>
        <p:nvSpPr>
          <p:cNvPr id="5" name="Content Placeholder 4">
            <a:extLst>
              <a:ext uri="{FF2B5EF4-FFF2-40B4-BE49-F238E27FC236}">
                <a16:creationId xmlns:a16="http://schemas.microsoft.com/office/drawing/2014/main" id="{F2C6EC50-0518-A0DE-5420-7ABD9471AC59}"/>
              </a:ext>
            </a:extLst>
          </p:cNvPr>
          <p:cNvSpPr>
            <a:spLocks noGrp="1"/>
          </p:cNvSpPr>
          <p:nvPr>
            <p:ph idx="1"/>
          </p:nvPr>
        </p:nvSpPr>
        <p:spPr>
          <a:xfrm>
            <a:off x="838200" y="1608341"/>
            <a:ext cx="10515600" cy="4351338"/>
          </a:xfrm>
        </p:spPr>
        <p:txBody>
          <a:bodyPr>
            <a:normAutofit/>
          </a:bodyPr>
          <a:lstStyle/>
          <a:p>
            <a:pPr>
              <a:spcAft>
                <a:spcPts val="600"/>
              </a:spcAft>
            </a:pPr>
            <a:r>
              <a:rPr lang="en-US" sz="3600" dirty="0">
                <a:solidFill>
                  <a:schemeClr val="tx2">
                    <a:lumMod val="75000"/>
                  </a:schemeClr>
                </a:solidFill>
              </a:rPr>
              <a:t>They may or may not know anything about us </a:t>
            </a:r>
          </a:p>
          <a:p>
            <a:pPr>
              <a:spcAft>
                <a:spcPts val="600"/>
              </a:spcAft>
            </a:pPr>
            <a:r>
              <a:rPr lang="en-US" sz="3600" dirty="0">
                <a:solidFill>
                  <a:schemeClr val="tx2">
                    <a:lumMod val="75000"/>
                  </a:schemeClr>
                </a:solidFill>
              </a:rPr>
              <a:t>Inform them about yourself and our organization</a:t>
            </a:r>
          </a:p>
          <a:p>
            <a:pPr>
              <a:spcAft>
                <a:spcPts val="600"/>
              </a:spcAft>
            </a:pPr>
            <a:r>
              <a:rPr lang="en-US" sz="3600" dirty="0">
                <a:solidFill>
                  <a:schemeClr val="tx2">
                    <a:lumMod val="75000"/>
                  </a:schemeClr>
                </a:solidFill>
              </a:rPr>
              <a:t>Be prepared to explain in detail</a:t>
            </a:r>
          </a:p>
          <a:p>
            <a:pPr>
              <a:spcAft>
                <a:spcPts val="600"/>
              </a:spcAft>
            </a:pPr>
            <a:r>
              <a:rPr lang="en-US" sz="3600" dirty="0">
                <a:solidFill>
                  <a:schemeClr val="tx2">
                    <a:lumMod val="75000"/>
                  </a:schemeClr>
                </a:solidFill>
              </a:rPr>
              <a:t>Use layman terms to make it easy</a:t>
            </a:r>
          </a:p>
        </p:txBody>
      </p:sp>
      <p:sp>
        <p:nvSpPr>
          <p:cNvPr id="6" name="TextBox 5">
            <a:extLst>
              <a:ext uri="{FF2B5EF4-FFF2-40B4-BE49-F238E27FC236}">
                <a16:creationId xmlns:a16="http://schemas.microsoft.com/office/drawing/2014/main" id="{89084065-D5AF-F97F-48E3-6E8E7E8108C6}"/>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Department legislative</a:t>
            </a:r>
          </a:p>
        </p:txBody>
      </p:sp>
      <p:grpSp>
        <p:nvGrpSpPr>
          <p:cNvPr id="9" name="Group 8">
            <a:extLst>
              <a:ext uri="{FF2B5EF4-FFF2-40B4-BE49-F238E27FC236}">
                <a16:creationId xmlns:a16="http://schemas.microsoft.com/office/drawing/2014/main" id="{B9DEB5FF-36D4-F298-A25B-FA87C5D2CCC7}"/>
              </a:ext>
            </a:extLst>
          </p:cNvPr>
          <p:cNvGrpSpPr/>
          <p:nvPr/>
        </p:nvGrpSpPr>
        <p:grpSpPr>
          <a:xfrm>
            <a:off x="9620655" y="6138153"/>
            <a:ext cx="2266545" cy="555721"/>
            <a:chOff x="9620655" y="6138153"/>
            <a:chExt cx="2266545" cy="555721"/>
          </a:xfrm>
        </p:grpSpPr>
        <p:sp>
          <p:nvSpPr>
            <p:cNvPr id="7" name="Rectangle 6">
              <a:extLst>
                <a:ext uri="{FF2B5EF4-FFF2-40B4-BE49-F238E27FC236}">
                  <a16:creationId xmlns:a16="http://schemas.microsoft.com/office/drawing/2014/main" id="{506ABB4F-214C-71F4-7B2A-699F52A78B12}"/>
                </a:ext>
              </a:extLst>
            </p:cNvPr>
            <p:cNvSpPr/>
            <p:nvPr/>
          </p:nvSpPr>
          <p:spPr>
            <a:xfrm>
              <a:off x="9620655" y="6138153"/>
              <a:ext cx="2266545" cy="5557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and blue text&#10;&#10;Description automatically generated">
              <a:extLst>
                <a:ext uri="{FF2B5EF4-FFF2-40B4-BE49-F238E27FC236}">
                  <a16:creationId xmlns:a16="http://schemas.microsoft.com/office/drawing/2014/main" id="{8E1681BC-1D70-88D4-CD11-299C689D81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583" y="6187995"/>
              <a:ext cx="2046689" cy="456036"/>
            </a:xfrm>
            <a:prstGeom prst="rect">
              <a:avLst/>
            </a:prstGeom>
          </p:spPr>
        </p:pic>
      </p:grpSp>
    </p:spTree>
    <p:extLst>
      <p:ext uri="{BB962C8B-B14F-4D97-AF65-F5344CB8AC3E}">
        <p14:creationId xmlns:p14="http://schemas.microsoft.com/office/powerpoint/2010/main" val="21421101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F93A7F5-537B-DE37-DA97-79619EEAA8A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490F94-663D-378F-593D-F995EC2D5AA2}"/>
              </a:ext>
            </a:extLst>
          </p:cNvPr>
          <p:cNvSpPr>
            <a:spLocks noGrp="1"/>
          </p:cNvSpPr>
          <p:nvPr>
            <p:ph type="title"/>
          </p:nvPr>
        </p:nvSpPr>
        <p:spPr/>
        <p:txBody>
          <a:bodyPr/>
          <a:lstStyle/>
          <a:p>
            <a:r>
              <a:rPr lang="en-US" b="1" dirty="0">
                <a:solidFill>
                  <a:srgbClr val="1B3D6D"/>
                </a:solidFill>
              </a:rPr>
              <a:t>When?</a:t>
            </a:r>
          </a:p>
        </p:txBody>
      </p:sp>
      <p:sp>
        <p:nvSpPr>
          <p:cNvPr id="5" name="Content Placeholder 4">
            <a:extLst>
              <a:ext uri="{FF2B5EF4-FFF2-40B4-BE49-F238E27FC236}">
                <a16:creationId xmlns:a16="http://schemas.microsoft.com/office/drawing/2014/main" id="{00C2FBD3-230D-7118-6797-3F4C7D2CBB82}"/>
              </a:ext>
            </a:extLst>
          </p:cNvPr>
          <p:cNvSpPr>
            <a:spLocks noGrp="1"/>
          </p:cNvSpPr>
          <p:nvPr>
            <p:ph idx="1"/>
          </p:nvPr>
        </p:nvSpPr>
        <p:spPr>
          <a:xfrm>
            <a:off x="838200" y="1608341"/>
            <a:ext cx="7449766" cy="4351338"/>
          </a:xfrm>
        </p:spPr>
        <p:txBody>
          <a:bodyPr>
            <a:normAutofit/>
          </a:bodyPr>
          <a:lstStyle/>
          <a:p>
            <a:pPr>
              <a:spcAft>
                <a:spcPts val="600"/>
              </a:spcAft>
            </a:pPr>
            <a:r>
              <a:rPr lang="en-US" sz="3600" dirty="0">
                <a:solidFill>
                  <a:schemeClr val="tx2">
                    <a:lumMod val="75000"/>
                  </a:schemeClr>
                </a:solidFill>
              </a:rPr>
              <a:t>Time is a commodity </a:t>
            </a:r>
          </a:p>
          <a:p>
            <a:pPr>
              <a:spcAft>
                <a:spcPts val="600"/>
              </a:spcAft>
            </a:pPr>
            <a:r>
              <a:rPr lang="en-US" sz="3600" dirty="0">
                <a:solidFill>
                  <a:schemeClr val="tx2">
                    <a:lumMod val="75000"/>
                  </a:schemeClr>
                </a:solidFill>
              </a:rPr>
              <a:t>Legislative Assistants are valuable </a:t>
            </a:r>
          </a:p>
          <a:p>
            <a:pPr>
              <a:spcAft>
                <a:spcPts val="600"/>
              </a:spcAft>
            </a:pPr>
            <a:r>
              <a:rPr lang="en-US" sz="3600" dirty="0">
                <a:solidFill>
                  <a:schemeClr val="tx2">
                    <a:lumMod val="75000"/>
                  </a:schemeClr>
                </a:solidFill>
              </a:rPr>
              <a:t>Visit your legislator at his home district office</a:t>
            </a:r>
          </a:p>
        </p:txBody>
      </p:sp>
      <p:sp>
        <p:nvSpPr>
          <p:cNvPr id="6" name="TextBox 5">
            <a:extLst>
              <a:ext uri="{FF2B5EF4-FFF2-40B4-BE49-F238E27FC236}">
                <a16:creationId xmlns:a16="http://schemas.microsoft.com/office/drawing/2014/main" id="{3A9B9DA1-2FF4-3CE9-277C-A4DFB2694F65}"/>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Department legislative</a:t>
            </a:r>
          </a:p>
        </p:txBody>
      </p:sp>
      <p:pic>
        <p:nvPicPr>
          <p:cNvPr id="3" name="Picture 2" descr="A hand holding a black alarm clock&#10;&#10;Description automatically generated">
            <a:extLst>
              <a:ext uri="{FF2B5EF4-FFF2-40B4-BE49-F238E27FC236}">
                <a16:creationId xmlns:a16="http://schemas.microsoft.com/office/drawing/2014/main" id="{DD81E10A-4CDF-CCF4-6D2D-BABA15055596}"/>
              </a:ext>
            </a:extLst>
          </p:cNvPr>
          <p:cNvPicPr>
            <a:picLocks noChangeAspect="1"/>
          </p:cNvPicPr>
          <p:nvPr/>
        </p:nvPicPr>
        <p:blipFill>
          <a:blip r:embed="rId4">
            <a:extLst>
              <a:ext uri="{28A0092B-C50C-407E-A947-70E740481C1C}">
                <a14:useLocalDpi xmlns:a14="http://schemas.microsoft.com/office/drawing/2010/main" val="0"/>
              </a:ext>
            </a:extLst>
          </a:blip>
          <a:srcRect l="29622" t="5051" r="28392"/>
          <a:stretch/>
        </p:blipFill>
        <p:spPr>
          <a:xfrm>
            <a:off x="9115518" y="346361"/>
            <a:ext cx="2879387" cy="6511639"/>
          </a:xfrm>
          <a:prstGeom prst="rect">
            <a:avLst/>
          </a:prstGeom>
        </p:spPr>
      </p:pic>
      <p:grpSp>
        <p:nvGrpSpPr>
          <p:cNvPr id="7" name="Group 6">
            <a:extLst>
              <a:ext uri="{FF2B5EF4-FFF2-40B4-BE49-F238E27FC236}">
                <a16:creationId xmlns:a16="http://schemas.microsoft.com/office/drawing/2014/main" id="{21306EAB-CF88-41D3-FBB1-37C858C31818}"/>
              </a:ext>
            </a:extLst>
          </p:cNvPr>
          <p:cNvGrpSpPr/>
          <p:nvPr/>
        </p:nvGrpSpPr>
        <p:grpSpPr>
          <a:xfrm>
            <a:off x="9620655" y="6138153"/>
            <a:ext cx="2266545" cy="555721"/>
            <a:chOff x="9620655" y="6138153"/>
            <a:chExt cx="2266545" cy="555721"/>
          </a:xfrm>
        </p:grpSpPr>
        <p:sp>
          <p:nvSpPr>
            <p:cNvPr id="8" name="Rectangle 7">
              <a:extLst>
                <a:ext uri="{FF2B5EF4-FFF2-40B4-BE49-F238E27FC236}">
                  <a16:creationId xmlns:a16="http://schemas.microsoft.com/office/drawing/2014/main" id="{B1B0A89E-E95A-40AA-DCB9-D10CDA359BC1}"/>
                </a:ext>
              </a:extLst>
            </p:cNvPr>
            <p:cNvSpPr/>
            <p:nvPr/>
          </p:nvSpPr>
          <p:spPr>
            <a:xfrm>
              <a:off x="9620655" y="6138153"/>
              <a:ext cx="2266545" cy="5557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blue text&#10;&#10;Description automatically generated">
              <a:extLst>
                <a:ext uri="{FF2B5EF4-FFF2-40B4-BE49-F238E27FC236}">
                  <a16:creationId xmlns:a16="http://schemas.microsoft.com/office/drawing/2014/main" id="{F5BAA037-3AEE-A9D9-C571-F74A8C741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583" y="6187995"/>
              <a:ext cx="2046689" cy="456036"/>
            </a:xfrm>
            <a:prstGeom prst="rect">
              <a:avLst/>
            </a:prstGeom>
          </p:spPr>
        </p:pic>
      </p:grpSp>
    </p:spTree>
    <p:extLst>
      <p:ext uri="{BB962C8B-B14F-4D97-AF65-F5344CB8AC3E}">
        <p14:creationId xmlns:p14="http://schemas.microsoft.com/office/powerpoint/2010/main" val="4033116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up)">
                                      <p:cBhvr>
                                        <p:cTn id="10" dur="500"/>
                                        <p:tgtEl>
                                          <p:spTgt spid="5">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up)">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30AC0BA-7B0D-4826-AF2C-807098061C9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92D00E6-4DF2-A7B8-C897-7B39D630E7D7}"/>
              </a:ext>
            </a:extLst>
          </p:cNvPr>
          <p:cNvSpPr/>
          <p:nvPr/>
        </p:nvSpPr>
        <p:spPr>
          <a:xfrm>
            <a:off x="9669294" y="5959679"/>
            <a:ext cx="2522706" cy="898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cubes with white letters&#10;&#10;Description automatically generated">
            <a:extLst>
              <a:ext uri="{FF2B5EF4-FFF2-40B4-BE49-F238E27FC236}">
                <a16:creationId xmlns:a16="http://schemas.microsoft.com/office/drawing/2014/main" id="{AF0D0A5C-55F9-0C8E-21F3-8995BAA680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2436" y="3409748"/>
            <a:ext cx="4624691" cy="3083127"/>
          </a:xfrm>
          <a:prstGeom prst="rect">
            <a:avLst/>
          </a:prstGeom>
        </p:spPr>
      </p:pic>
      <p:sp>
        <p:nvSpPr>
          <p:cNvPr id="4" name="Title 3">
            <a:extLst>
              <a:ext uri="{FF2B5EF4-FFF2-40B4-BE49-F238E27FC236}">
                <a16:creationId xmlns:a16="http://schemas.microsoft.com/office/drawing/2014/main" id="{35984C8D-63CD-DB69-E260-45F33FB8AEF4}"/>
              </a:ext>
            </a:extLst>
          </p:cNvPr>
          <p:cNvSpPr>
            <a:spLocks noGrp="1"/>
          </p:cNvSpPr>
          <p:nvPr>
            <p:ph type="title"/>
          </p:nvPr>
        </p:nvSpPr>
        <p:spPr/>
        <p:txBody>
          <a:bodyPr/>
          <a:lstStyle/>
          <a:p>
            <a:r>
              <a:rPr lang="en-US" b="1" dirty="0">
                <a:solidFill>
                  <a:srgbClr val="1B3D6D"/>
                </a:solidFill>
              </a:rPr>
              <a:t>How?</a:t>
            </a:r>
          </a:p>
        </p:txBody>
      </p:sp>
      <p:sp>
        <p:nvSpPr>
          <p:cNvPr id="5" name="Content Placeholder 4">
            <a:extLst>
              <a:ext uri="{FF2B5EF4-FFF2-40B4-BE49-F238E27FC236}">
                <a16:creationId xmlns:a16="http://schemas.microsoft.com/office/drawing/2014/main" id="{AA879994-BA27-25EA-5B9C-08B357055B09}"/>
              </a:ext>
            </a:extLst>
          </p:cNvPr>
          <p:cNvSpPr>
            <a:spLocks noGrp="1"/>
          </p:cNvSpPr>
          <p:nvPr>
            <p:ph idx="1"/>
          </p:nvPr>
        </p:nvSpPr>
        <p:spPr>
          <a:xfrm>
            <a:off x="838200" y="1410511"/>
            <a:ext cx="10515600" cy="4549168"/>
          </a:xfrm>
        </p:spPr>
        <p:txBody>
          <a:bodyPr>
            <a:normAutofit/>
          </a:bodyPr>
          <a:lstStyle/>
          <a:p>
            <a:pPr>
              <a:spcAft>
                <a:spcPts val="600"/>
              </a:spcAft>
            </a:pPr>
            <a:r>
              <a:rPr lang="en-US" sz="3600" dirty="0">
                <a:solidFill>
                  <a:schemeClr val="tx2">
                    <a:lumMod val="75000"/>
                  </a:schemeClr>
                </a:solidFill>
              </a:rPr>
              <a:t>Leave behind written materials</a:t>
            </a:r>
          </a:p>
          <a:p>
            <a:pPr>
              <a:spcAft>
                <a:spcPts val="600"/>
              </a:spcAft>
            </a:pPr>
            <a:r>
              <a:rPr lang="en-US" sz="3600" dirty="0">
                <a:solidFill>
                  <a:schemeClr val="tx2">
                    <a:lumMod val="75000"/>
                  </a:schemeClr>
                </a:solidFill>
              </a:rPr>
              <a:t>Be concise and factual </a:t>
            </a:r>
          </a:p>
          <a:p>
            <a:pPr>
              <a:spcAft>
                <a:spcPts val="600"/>
              </a:spcAft>
            </a:pPr>
            <a:r>
              <a:rPr lang="en-US" sz="3600" dirty="0">
                <a:solidFill>
                  <a:schemeClr val="tx2">
                    <a:lumMod val="75000"/>
                  </a:schemeClr>
                </a:solidFill>
              </a:rPr>
              <a:t>Short and sweet</a:t>
            </a:r>
          </a:p>
          <a:p>
            <a:pPr>
              <a:spcAft>
                <a:spcPts val="600"/>
              </a:spcAft>
            </a:pPr>
            <a:r>
              <a:rPr lang="en-US" sz="3600" dirty="0">
                <a:solidFill>
                  <a:schemeClr val="tx2">
                    <a:lumMod val="75000"/>
                  </a:schemeClr>
                </a:solidFill>
              </a:rPr>
              <a:t>Avoid unnecessary disclosure of information </a:t>
            </a:r>
          </a:p>
        </p:txBody>
      </p:sp>
      <p:sp>
        <p:nvSpPr>
          <p:cNvPr id="6" name="TextBox 5">
            <a:extLst>
              <a:ext uri="{FF2B5EF4-FFF2-40B4-BE49-F238E27FC236}">
                <a16:creationId xmlns:a16="http://schemas.microsoft.com/office/drawing/2014/main" id="{4F9B8F5F-5FC3-442D-1528-0F8309F71CAF}"/>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Department legislative</a:t>
            </a:r>
          </a:p>
        </p:txBody>
      </p:sp>
      <p:pic>
        <p:nvPicPr>
          <p:cNvPr id="8" name="Picture 7" descr="A black and blue text&#10;&#10;Description automatically generated">
            <a:extLst>
              <a:ext uri="{FF2B5EF4-FFF2-40B4-BE49-F238E27FC236}">
                <a16:creationId xmlns:a16="http://schemas.microsoft.com/office/drawing/2014/main" id="{9CE0092E-F44F-957E-58C6-7AEE8CE81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8906" y="6237838"/>
            <a:ext cx="2046689" cy="456036"/>
          </a:xfrm>
          <a:prstGeom prst="rect">
            <a:avLst/>
          </a:prstGeom>
        </p:spPr>
      </p:pic>
    </p:spTree>
    <p:extLst>
      <p:ext uri="{BB962C8B-B14F-4D97-AF65-F5344CB8AC3E}">
        <p14:creationId xmlns:p14="http://schemas.microsoft.com/office/powerpoint/2010/main" val="25817354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6C1581B-8C3C-1434-5165-CD1C6B3693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FC4F3E-8567-20D8-CD15-55CF1D0D52A5}"/>
              </a:ext>
            </a:extLst>
          </p:cNvPr>
          <p:cNvSpPr>
            <a:spLocks noGrp="1"/>
          </p:cNvSpPr>
          <p:nvPr>
            <p:ph type="title"/>
          </p:nvPr>
        </p:nvSpPr>
        <p:spPr/>
        <p:txBody>
          <a:bodyPr/>
          <a:lstStyle/>
          <a:p>
            <a:r>
              <a:rPr lang="en-US" b="1" dirty="0">
                <a:solidFill>
                  <a:srgbClr val="1B3D6D"/>
                </a:solidFill>
              </a:rPr>
              <a:t>Do’s and Don’ts</a:t>
            </a:r>
          </a:p>
        </p:txBody>
      </p:sp>
      <p:sp>
        <p:nvSpPr>
          <p:cNvPr id="5" name="Content Placeholder 4">
            <a:extLst>
              <a:ext uri="{FF2B5EF4-FFF2-40B4-BE49-F238E27FC236}">
                <a16:creationId xmlns:a16="http://schemas.microsoft.com/office/drawing/2014/main" id="{AD39D3BD-4F48-08E0-9618-113D704395C3}"/>
              </a:ext>
            </a:extLst>
          </p:cNvPr>
          <p:cNvSpPr>
            <a:spLocks noGrp="1"/>
          </p:cNvSpPr>
          <p:nvPr>
            <p:ph idx="1"/>
          </p:nvPr>
        </p:nvSpPr>
        <p:spPr>
          <a:xfrm>
            <a:off x="838200" y="1608341"/>
            <a:ext cx="7119026" cy="4351338"/>
          </a:xfrm>
        </p:spPr>
        <p:txBody>
          <a:bodyPr>
            <a:normAutofit/>
          </a:bodyPr>
          <a:lstStyle/>
          <a:p>
            <a:pPr>
              <a:spcAft>
                <a:spcPts val="1200"/>
              </a:spcAft>
            </a:pPr>
            <a:r>
              <a:rPr lang="en-US" sz="3600" dirty="0">
                <a:solidFill>
                  <a:schemeClr val="tx2">
                    <a:lumMod val="75000"/>
                  </a:schemeClr>
                </a:solidFill>
              </a:rPr>
              <a:t>Never make political </a:t>
            </a:r>
            <a:br>
              <a:rPr lang="en-US" sz="3600" dirty="0">
                <a:solidFill>
                  <a:schemeClr val="tx2">
                    <a:lumMod val="75000"/>
                  </a:schemeClr>
                </a:solidFill>
              </a:rPr>
            </a:br>
            <a:r>
              <a:rPr lang="en-US" sz="3600" dirty="0">
                <a:solidFill>
                  <a:schemeClr val="tx2">
                    <a:lumMod val="75000"/>
                  </a:schemeClr>
                </a:solidFill>
              </a:rPr>
              <a:t>retribution threats</a:t>
            </a:r>
          </a:p>
          <a:p>
            <a:pPr>
              <a:spcAft>
                <a:spcPts val="1200"/>
              </a:spcAft>
            </a:pPr>
            <a:r>
              <a:rPr lang="en-US" sz="3600" dirty="0">
                <a:solidFill>
                  <a:schemeClr val="tx2">
                    <a:lumMod val="75000"/>
                  </a:schemeClr>
                </a:solidFill>
              </a:rPr>
              <a:t>Don’t sour your victory</a:t>
            </a:r>
          </a:p>
          <a:p>
            <a:pPr>
              <a:spcAft>
                <a:spcPts val="1200"/>
              </a:spcAft>
            </a:pPr>
            <a:r>
              <a:rPr lang="en-US" sz="3600" dirty="0">
                <a:solidFill>
                  <a:schemeClr val="tx2">
                    <a:lumMod val="75000"/>
                  </a:schemeClr>
                </a:solidFill>
              </a:rPr>
              <a:t>Make sure you follow up!</a:t>
            </a:r>
          </a:p>
          <a:p>
            <a:pPr>
              <a:spcAft>
                <a:spcPts val="1200"/>
              </a:spcAft>
            </a:pPr>
            <a:r>
              <a:rPr lang="en-US" sz="3600" dirty="0">
                <a:solidFill>
                  <a:schemeClr val="tx2">
                    <a:lumMod val="75000"/>
                  </a:schemeClr>
                </a:solidFill>
              </a:rPr>
              <a:t>Be sure to show you’re </a:t>
            </a:r>
            <a:br>
              <a:rPr lang="en-US" sz="3600" dirty="0">
                <a:solidFill>
                  <a:schemeClr val="tx2">
                    <a:lumMod val="75000"/>
                  </a:schemeClr>
                </a:solidFill>
              </a:rPr>
            </a:br>
            <a:r>
              <a:rPr lang="en-US" sz="3600" dirty="0">
                <a:solidFill>
                  <a:schemeClr val="tx2">
                    <a:lumMod val="75000"/>
                  </a:schemeClr>
                </a:solidFill>
              </a:rPr>
              <a:t>thankful for their help</a:t>
            </a:r>
          </a:p>
        </p:txBody>
      </p:sp>
      <p:sp>
        <p:nvSpPr>
          <p:cNvPr id="6" name="TextBox 5">
            <a:extLst>
              <a:ext uri="{FF2B5EF4-FFF2-40B4-BE49-F238E27FC236}">
                <a16:creationId xmlns:a16="http://schemas.microsoft.com/office/drawing/2014/main" id="{A9238670-3CB4-E4DB-C623-A71949B969DF}"/>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Department legislative</a:t>
            </a:r>
          </a:p>
        </p:txBody>
      </p:sp>
      <p:pic>
        <p:nvPicPr>
          <p:cNvPr id="3" name="Picture 2" descr="A person smiling and giving the ok sign&#10;&#10;Description automatically generated">
            <a:extLst>
              <a:ext uri="{FF2B5EF4-FFF2-40B4-BE49-F238E27FC236}">
                <a16:creationId xmlns:a16="http://schemas.microsoft.com/office/drawing/2014/main" id="{8A3EC49E-0C03-4EB2-6E47-B8535AABFE08}"/>
              </a:ext>
            </a:extLst>
          </p:cNvPr>
          <p:cNvPicPr>
            <a:picLocks noChangeAspect="1"/>
          </p:cNvPicPr>
          <p:nvPr/>
        </p:nvPicPr>
        <p:blipFill>
          <a:blip r:embed="rId4">
            <a:extLst>
              <a:ext uri="{28A0092B-C50C-407E-A947-70E740481C1C}">
                <a14:useLocalDpi xmlns:a14="http://schemas.microsoft.com/office/drawing/2010/main" val="0"/>
              </a:ext>
            </a:extLst>
          </a:blip>
          <a:srcRect r="20405"/>
          <a:stretch/>
        </p:blipFill>
        <p:spPr>
          <a:xfrm>
            <a:off x="6250223" y="1608341"/>
            <a:ext cx="5941777" cy="5249659"/>
          </a:xfrm>
          <a:prstGeom prst="rect">
            <a:avLst/>
          </a:prstGeom>
        </p:spPr>
      </p:pic>
      <p:grpSp>
        <p:nvGrpSpPr>
          <p:cNvPr id="7" name="Group 6">
            <a:extLst>
              <a:ext uri="{FF2B5EF4-FFF2-40B4-BE49-F238E27FC236}">
                <a16:creationId xmlns:a16="http://schemas.microsoft.com/office/drawing/2014/main" id="{9FD1BE6D-C614-A448-C5F1-691181C23293}"/>
              </a:ext>
            </a:extLst>
          </p:cNvPr>
          <p:cNvGrpSpPr/>
          <p:nvPr/>
        </p:nvGrpSpPr>
        <p:grpSpPr>
          <a:xfrm>
            <a:off x="9620655" y="6138153"/>
            <a:ext cx="2266545" cy="555721"/>
            <a:chOff x="9620655" y="6138153"/>
            <a:chExt cx="2266545" cy="555721"/>
          </a:xfrm>
        </p:grpSpPr>
        <p:sp>
          <p:nvSpPr>
            <p:cNvPr id="8" name="Rectangle 7">
              <a:extLst>
                <a:ext uri="{FF2B5EF4-FFF2-40B4-BE49-F238E27FC236}">
                  <a16:creationId xmlns:a16="http://schemas.microsoft.com/office/drawing/2014/main" id="{6D1070F6-7E70-7F7E-8432-0E00D46E5A6D}"/>
                </a:ext>
              </a:extLst>
            </p:cNvPr>
            <p:cNvSpPr/>
            <p:nvPr/>
          </p:nvSpPr>
          <p:spPr>
            <a:xfrm>
              <a:off x="9620655" y="6138153"/>
              <a:ext cx="2266545" cy="5557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and blue text&#10;&#10;Description automatically generated">
              <a:extLst>
                <a:ext uri="{FF2B5EF4-FFF2-40B4-BE49-F238E27FC236}">
                  <a16:creationId xmlns:a16="http://schemas.microsoft.com/office/drawing/2014/main" id="{D10D3B37-3A38-F175-4D9B-EC5A7276EF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0583" y="6187995"/>
              <a:ext cx="2046689" cy="456036"/>
            </a:xfrm>
            <a:prstGeom prst="rect">
              <a:avLst/>
            </a:prstGeom>
          </p:spPr>
        </p:pic>
      </p:grpSp>
    </p:spTree>
    <p:extLst>
      <p:ext uri="{BB962C8B-B14F-4D97-AF65-F5344CB8AC3E}">
        <p14:creationId xmlns:p14="http://schemas.microsoft.com/office/powerpoint/2010/main" val="170068859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BA99D9F-87E2-23D4-D30B-E5EBAC6FA3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2809394-EEF0-989C-AF05-3555C872A752}"/>
              </a:ext>
            </a:extLst>
          </p:cNvPr>
          <p:cNvSpPr>
            <a:spLocks noGrp="1"/>
          </p:cNvSpPr>
          <p:nvPr>
            <p:ph type="title"/>
          </p:nvPr>
        </p:nvSpPr>
        <p:spPr/>
        <p:txBody>
          <a:bodyPr/>
          <a:lstStyle/>
          <a:p>
            <a:r>
              <a:rPr lang="en-US" b="1" dirty="0">
                <a:solidFill>
                  <a:srgbClr val="1B3D6D"/>
                </a:solidFill>
              </a:rPr>
              <a:t>How to Locate YOURS</a:t>
            </a:r>
          </a:p>
        </p:txBody>
      </p:sp>
      <p:sp>
        <p:nvSpPr>
          <p:cNvPr id="6" name="TextBox 5">
            <a:extLst>
              <a:ext uri="{FF2B5EF4-FFF2-40B4-BE49-F238E27FC236}">
                <a16:creationId xmlns:a16="http://schemas.microsoft.com/office/drawing/2014/main" id="{1A6816C6-7E25-2F36-7E60-7E18C3F1C9A4}"/>
              </a:ext>
            </a:extLst>
          </p:cNvPr>
          <p:cNvSpPr txBox="1"/>
          <p:nvPr/>
        </p:nvSpPr>
        <p:spPr>
          <a:xfrm rot="16200000">
            <a:off x="-2904835" y="3275112"/>
            <a:ext cx="6511638" cy="307777"/>
          </a:xfrm>
          <a:prstGeom prst="rect">
            <a:avLst/>
          </a:prstGeom>
          <a:noFill/>
        </p:spPr>
        <p:txBody>
          <a:bodyPr wrap="square" rtlCol="0">
            <a:spAutoFit/>
          </a:bodyPr>
          <a:lstStyle/>
          <a:p>
            <a:pPr algn="ctr"/>
            <a:r>
              <a:rPr lang="en-US" sz="1400" cap="all" dirty="0">
                <a:solidFill>
                  <a:schemeClr val="bg1"/>
                </a:solidFill>
              </a:rPr>
              <a:t>Department legislative</a:t>
            </a:r>
          </a:p>
        </p:txBody>
      </p:sp>
      <p:pic>
        <p:nvPicPr>
          <p:cNvPr id="7" name="Picture 6">
            <a:extLst>
              <a:ext uri="{FF2B5EF4-FFF2-40B4-BE49-F238E27FC236}">
                <a16:creationId xmlns:a16="http://schemas.microsoft.com/office/drawing/2014/main" id="{05B63424-2C68-07AC-2921-19C4F396057F}"/>
              </a:ext>
            </a:extLst>
          </p:cNvPr>
          <p:cNvPicPr>
            <a:picLocks noChangeAspect="1"/>
          </p:cNvPicPr>
          <p:nvPr/>
        </p:nvPicPr>
        <p:blipFill>
          <a:blip r:embed="rId4"/>
          <a:stretch>
            <a:fillRect/>
          </a:stretch>
        </p:blipFill>
        <p:spPr>
          <a:xfrm>
            <a:off x="1093270" y="1553603"/>
            <a:ext cx="6690731" cy="2410164"/>
          </a:xfrm>
          <a:prstGeom prst="rect">
            <a:avLst/>
          </a:prstGeom>
        </p:spPr>
      </p:pic>
      <p:pic>
        <p:nvPicPr>
          <p:cNvPr id="8" name="Picture 7">
            <a:extLst>
              <a:ext uri="{FF2B5EF4-FFF2-40B4-BE49-F238E27FC236}">
                <a16:creationId xmlns:a16="http://schemas.microsoft.com/office/drawing/2014/main" id="{7B9EAF5A-487C-EE93-65CA-E8B54557C79F}"/>
              </a:ext>
            </a:extLst>
          </p:cNvPr>
          <p:cNvPicPr>
            <a:picLocks noChangeAspect="1"/>
          </p:cNvPicPr>
          <p:nvPr/>
        </p:nvPicPr>
        <p:blipFill>
          <a:blip r:embed="rId5"/>
          <a:stretch>
            <a:fillRect/>
          </a:stretch>
        </p:blipFill>
        <p:spPr>
          <a:xfrm>
            <a:off x="1093270" y="4330178"/>
            <a:ext cx="6782568" cy="1644134"/>
          </a:xfrm>
          <a:prstGeom prst="rect">
            <a:avLst/>
          </a:prstGeom>
        </p:spPr>
      </p:pic>
      <p:sp>
        <p:nvSpPr>
          <p:cNvPr id="9" name="Content Placeholder 4">
            <a:extLst>
              <a:ext uri="{FF2B5EF4-FFF2-40B4-BE49-F238E27FC236}">
                <a16:creationId xmlns:a16="http://schemas.microsoft.com/office/drawing/2014/main" id="{FB62B011-9B4E-6A74-E468-B318AF2529DE}"/>
              </a:ext>
            </a:extLst>
          </p:cNvPr>
          <p:cNvSpPr>
            <a:spLocks noGrp="1"/>
          </p:cNvSpPr>
          <p:nvPr>
            <p:ph idx="1"/>
          </p:nvPr>
        </p:nvSpPr>
        <p:spPr>
          <a:xfrm>
            <a:off x="7964862" y="1553603"/>
            <a:ext cx="3957041" cy="420052"/>
          </a:xfrm>
        </p:spPr>
        <p:txBody>
          <a:bodyPr>
            <a:normAutofit lnSpcReduction="10000"/>
          </a:bodyPr>
          <a:lstStyle/>
          <a:p>
            <a:pPr marL="0" indent="0">
              <a:spcAft>
                <a:spcPts val="600"/>
              </a:spcAft>
              <a:buNone/>
            </a:pPr>
            <a:r>
              <a:rPr lang="en-US" sz="2400" dirty="0">
                <a:solidFill>
                  <a:schemeClr val="tx2">
                    <a:lumMod val="75000"/>
                  </a:schemeClr>
                </a:solidFill>
              </a:rPr>
              <a:t>www.myfloridahouse.gov</a:t>
            </a:r>
          </a:p>
        </p:txBody>
      </p:sp>
      <p:sp>
        <p:nvSpPr>
          <p:cNvPr id="10" name="Content Placeholder 4">
            <a:extLst>
              <a:ext uri="{FF2B5EF4-FFF2-40B4-BE49-F238E27FC236}">
                <a16:creationId xmlns:a16="http://schemas.microsoft.com/office/drawing/2014/main" id="{27218492-E90D-48D6-2921-DAC9C121D190}"/>
              </a:ext>
            </a:extLst>
          </p:cNvPr>
          <p:cNvSpPr txBox="1">
            <a:spLocks/>
          </p:cNvSpPr>
          <p:nvPr/>
        </p:nvSpPr>
        <p:spPr>
          <a:xfrm>
            <a:off x="7964862" y="4330178"/>
            <a:ext cx="3957041" cy="4200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2400" dirty="0">
                <a:solidFill>
                  <a:schemeClr val="tx2">
                    <a:lumMod val="75000"/>
                  </a:schemeClr>
                </a:solidFill>
              </a:rPr>
              <a:t>www.flsenate.gov</a:t>
            </a:r>
          </a:p>
        </p:txBody>
      </p:sp>
      <p:pic>
        <p:nvPicPr>
          <p:cNvPr id="12" name="Picture 11" descr="A qr code with a few squares&#10;&#10;Description automatically generated">
            <a:extLst>
              <a:ext uri="{FF2B5EF4-FFF2-40B4-BE49-F238E27FC236}">
                <a16:creationId xmlns:a16="http://schemas.microsoft.com/office/drawing/2014/main" id="{4A7E2E09-A978-943B-9E2E-547B55ECC0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9035" y="4750230"/>
            <a:ext cx="1097280" cy="1097280"/>
          </a:xfrm>
          <a:prstGeom prst="rect">
            <a:avLst/>
          </a:prstGeom>
        </p:spPr>
      </p:pic>
      <p:pic>
        <p:nvPicPr>
          <p:cNvPr id="14" name="Picture 13" descr="A qr code on a white background&#10;&#10;Description automatically generated">
            <a:extLst>
              <a:ext uri="{FF2B5EF4-FFF2-40B4-BE49-F238E27FC236}">
                <a16:creationId xmlns:a16="http://schemas.microsoft.com/office/drawing/2014/main" id="{415387B8-7A92-67FA-5079-5E43DB7E9F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9035" y="2030967"/>
            <a:ext cx="1097280" cy="1097280"/>
          </a:xfrm>
          <a:prstGeom prst="rect">
            <a:avLst/>
          </a:prstGeom>
        </p:spPr>
      </p:pic>
    </p:spTree>
    <p:extLst>
      <p:ext uri="{BB962C8B-B14F-4D97-AF65-F5344CB8AC3E}">
        <p14:creationId xmlns:p14="http://schemas.microsoft.com/office/powerpoint/2010/main" val="29139090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2" presetClass="entr" presetSubtype="2"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theme/theme1.xml><?xml version="1.0" encoding="utf-8"?>
<a:theme xmlns:a="http://schemas.openxmlformats.org/drawingml/2006/main" name="Office Theme">
  <a:themeElements>
    <a:clrScheme name="FAL">
      <a:dk1>
        <a:srgbClr val="262626"/>
      </a:dk1>
      <a:lt1>
        <a:srgbClr val="FFFFFF"/>
      </a:lt1>
      <a:dk2>
        <a:srgbClr val="3A3A3A"/>
      </a:dk2>
      <a:lt2>
        <a:srgbClr val="E8E8E8"/>
      </a:lt2>
      <a:accent1>
        <a:srgbClr val="1B3D6D"/>
      </a:accent1>
      <a:accent2>
        <a:srgbClr val="D72131"/>
      </a:accent2>
      <a:accent3>
        <a:srgbClr val="2A5FAC"/>
      </a:accent3>
      <a:accent4>
        <a:srgbClr val="6896DA"/>
      </a:accent4>
      <a:accent5>
        <a:srgbClr val="8C1621"/>
      </a:accent5>
      <a:accent6>
        <a:srgbClr val="E55563"/>
      </a:accent6>
      <a:hlink>
        <a:srgbClr val="1B3D6D"/>
      </a:hlink>
      <a:folHlink>
        <a:srgbClr val="8C1621"/>
      </a:folHlink>
    </a:clrScheme>
    <a:fontScheme name="FAL">
      <a:majorFont>
        <a:latin typeface="Calibri"/>
        <a:ea typeface=""/>
        <a:cs typeface=""/>
      </a:majorFont>
      <a:minorFont>
        <a:latin typeface="Calibri"/>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215</TotalTime>
  <Words>1899</Words>
  <Application>Microsoft Office PowerPoint</Application>
  <PresentationFormat>Widescreen</PresentationFormat>
  <Paragraphs>182</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Aptos</vt:lpstr>
      <vt:lpstr>Arial</vt:lpstr>
      <vt:lpstr>Calibri</vt:lpstr>
      <vt:lpstr>Office Theme</vt:lpstr>
      <vt:lpstr>PowerPoint Presentation</vt:lpstr>
      <vt:lpstr>Advice</vt:lpstr>
      <vt:lpstr>Who?</vt:lpstr>
      <vt:lpstr>What?</vt:lpstr>
      <vt:lpstr>Assumptions</vt:lpstr>
      <vt:lpstr>When?</vt:lpstr>
      <vt:lpstr>How?</vt:lpstr>
      <vt:lpstr>Do’s and Don’ts</vt:lpstr>
      <vt:lpstr>How to Locate YOURS</vt:lpstr>
      <vt:lpstr>Veteran Legislators</vt:lpstr>
      <vt:lpstr>State vs U.S. Legislators</vt:lpstr>
      <vt:lpstr>Allowable’s</vt:lpstr>
      <vt:lpstr>Exercise</vt:lpstr>
      <vt:lpstr>Updates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Carrie Kolze</dc:creator>
  <cp:lastModifiedBy>Zahra Nathoo</cp:lastModifiedBy>
  <cp:revision>20</cp:revision>
  <dcterms:created xsi:type="dcterms:W3CDTF">2024-08-19T13:25:53Z</dcterms:created>
  <dcterms:modified xsi:type="dcterms:W3CDTF">2025-05-02T18:11:02Z</dcterms:modified>
</cp:coreProperties>
</file>