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90" r:id="rId11"/>
    <p:sldId id="25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9" r:id="rId30"/>
    <p:sldId id="285" r:id="rId31"/>
    <p:sldId id="288" r:id="rId32"/>
    <p:sldId id="291" r:id="rId33"/>
    <p:sldId id="286" r:id="rId34"/>
    <p:sldId id="293" r:id="rId35"/>
    <p:sldId id="294" r:id="rId36"/>
    <p:sldId id="295" r:id="rId37"/>
    <p:sldId id="296" r:id="rId38"/>
    <p:sldId id="297" r:id="rId39"/>
    <p:sldId id="299" r:id="rId40"/>
    <p:sldId id="292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131"/>
    <a:srgbClr val="1B3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1DFB7-893B-4416-B278-A94AE8917D2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1175-A615-4D41-AFF9-981BD354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175-A615-4D41-AFF9-981BD354EF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4E50-221B-A684-2EDB-3E2BA695E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03BD9-C29A-5514-B874-B6F0C4681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48B65-9F25-448B-3B74-9BE9C1F5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B1A73-969F-E53B-955B-ACA3F47E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44DAB-BB18-76CF-5946-E1E4517C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2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DC68-A246-40A5-FBC5-C285FEE9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CF4A8-7FBC-78F9-ECED-34899692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9DD5A-BA3E-17ED-A33F-3968BFD2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D170-52EB-631B-797A-C54F638A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21FBB-C4FF-4866-4102-5FE959CE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2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F72D36-9A88-17B6-C2BF-B95F7790B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F03E7-9C63-5B1F-A869-AF40F6751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A217-A8AA-DDFF-261F-F03E9709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3B4DB-2D4A-FAC5-FCA4-29006B68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570B-D225-5BA9-4C6D-39B7EDB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0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FD56-1680-FDC0-9888-A99F2E5E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3449-48C4-9BC8-C64A-0860AF589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F606D-454B-E492-718C-3C1DF4F3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2385C-0A32-EBC4-F6F6-A99EE6A2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38BCF-9545-5026-49E1-8E9BA025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6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D0DE-38FD-933F-1419-DF634F1A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C5CE2-C795-35AA-A48F-29F481E8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C5C50-0173-1433-BE97-5A702A3D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FB80-7911-64D5-D56C-11B3332D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B3E94-8494-49C8-01A6-0085AC7D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D6E0-3A88-CA81-4541-CFAAA0ED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9FAA-85CA-A7D0-7089-F8082D53E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0C698-101C-971E-6780-950DA6C95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FD530-9804-15F2-C26D-914188FE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CF3D8-BE80-2C09-67B3-114030F4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CF17-1734-D2EA-C915-05CFAAD0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3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5AAB-97B2-3401-413A-CEDA7AE5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182AF-BC25-E592-9EDA-ABCEA0F35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97B3A-EA99-FE05-3F33-1A8BED0CC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81B57-BFB3-3599-E148-7FF719030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220A0-5934-293C-5005-14FABFC52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62C2-2A8E-F23D-9232-2CD42BEB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43C44-D7E0-DAC3-CDF8-EA652174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CCA17-3C63-CF28-F29C-AB46117A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2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182C-8BEF-64DD-AE91-DD80C446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85934-22E1-1E03-2E2C-5592195B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AFA8C-B300-A857-9535-C1F6C8FB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44A8E-8FC3-753F-8E45-A11CBD73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A5200-27C9-40B9-4E70-80E726AB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403D7-C957-5EE8-7F19-148A3221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6444D-DF62-AC33-A9D6-331E211F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F532-CDAC-1AA4-7DB0-B8B7B8C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5F928-33AF-1A12-827C-90F28BAF0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4C03E-4694-2BE6-D97E-C8EB8671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D2DB9-1E81-10B5-2752-D0D0D157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9B951-A593-7FF6-7802-D8C7CBB3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A8D98-3F46-C974-FEE7-9A9DA2A9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9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43B6-381F-013E-50E7-ACAE975F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70350-2793-EF86-3AFD-48D44FE33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F0576-3DDA-E8B1-71FD-D27C94C4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70045-C628-95E4-9B63-9CBDA08E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D6BBD-8F95-FE9D-602B-4E6FBAA3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9BC3C-8EFB-2B9C-C9C8-A7733645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FD978-C54F-2CCC-9EDD-BE201227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7FFF5-9E98-E138-8C0B-E874D96BA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6395E-5D30-6DA1-AB8D-C2656D127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88B9D-8A5D-48CA-9255-A5D6B9E6886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3D85-5B89-14D7-8751-658B74E14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F765-3095-467A-2CF5-E1A89C653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050CA4-9E91-4176-A207-6E02534E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188D75-8B81-7AD5-EB29-EC0C5C3822AA}"/>
              </a:ext>
            </a:extLst>
          </p:cNvPr>
          <p:cNvSpPr txBox="1"/>
          <p:nvPr/>
        </p:nvSpPr>
        <p:spPr>
          <a:xfrm>
            <a:off x="7638473" y="1838390"/>
            <a:ext cx="42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Historian</a:t>
            </a:r>
          </a:p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84E9E-49D5-6330-3872-2FDEE8A1B088}"/>
              </a:ext>
            </a:extLst>
          </p:cNvPr>
          <p:cNvSpPr txBox="1"/>
          <p:nvPr/>
        </p:nvSpPr>
        <p:spPr>
          <a:xfrm>
            <a:off x="7638473" y="3957781"/>
            <a:ext cx="4276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Instructors: Edward Lewis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49EAB-F31E-AFCA-EE00-E6CDADA87C52}"/>
              </a:ext>
            </a:extLst>
          </p:cNvPr>
          <p:cNvSpPr txBox="1"/>
          <p:nvPr/>
        </p:nvSpPr>
        <p:spPr>
          <a:xfrm>
            <a:off x="341745" y="4727507"/>
            <a:ext cx="620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rgbClr val="1B3D6D"/>
                </a:solidFill>
              </a:rPr>
              <a:t>2025 Department of Florida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D9EA5-15F5-2A6D-D753-DD1572E5A6BC}"/>
              </a:ext>
            </a:extLst>
          </p:cNvPr>
          <p:cNvSpPr txBox="1"/>
          <p:nvPr/>
        </p:nvSpPr>
        <p:spPr>
          <a:xfrm>
            <a:off x="341745" y="4958339"/>
            <a:ext cx="11508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cap="all" dirty="0"/>
              <a:t>Department Convention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595B4-EF9F-1795-E757-40AFFA4F447D}"/>
              </a:ext>
            </a:extLst>
          </p:cNvPr>
          <p:cNvSpPr txBox="1"/>
          <p:nvPr/>
        </p:nvSpPr>
        <p:spPr>
          <a:xfrm>
            <a:off x="10002982" y="6228438"/>
            <a:ext cx="1911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B3D6D"/>
                </a:solidFill>
              </a:rPr>
              <a:t>www.floridalegion.org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304170-AC0B-3006-1B73-99156C0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/>
        </p:blipFill>
        <p:spPr>
          <a:xfrm>
            <a:off x="0" y="1524000"/>
            <a:ext cx="7333673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55E3F-B600-365F-449A-B7EE3E5A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CF2C3-93DA-8DC8-2388-A1FDF316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9" y="462830"/>
            <a:ext cx="10902133" cy="2852737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Yearbooks / Scrapbooks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F292F-C45C-4290-7096-F48A0A177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800" y="3342555"/>
            <a:ext cx="10902132" cy="1500187"/>
          </a:xfrm>
        </p:spPr>
        <p:txBody>
          <a:bodyPr/>
          <a:lstStyle/>
          <a:p>
            <a:r>
              <a:rPr lang="en-US" dirty="0">
                <a:solidFill>
                  <a:srgbClr val="D72131"/>
                </a:solidFill>
              </a:rPr>
              <a:t>Compilation and Judging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4F10B-BEC6-A720-0711-240DCAD0DFD7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312084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F3DE3-5CDB-756C-334E-1254B78C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F97CED-691B-DCE9-68F0-EA301447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Follow the Rules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FC5995-1CBA-CFC2-5AE7-40A6CC69E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975"/>
            <a:ext cx="11076160" cy="4148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600" dirty="0"/>
              <a:t>Yearbook/Scrapbook Contest </a:t>
            </a:r>
            <a:br>
              <a:rPr lang="en-US" altLang="en-US" sz="3600" dirty="0"/>
            </a:br>
            <a:r>
              <a:rPr lang="en-US" altLang="en-US" sz="3600" dirty="0"/>
              <a:t>judging breaks out is as follows: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F0062-FB0C-392C-FBAC-5967DACC063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1522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6789A-9AD9-4864-9B32-60950D364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DE84FF-CEF8-7F1A-7D19-7BECCD62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3AA398-4FCC-10AF-457F-997CA802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467948" cy="414898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4000" b="1" dirty="0"/>
              <a:t>COVER (5)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Size 12 X 15 max.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Legion Emblem – centered L to 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Name and Number of Post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Volume Number if needed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Bindery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0EA82-1287-6C69-52D4-A74A09AE4774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2" name="Picture 11" descr="A close-up of a book&#10;&#10;Description automatically generated">
            <a:extLst>
              <a:ext uri="{FF2B5EF4-FFF2-40B4-BE49-F238E27FC236}">
                <a16:creationId xmlns:a16="http://schemas.microsoft.com/office/drawing/2014/main" id="{D1CDFC4F-81A0-04A1-9264-E33E8EEEA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9" y="1234895"/>
            <a:ext cx="2455063" cy="3162454"/>
          </a:xfrm>
          <a:prstGeom prst="rect">
            <a:avLst/>
          </a:prstGeom>
        </p:spPr>
      </p:pic>
      <p:pic>
        <p:nvPicPr>
          <p:cNvPr id="14" name="Picture 13" descr="A close-up of a postcard&#10;&#10;Description automatically generated">
            <a:extLst>
              <a:ext uri="{FF2B5EF4-FFF2-40B4-BE49-F238E27FC236}">
                <a16:creationId xmlns:a16="http://schemas.microsoft.com/office/drawing/2014/main" id="{AB11C800-F6A0-86FB-0B5C-7A8E90D8A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97" y="2998588"/>
            <a:ext cx="3375203" cy="32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EA068-2060-4E97-BB3C-99B220E0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CE9F98-1C2C-71E2-B12E-FD6FD5D7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43C5A4-220C-70E9-8221-8CD015FF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975"/>
            <a:ext cx="3480303" cy="4148987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altLang="en-US" sz="4400" b="1" dirty="0"/>
              <a:t>COVER (5)</a:t>
            </a:r>
          </a:p>
          <a:p>
            <a:pPr marL="0" indent="0">
              <a:buFontTx/>
              <a:buNone/>
            </a:pPr>
            <a:endParaRPr lang="en-US" altLang="en-US" sz="2000" dirty="0"/>
          </a:p>
          <a:p>
            <a:pPr marL="0" indent="0">
              <a:buFontTx/>
              <a:buNone/>
            </a:pPr>
            <a:r>
              <a:rPr lang="en-US" altLang="en-US" sz="3600" dirty="0"/>
              <a:t>Not to exceed three (3) inches between front and back cover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1CC1E-0368-A350-9E39-8430B50DB3E2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25C7B23-0CD1-321B-A92E-9E1C26FFD7F0}"/>
              </a:ext>
            </a:extLst>
          </p:cNvPr>
          <p:cNvSpPr txBox="1">
            <a:spLocks/>
          </p:cNvSpPr>
          <p:nvPr/>
        </p:nvSpPr>
        <p:spPr>
          <a:xfrm>
            <a:off x="6685230" y="1553377"/>
            <a:ext cx="3480303" cy="1425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/>
              <a:t>Use spacers to make both sides of the book the same thickness</a:t>
            </a:r>
            <a:endParaRPr lang="en-US" alt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E4EDA0-1756-B532-A6D0-DA7C6CFDBD79}"/>
              </a:ext>
            </a:extLst>
          </p:cNvPr>
          <p:cNvGrpSpPr/>
          <p:nvPr/>
        </p:nvGrpSpPr>
        <p:grpSpPr>
          <a:xfrm>
            <a:off x="5136350" y="3324885"/>
            <a:ext cx="5700851" cy="1736003"/>
            <a:chOff x="5136350" y="3324885"/>
            <a:chExt cx="5700851" cy="1736003"/>
          </a:xfrm>
        </p:grpSpPr>
        <p:pic>
          <p:nvPicPr>
            <p:cNvPr id="9" name="Picture 8" descr="A blurry picture of a white surface&#10;&#10;Description automatically generated">
              <a:extLst>
                <a:ext uri="{FF2B5EF4-FFF2-40B4-BE49-F238E27FC236}">
                  <a16:creationId xmlns:a16="http://schemas.microsoft.com/office/drawing/2014/main" id="{696C043B-F136-E213-9DBA-5282586F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350" y="3515009"/>
              <a:ext cx="5700851" cy="1425213"/>
            </a:xfrm>
            <a:prstGeom prst="rect">
              <a:avLst/>
            </a:prstGeom>
          </p:spPr>
        </p:pic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C122CB23-C6E4-B05B-5533-ED51D0D13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00166" y="3324885"/>
              <a:ext cx="0" cy="1736003"/>
            </a:xfrm>
            <a:prstGeom prst="line">
              <a:avLst/>
            </a:prstGeom>
            <a:noFill/>
            <a:ln w="57150">
              <a:solidFill>
                <a:srgbClr val="D7213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13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43EA2-CE57-9B0D-7FEA-85D404957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793075-29D7-30F0-D2FD-67902698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15A696-B89B-5A90-76F3-E40C446C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323091" cy="4148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b="1" dirty="0"/>
              <a:t>Name/Address (3)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Full name and address of author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Located in lower left corner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Neatly typed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Centered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3 x 5 index card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03E55-AE88-E1A5-B8FF-9E301886EB78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book with a sticker on it&#10;&#10;Description automatically generated">
            <a:extLst>
              <a:ext uri="{FF2B5EF4-FFF2-40B4-BE49-F238E27FC236}">
                <a16:creationId xmlns:a16="http://schemas.microsoft.com/office/drawing/2014/main" id="{061AEAC3-F79E-0B99-039D-5213D8F05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1"/>
          <a:stretch/>
        </p:blipFill>
        <p:spPr>
          <a:xfrm>
            <a:off x="7561907" y="173181"/>
            <a:ext cx="4630093" cy="6142098"/>
          </a:xfrm>
          <a:prstGeom prst="rect">
            <a:avLst/>
          </a:prstGeom>
        </p:spPr>
      </p:pic>
      <p:sp>
        <p:nvSpPr>
          <p:cNvPr id="7" name="Line 11">
            <a:extLst>
              <a:ext uri="{FF2B5EF4-FFF2-40B4-BE49-F238E27FC236}">
                <a16:creationId xmlns:a16="http://schemas.microsoft.com/office/drawing/2014/main" id="{B4D3C31A-21ED-AB72-01A3-C20B7D36D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78" y="3693814"/>
            <a:ext cx="1492312" cy="567350"/>
          </a:xfrm>
          <a:prstGeom prst="line">
            <a:avLst/>
          </a:prstGeom>
          <a:noFill/>
          <a:ln w="57150">
            <a:solidFill>
              <a:srgbClr val="D721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5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9DA68-8749-407E-8F0E-7642A452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FA70E5-D506-84E7-67EA-84A56DB2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49FD50-9E2C-DFA5-0D7F-E3F37632D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975"/>
            <a:ext cx="5598814" cy="4148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b="1" dirty="0"/>
              <a:t>Title Page (5)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First page facing the reader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Centered on page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Double-spaced or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E4279-2816-1921-C17B-397CC80A6D4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2" name="Picture 9" descr="Winner Post 469 003 (2)">
            <a:extLst>
              <a:ext uri="{FF2B5EF4-FFF2-40B4-BE49-F238E27FC236}">
                <a16:creationId xmlns:a16="http://schemas.microsoft.com/office/drawing/2014/main" id="{E1DB6E53-8CBD-B42B-628D-580AC7B8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0406" y="857480"/>
            <a:ext cx="2413394" cy="29878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1" descr="Scrap Title">
            <a:extLst>
              <a:ext uri="{FF2B5EF4-FFF2-40B4-BE49-F238E27FC236}">
                <a16:creationId xmlns:a16="http://schemas.microsoft.com/office/drawing/2014/main" id="{880929BA-F84A-0720-DBB3-99E30FCC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5491"/>
          <a:stretch/>
        </p:blipFill>
        <p:spPr>
          <a:xfrm>
            <a:off x="6722953" y="2833642"/>
            <a:ext cx="2637483" cy="26979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4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3F195-CE8A-045B-B021-EA08AC7B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CD1E8-0908-5E36-46F3-398923E89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18E166-D47B-3607-3A3B-0708E5F7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983"/>
            <a:ext cx="5508279" cy="46559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b="1" dirty="0"/>
              <a:t>Introduction (5)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Formation of National and Department (Brief)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How Post name was selected (Brief)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Brief resume of the community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Post Home information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Post Officer 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BE927-8E81-6A5F-0578-21DEF643F319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n open book with a picture of a soldier&#10;&#10;Description automatically generated">
            <a:extLst>
              <a:ext uri="{FF2B5EF4-FFF2-40B4-BE49-F238E27FC236}">
                <a16:creationId xmlns:a16="http://schemas.microsoft.com/office/drawing/2014/main" id="{3091C15C-B166-78F2-9A37-BF9373F8D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8878" r="19785" b="15775"/>
          <a:stretch/>
        </p:blipFill>
        <p:spPr>
          <a:xfrm>
            <a:off x="5576935" y="1608240"/>
            <a:ext cx="6491334" cy="44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2805A-EC4F-B827-4BAC-E362DFA07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DE690-EF1F-82F1-0070-C085993E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635360-D046-9BD6-BE91-DADB27F0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549"/>
            <a:ext cx="5118980" cy="422141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3200" b="1" dirty="0"/>
              <a:t>Table of Contents (5)</a:t>
            </a:r>
          </a:p>
          <a:p>
            <a:pPr>
              <a:buFontTx/>
              <a:buNone/>
            </a:pPr>
            <a:endParaRPr lang="en-US" altLang="en-US" b="1" dirty="0"/>
          </a:p>
          <a:p>
            <a:pPr lvl="1">
              <a:spcAft>
                <a:spcPts val="1200"/>
              </a:spcAft>
            </a:pPr>
            <a:r>
              <a:rPr lang="en-US" altLang="en-US" sz="2800" dirty="0"/>
              <a:t>Separate units covering programs with page references</a:t>
            </a:r>
          </a:p>
          <a:p>
            <a:pPr lvl="1">
              <a:spcAft>
                <a:spcPts val="1200"/>
              </a:spcAft>
            </a:pPr>
            <a:r>
              <a:rPr lang="en-US" altLang="en-US" sz="2800" dirty="0"/>
              <a:t>If more than one volume, each volume should have a complete table of content</a:t>
            </a:r>
          </a:p>
          <a:p>
            <a:endParaRPr lang="en-US" altLang="en-US" sz="3600" dirty="0"/>
          </a:p>
          <a:p>
            <a:endParaRPr lang="en-US" alt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45523-E67A-D3CC-6078-5D562B7C9CD2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4A25EB5A-9102-6F00-AB5D-574A6B34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62" y="365125"/>
            <a:ext cx="7948943" cy="59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9A44A-3941-F2D7-FFB3-506A6C7A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8488C3-1CA8-CE18-D7CC-89B37E12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EF19C6-897D-8906-F308-744BA75E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100873" cy="4148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sz="4400" b="1" dirty="0"/>
              <a:t>Preamble (2)</a:t>
            </a:r>
          </a:p>
          <a:p>
            <a:pPr>
              <a:buNone/>
            </a:pPr>
            <a:endParaRPr lang="en-US" altLang="en-US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Multicolored print is available from Emblem Sales</a:t>
            </a:r>
            <a:endParaRPr lang="en-US" altLang="en-US" sz="3600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Be creative and make your own </a:t>
            </a:r>
          </a:p>
          <a:p>
            <a:pPr>
              <a:spcAft>
                <a:spcPts val="1200"/>
              </a:spcAft>
            </a:pPr>
            <a:endParaRPr lang="en-US" altLang="en-US" sz="3600" dirty="0"/>
          </a:p>
          <a:p>
            <a:pPr>
              <a:spcAft>
                <a:spcPts val="1200"/>
              </a:spcAft>
            </a:pPr>
            <a:endParaRPr lang="en-US" altLang="en-US" sz="3600" dirty="0"/>
          </a:p>
          <a:p>
            <a:pPr marL="0" indent="0">
              <a:spcAft>
                <a:spcPts val="1200"/>
              </a:spcAft>
              <a:buNone/>
            </a:pPr>
            <a:endParaRPr lang="en-US" alt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231B9-CE84-3B3D-7071-8642B2FE370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7" name="Picture 13" descr="Teds Final Book 006 (2)">
            <a:extLst>
              <a:ext uri="{FF2B5EF4-FFF2-40B4-BE49-F238E27FC236}">
                <a16:creationId xmlns:a16="http://schemas.microsoft.com/office/drawing/2014/main" id="{AF85BF39-9A48-2052-8D98-ADF619B76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068" r="5753" b="10290"/>
          <a:stretch/>
        </p:blipFill>
        <p:spPr bwMode="auto">
          <a:xfrm>
            <a:off x="10198244" y="2692601"/>
            <a:ext cx="1520861" cy="22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reamble">
            <a:extLst>
              <a:ext uri="{FF2B5EF4-FFF2-40B4-BE49-F238E27FC236}">
                <a16:creationId xmlns:a16="http://schemas.microsoft.com/office/drawing/2014/main" id="{33CF5CE6-94E8-7152-E7C2-77FFC1AB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662" y="2247617"/>
            <a:ext cx="1825567" cy="2362766"/>
          </a:xfrm>
          <a:prstGeom prst="rect">
            <a:avLst/>
          </a:prstGeom>
          <a:noFill/>
        </p:spPr>
      </p:pic>
      <p:pic>
        <p:nvPicPr>
          <p:cNvPr id="3" name="Picture 2" descr="A certificate of constitution with flags and text&#10;&#10;Description automatically generated">
            <a:extLst>
              <a:ext uri="{FF2B5EF4-FFF2-40B4-BE49-F238E27FC236}">
                <a16:creationId xmlns:a16="http://schemas.microsoft.com/office/drawing/2014/main" id="{C88B282C-8217-AD00-789E-7275DD3F8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79" b="768"/>
          <a:stretch/>
        </p:blipFill>
        <p:spPr>
          <a:xfrm>
            <a:off x="6096000" y="1690688"/>
            <a:ext cx="1748647" cy="23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5E56F0-BD81-C72D-FB4F-F3F58B67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4B018-63D6-4F1E-7CF5-FE645CE2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98F143-649C-8DA7-17FC-F038C4E62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63"/>
            <a:ext cx="6658069" cy="457449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sz="3600" b="1" dirty="0"/>
              <a:t>Index (10)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Alphabetical index of</a:t>
            </a:r>
          </a:p>
          <a:p>
            <a:pPr lvl="2">
              <a:spcAft>
                <a:spcPts val="1200"/>
              </a:spcAft>
            </a:pPr>
            <a:r>
              <a:rPr lang="en-US" altLang="en-US" sz="2800" dirty="0"/>
              <a:t>Names</a:t>
            </a:r>
          </a:p>
          <a:p>
            <a:pPr lvl="2">
              <a:spcAft>
                <a:spcPts val="1200"/>
              </a:spcAft>
            </a:pPr>
            <a:r>
              <a:rPr lang="en-US" altLang="en-US" sz="2800" dirty="0"/>
              <a:t>Places</a:t>
            </a:r>
          </a:p>
          <a:p>
            <a:pPr lvl="2">
              <a:spcAft>
                <a:spcPts val="1200"/>
              </a:spcAft>
            </a:pPr>
            <a:r>
              <a:rPr lang="en-US" altLang="en-US" sz="2800" dirty="0"/>
              <a:t>Events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This is at the end of the book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If more than one volume, each volume should have a complete index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D49EF-F493-32D1-2036-5E1B05BC770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F7BB2-3E1C-B945-9E04-C8F5B60FB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 rot="423488">
            <a:off x="7215612" y="1367073"/>
            <a:ext cx="4108895" cy="46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EC894-5A55-E21A-6CAE-8F03EA75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History Book Timeframe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4F991E-F805-2463-68F9-E355D80B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5626" cy="4351338"/>
          </a:xfrm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One year</a:t>
            </a:r>
          </a:p>
          <a:p>
            <a:pPr lvl="1">
              <a:spcAft>
                <a:spcPts val="12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Installation of officers to next installation of officers</a:t>
            </a:r>
          </a:p>
          <a:p>
            <a:pPr lvl="1">
              <a:spcAft>
                <a:spcPts val="12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(NO Perfect Book)</a:t>
            </a:r>
          </a:p>
          <a:p>
            <a:pPr lvl="1">
              <a:spcAft>
                <a:spcPts val="12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Deadline is the First day of Department Convention!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B101B-F746-3480-1E23-7EC23E6F423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16553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FC3C2-0C97-8EF3-4246-90A71E059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ok with pictures of people&#10;&#10;Description automatically generated">
            <a:extLst>
              <a:ext uri="{FF2B5EF4-FFF2-40B4-BE49-F238E27FC236}">
                <a16:creationId xmlns:a16="http://schemas.microsoft.com/office/drawing/2014/main" id="{925D0624-1B87-0AC3-1E78-D52A74EF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29" y="869998"/>
            <a:ext cx="6759389" cy="58148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52A67F-83AF-52F2-4132-D5A3A623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395329-6A72-CB86-6D86-F05078202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411"/>
            <a:ext cx="5616921" cy="4899464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Page Numbering (5)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Start with Title Page</a:t>
            </a:r>
          </a:p>
          <a:p>
            <a:pPr lvl="1"/>
            <a:r>
              <a:rPr lang="en-US" altLang="en-US" sz="3200" dirty="0"/>
              <a:t>Be consistent </a:t>
            </a:r>
          </a:p>
          <a:p>
            <a:pPr lvl="2"/>
            <a:r>
              <a:rPr lang="en-US" altLang="en-US" sz="2800" dirty="0"/>
              <a:t>In location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/>
              <a:t>Top or Bottom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Count all pages even if they are blank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Blank pages should state “Page intentionally left blank”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D29BE-7F48-C343-5B78-24D09F8F306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F3153ADE-E946-5F46-3C45-B297E3E8C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432" y="3938257"/>
            <a:ext cx="5423025" cy="1041149"/>
          </a:xfrm>
          <a:prstGeom prst="line">
            <a:avLst/>
          </a:prstGeom>
          <a:noFill/>
          <a:ln w="57150">
            <a:solidFill>
              <a:srgbClr val="D721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5ED764-D598-CAD9-680D-84A37DA3D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cross legged and reading a book&#10;&#10;Description automatically generated">
            <a:extLst>
              <a:ext uri="{FF2B5EF4-FFF2-40B4-BE49-F238E27FC236}">
                <a16:creationId xmlns:a16="http://schemas.microsoft.com/office/drawing/2014/main" id="{5D26A61A-E546-FE9D-2FA9-8E9D07BFA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7417" r="12320" b="5353"/>
          <a:stretch/>
        </p:blipFill>
        <p:spPr>
          <a:xfrm>
            <a:off x="6971168" y="1439500"/>
            <a:ext cx="4110273" cy="46987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84B42F-78CD-597F-4EE1-EDE28B8E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2: Account/Readability – 40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69E72-3258-486C-613A-B86AD45438D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CC56EBD-201F-46C4-0E6C-32F8A4087686}"/>
              </a:ext>
            </a:extLst>
          </p:cNvPr>
          <p:cNvSpPr txBox="1">
            <a:spLocks/>
          </p:cNvSpPr>
          <p:nvPr/>
        </p:nvSpPr>
        <p:spPr>
          <a:xfrm>
            <a:off x="838199" y="1593411"/>
            <a:ext cx="5616921" cy="489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Arrangement (20)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Systematic and logical</a:t>
            </a:r>
          </a:p>
          <a:p>
            <a:pPr lvl="1"/>
            <a:r>
              <a:rPr lang="en-US" altLang="en-US" sz="3200" dirty="0"/>
              <a:t>Chronological order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Easy for reader to follow</a:t>
            </a:r>
          </a:p>
        </p:txBody>
      </p:sp>
    </p:spTree>
    <p:extLst>
      <p:ext uri="{BB962C8B-B14F-4D97-AF65-F5344CB8AC3E}">
        <p14:creationId xmlns:p14="http://schemas.microsoft.com/office/powerpoint/2010/main" val="31269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631FF-DA8E-D98B-A5BE-8C834AC4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643FFE-9A38-4700-CB00-5055A008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2: Account/Readability – 40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4B14A-D919-0489-6B9F-D62D63947AB7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BF52EF6-0683-3470-250E-8A2836B50B43}"/>
              </a:ext>
            </a:extLst>
          </p:cNvPr>
          <p:cNvSpPr txBox="1">
            <a:spLocks/>
          </p:cNvSpPr>
          <p:nvPr/>
        </p:nvSpPr>
        <p:spPr>
          <a:xfrm>
            <a:off x="838199" y="1593411"/>
            <a:ext cx="5616921" cy="4899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Identification (10)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Who – use full proper name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What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Where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When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Identified left to right &amp; front to back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Large groups don’t need identification</a:t>
            </a:r>
          </a:p>
        </p:txBody>
      </p:sp>
      <p:pic>
        <p:nvPicPr>
          <p:cNvPr id="8" name="Picture 9" descr="Saukville Vets Day 116">
            <a:extLst>
              <a:ext uri="{FF2B5EF4-FFF2-40B4-BE49-F238E27FC236}">
                <a16:creationId xmlns:a16="http://schemas.microsoft.com/office/drawing/2014/main" id="{3F6B214C-D36F-CFAD-14EE-718D297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9226" y="1690688"/>
            <a:ext cx="4381267" cy="292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F75E264-B6FC-D9CA-26C5-2B0ED04E5107}"/>
              </a:ext>
            </a:extLst>
          </p:cNvPr>
          <p:cNvSpPr txBox="1">
            <a:spLocks/>
          </p:cNvSpPr>
          <p:nvPr/>
        </p:nvSpPr>
        <p:spPr>
          <a:xfrm>
            <a:off x="7259226" y="4741312"/>
            <a:ext cx="4381267" cy="1378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Department Commander Charles Cooney (far right back row) along with Charter Members of </a:t>
            </a:r>
            <a:r>
              <a:rPr lang="en-US" altLang="en-US" sz="1600" dirty="0" err="1">
                <a:latin typeface="Arial" panose="020B0604020202020204" pitchFamily="34" charset="0"/>
              </a:rPr>
              <a:t>Landt</a:t>
            </a:r>
            <a:r>
              <a:rPr lang="en-US" altLang="en-US" sz="1600" dirty="0">
                <a:latin typeface="Arial" panose="020B0604020202020204" pitchFamily="34" charset="0"/>
              </a:rPr>
              <a:t>-Thiel Post 470 Saukville during the Post’s 60th Anniversary celebration on November 11, 2006</a:t>
            </a:r>
          </a:p>
        </p:txBody>
      </p:sp>
    </p:spTree>
    <p:extLst>
      <p:ext uri="{BB962C8B-B14F-4D97-AF65-F5344CB8AC3E}">
        <p14:creationId xmlns:p14="http://schemas.microsoft.com/office/powerpoint/2010/main" val="25586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58739-E920-8337-15B3-62459AD6B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CA80B8-D9F0-A882-48D1-3084E784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2: Account/Readability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F33E68-E424-2505-19FA-AFD762A75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2009"/>
            <a:ext cx="5481119" cy="41489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Clear Cut Photo (10)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Clear and sharp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Blurry or fuzzy will distract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Proper arrangement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42D07-649E-34CB-3A65-7E0A941F2497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2" name="Picture 11" descr="BDay Mlwke 101">
            <a:extLst>
              <a:ext uri="{FF2B5EF4-FFF2-40B4-BE49-F238E27FC236}">
                <a16:creationId xmlns:a16="http://schemas.microsoft.com/office/drawing/2014/main" id="{C0F2C074-59D4-409B-E889-C94E5187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624" y="1822009"/>
            <a:ext cx="4285308" cy="3213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999E0-7DE3-2FC8-A3F4-8B5B2D24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783E4-B014-7046-EC0B-4EE726C9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3: Judges Option/Originality – 10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CF2EB2-F3C5-51F9-B30C-10C9D8F2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67497"/>
            <a:ext cx="5010339" cy="41489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Originality (10)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Different in Thought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Different in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2C570-E290-76F9-D3DB-1AE710C5FB88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2" name="Picture 15" descr="Judge Option">
            <a:extLst>
              <a:ext uri="{FF2B5EF4-FFF2-40B4-BE49-F238E27FC236}">
                <a16:creationId xmlns:a16="http://schemas.microsoft.com/office/drawing/2014/main" id="{405444CB-B68C-8C64-DD51-CCCEAB8F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397" y="1867497"/>
            <a:ext cx="4594979" cy="3591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5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DDCBB-724B-8F29-B418-3881CBEA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24535-C4E8-C7DD-E0C0-78C5EABA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3: Judges Option/Originality – 10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0DDEBB-0FCF-600A-A1FC-B3B7DDA68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975"/>
            <a:ext cx="11076160" cy="41489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sz="3600" dirty="0"/>
              <a:t>Items not readily cataloged under other headings</a:t>
            </a:r>
          </a:p>
          <a:p>
            <a:pPr>
              <a:spcAft>
                <a:spcPts val="1200"/>
              </a:spcAft>
            </a:pPr>
            <a:r>
              <a:rPr lang="en-US" altLang="en-US" sz="3600" dirty="0"/>
              <a:t>Features that make the book more useful </a:t>
            </a:r>
          </a:p>
          <a:p>
            <a:pPr>
              <a:spcAft>
                <a:spcPts val="1200"/>
              </a:spcAft>
            </a:pPr>
            <a:r>
              <a:rPr lang="en-US" altLang="en-US" sz="3600" dirty="0"/>
              <a:t>Inaccuracies will have a disqualifying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B711E-D64D-21B1-52BC-782BD4626E14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4150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B04B7-D483-556A-CD8F-F2DA2D87A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8D34C1-8134-47CA-7A42-657FADFF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3: Judges Option/Originality – 10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EC585-644B-A3FA-D02D-BB4039C50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975"/>
            <a:ext cx="11076160" cy="41489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Arrangement (20)</a:t>
            </a:r>
            <a:endParaRPr lang="en-US" altLang="en-US" sz="1600" b="1" dirty="0"/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Systematic and logical</a:t>
            </a:r>
          </a:p>
          <a:p>
            <a:pPr lvl="1"/>
            <a:r>
              <a:rPr lang="en-US" altLang="en-US" sz="3200" dirty="0"/>
              <a:t>Chronological order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Easy for reader to follow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D27D1-D730-CD9C-41FA-42AAAB5F242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119222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E13D3-88D1-4DFE-6B70-1AFFC3545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stars in different colors&#10;&#10;Description automatically generated">
            <a:extLst>
              <a:ext uri="{FF2B5EF4-FFF2-40B4-BE49-F238E27FC236}">
                <a16:creationId xmlns:a16="http://schemas.microsoft.com/office/drawing/2014/main" id="{91CD43BE-DC89-7BD4-6646-4A937C385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4"/>
          <a:stretch/>
        </p:blipFill>
        <p:spPr>
          <a:xfrm>
            <a:off x="3330836" y="3264380"/>
            <a:ext cx="8861164" cy="35936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B97CA5-DC6B-1BF4-E641-BBCC8B5F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Scoring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7BDDB6-C6A8-DA2D-F38C-F49F9F10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11076160" cy="192838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sz="3600" dirty="0"/>
              <a:t>If an item is in the book, you can not give the book a zero (0) for that item</a:t>
            </a:r>
          </a:p>
          <a:p>
            <a:pPr>
              <a:spcAft>
                <a:spcPts val="1200"/>
              </a:spcAft>
            </a:pPr>
            <a:r>
              <a:rPr lang="en-US" altLang="en-US" sz="3600" dirty="0"/>
              <a:t>Except, judges' points start at zero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44663-0BE0-F66B-1E03-33DE115344E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0" name="Picture 9" descr="A black and blue text&#10;&#10;Description automatically generated">
            <a:extLst>
              <a:ext uri="{FF2B5EF4-FFF2-40B4-BE49-F238E27FC236}">
                <a16:creationId xmlns:a16="http://schemas.microsoft.com/office/drawing/2014/main" id="{A83ED6F6-C503-271A-FC39-90F8C1F6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0" y="6233074"/>
            <a:ext cx="2108521" cy="4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0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0A9E7-A893-817C-C082-8A48C2AB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AF2DBD-17C4-A187-265E-066C2465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11076160" cy="192838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altLang="en-US" sz="6600" dirty="0"/>
              <a:t>Any questions about the Yearbook / Scrapbook?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C41CC-9A51-3BAC-EBDE-7DF137CA453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19720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E5FF2-5FEA-2C0D-5FE4-878782903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6AFBE5-783C-727D-0B59-6BA7E488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9" y="462830"/>
            <a:ext cx="10902133" cy="2852737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Narratives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8E779-23F7-5B6C-4CE4-4A9012382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800" y="3342555"/>
            <a:ext cx="10902132" cy="1500187"/>
          </a:xfrm>
        </p:spPr>
        <p:txBody>
          <a:bodyPr/>
          <a:lstStyle/>
          <a:p>
            <a:r>
              <a:rPr lang="en-US" dirty="0">
                <a:solidFill>
                  <a:srgbClr val="D72131"/>
                </a:solidFill>
              </a:rPr>
              <a:t>Compilation and Judging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3E6E2-18D0-AB3F-C035-95876871F54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121666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7DC69-A36E-772D-7A3B-DABE02122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96CD06-C657-71D0-E871-75A0DE11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81"/>
            <a:ext cx="10515600" cy="1046019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Where do you get the information?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A4708-CD94-031E-F4B3-2C65A11B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761" y="3048000"/>
            <a:ext cx="1828799" cy="65508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Individual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Members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30E3D-BF8A-87CA-3947-583BEEDD568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3E9317F-E14C-3662-9532-E597B28EDCCB}"/>
              </a:ext>
            </a:extLst>
          </p:cNvPr>
          <p:cNvSpPr txBox="1">
            <a:spLocks/>
          </p:cNvSpPr>
          <p:nvPr/>
        </p:nvSpPr>
        <p:spPr>
          <a:xfrm>
            <a:off x="5560656" y="3048000"/>
            <a:ext cx="1804281" cy="65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Checkbook</a:t>
            </a:r>
            <a:br>
              <a:rPr lang="en-US" sz="1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Records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F0C2790-A4FF-9C91-657A-908B5F9BEEA7}"/>
              </a:ext>
            </a:extLst>
          </p:cNvPr>
          <p:cNvSpPr txBox="1">
            <a:spLocks/>
          </p:cNvSpPr>
          <p:nvPr/>
        </p:nvSpPr>
        <p:spPr>
          <a:xfrm>
            <a:off x="8758032" y="3048000"/>
            <a:ext cx="1828800" cy="65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Call Members</a:t>
            </a:r>
          </a:p>
        </p:txBody>
      </p:sp>
      <p:pic>
        <p:nvPicPr>
          <p:cNvPr id="11" name="Picture 10" descr="A person's hands touching a tablet&#10;&#10;Description automatically generated">
            <a:extLst>
              <a:ext uri="{FF2B5EF4-FFF2-40B4-BE49-F238E27FC236}">
                <a16:creationId xmlns:a16="http://schemas.microsoft.com/office/drawing/2014/main" id="{D842FAC1-5E9D-23A0-4C70-3457E765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0" y="1219200"/>
            <a:ext cx="1828800" cy="1828800"/>
          </a:xfrm>
          <a:prstGeom prst="rect">
            <a:avLst/>
          </a:prstGeom>
        </p:spPr>
      </p:pic>
      <p:pic>
        <p:nvPicPr>
          <p:cNvPr id="13" name="Picture 12" descr="A pen on a book&#10;&#10;Description automatically generated">
            <a:extLst>
              <a:ext uri="{FF2B5EF4-FFF2-40B4-BE49-F238E27FC236}">
                <a16:creationId xmlns:a16="http://schemas.microsoft.com/office/drawing/2014/main" id="{7C2CD5CE-6345-2BE7-4949-446B16585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96" y="1219200"/>
            <a:ext cx="1828800" cy="1828800"/>
          </a:xfrm>
          <a:prstGeom prst="rect">
            <a:avLst/>
          </a:prstGeom>
        </p:spPr>
      </p:pic>
      <p:pic>
        <p:nvPicPr>
          <p:cNvPr id="15" name="Picture 14" descr="A hand holding a phone&#10;&#10;Description automatically generated">
            <a:extLst>
              <a:ext uri="{FF2B5EF4-FFF2-40B4-BE49-F238E27FC236}">
                <a16:creationId xmlns:a16="http://schemas.microsoft.com/office/drawing/2014/main" id="{30258B15-C06F-40FA-516C-275127A6B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32" y="1219200"/>
            <a:ext cx="1828800" cy="18288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BB29E5F-51F0-C7B1-E72B-CC97082B18E8}"/>
              </a:ext>
            </a:extLst>
          </p:cNvPr>
          <p:cNvSpPr txBox="1">
            <a:spLocks/>
          </p:cNvSpPr>
          <p:nvPr/>
        </p:nvSpPr>
        <p:spPr>
          <a:xfrm>
            <a:off x="2338760" y="5638801"/>
            <a:ext cx="1828800" cy="332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Meeting Minutes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287AFFB-67F8-DCD1-4126-C59A9D9B1DA0}"/>
              </a:ext>
            </a:extLst>
          </p:cNvPr>
          <p:cNvSpPr txBox="1">
            <a:spLocks/>
          </p:cNvSpPr>
          <p:nvPr/>
        </p:nvSpPr>
        <p:spPr>
          <a:xfrm>
            <a:off x="5548396" y="5638801"/>
            <a:ext cx="1828800" cy="332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Post Calendar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664F76B-6677-912B-8E1F-3CF88C5E72DB}"/>
              </a:ext>
            </a:extLst>
          </p:cNvPr>
          <p:cNvSpPr txBox="1">
            <a:spLocks/>
          </p:cNvSpPr>
          <p:nvPr/>
        </p:nvSpPr>
        <p:spPr>
          <a:xfrm>
            <a:off x="8758032" y="5638801"/>
            <a:ext cx="1828801" cy="332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News Clippings</a:t>
            </a:r>
          </a:p>
        </p:txBody>
      </p:sp>
      <p:pic>
        <p:nvPicPr>
          <p:cNvPr id="17" name="Picture 16" descr="A person holding a paper&#10;&#10;Description automatically generated">
            <a:extLst>
              <a:ext uri="{FF2B5EF4-FFF2-40B4-BE49-F238E27FC236}">
                <a16:creationId xmlns:a16="http://schemas.microsoft.com/office/drawing/2014/main" id="{BFE19708-825D-80AE-28B9-483F582DD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0" y="3810001"/>
            <a:ext cx="1828800" cy="1828800"/>
          </a:xfrm>
          <a:prstGeom prst="rect">
            <a:avLst/>
          </a:prstGeom>
        </p:spPr>
      </p:pic>
      <p:pic>
        <p:nvPicPr>
          <p:cNvPr id="19" name="Picture 18" descr="A person holding a pen over a calendar&#10;&#10;Description automatically generated">
            <a:extLst>
              <a:ext uri="{FF2B5EF4-FFF2-40B4-BE49-F238E27FC236}">
                <a16:creationId xmlns:a16="http://schemas.microsoft.com/office/drawing/2014/main" id="{7A1BC7DC-63C7-1F45-F3E2-DCB0D02F2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96" y="3810001"/>
            <a:ext cx="1828800" cy="1828800"/>
          </a:xfrm>
          <a:prstGeom prst="rect">
            <a:avLst/>
          </a:prstGeom>
        </p:spPr>
      </p:pic>
      <p:pic>
        <p:nvPicPr>
          <p:cNvPr id="21" name="Picture 20" descr="A stack of newspapers on a table&#10;&#10;Description automatically generated">
            <a:extLst>
              <a:ext uri="{FF2B5EF4-FFF2-40B4-BE49-F238E27FC236}">
                <a16:creationId xmlns:a16="http://schemas.microsoft.com/office/drawing/2014/main" id="{E095186F-C64A-9CD6-7ED2-7E5C2702D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32" y="381000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5100B-0DB7-A8C6-179D-2F3DA924F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E0796F-A534-A38D-C73D-3D43617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Narratives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0DD376-8121-97E2-A658-AB9F1D3B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11076160" cy="1928389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600" dirty="0"/>
              <a:t>Some items are the same as yearbook, others are very different.</a:t>
            </a:r>
          </a:p>
          <a:p>
            <a:pPr>
              <a:buFontTx/>
              <a:buNone/>
            </a:pPr>
            <a:endParaRPr lang="en-US" altLang="en-US" sz="3600" dirty="0"/>
          </a:p>
          <a:p>
            <a:r>
              <a:rPr lang="en-US" altLang="en-US" sz="3600" dirty="0"/>
              <a:t>Re-examine the Outline using the Standards as a checklist before submitting your entry.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7FA09-7B8B-9E24-D28E-86A9DFB489B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40555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A6656-75AF-D2F2-1D0A-A904C855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A63452-8C87-73C9-280D-BDBDA43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4380B8-3783-7D29-F638-AA37D2358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6540374" cy="49941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Cover (5)</a:t>
            </a:r>
            <a:endParaRPr lang="en-US" altLang="en-US" sz="1600" b="1" dirty="0"/>
          </a:p>
          <a:p>
            <a:r>
              <a:rPr lang="en-US" altLang="en-US" sz="3200" dirty="0"/>
              <a:t>Standard 3 ring binder for 8 ½ x 11 paper</a:t>
            </a:r>
          </a:p>
          <a:p>
            <a:r>
              <a:rPr lang="en-US" altLang="en-US" sz="3200" dirty="0"/>
              <a:t>Legion Emblem</a:t>
            </a:r>
          </a:p>
          <a:p>
            <a:r>
              <a:rPr lang="en-US" altLang="en-US" sz="3200" dirty="0"/>
              <a:t>Name and Number of Post</a:t>
            </a:r>
          </a:p>
          <a:p>
            <a:r>
              <a:rPr lang="en-US" altLang="en-US" sz="3200" dirty="0"/>
              <a:t>Volume Number if needed</a:t>
            </a:r>
          </a:p>
          <a:p>
            <a:r>
              <a:rPr lang="en-US" altLang="en-US" sz="3200" dirty="0"/>
              <a:t>Not to exceed 3 inches front to 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B31A3-6434-A29B-379A-D71D6BCB49F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7056AF-5128-84A0-39CF-D5209E70E869}"/>
              </a:ext>
            </a:extLst>
          </p:cNvPr>
          <p:cNvGrpSpPr/>
          <p:nvPr/>
        </p:nvGrpSpPr>
        <p:grpSpPr>
          <a:xfrm>
            <a:off x="7037002" y="1020016"/>
            <a:ext cx="4957903" cy="2662475"/>
            <a:chOff x="7037002" y="1020016"/>
            <a:chExt cx="4957903" cy="2662475"/>
          </a:xfrm>
        </p:grpSpPr>
        <p:pic>
          <p:nvPicPr>
            <p:cNvPr id="10" name="Picture 9" descr="A black book with a gold label&#10;&#10;Description automatically generated">
              <a:extLst>
                <a:ext uri="{FF2B5EF4-FFF2-40B4-BE49-F238E27FC236}">
                  <a16:creationId xmlns:a16="http://schemas.microsoft.com/office/drawing/2014/main" id="{FA120604-30A8-B1D0-1405-55DC1F884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430" y="1020016"/>
              <a:ext cx="2662475" cy="2662475"/>
            </a:xfrm>
            <a:prstGeom prst="rect">
              <a:avLst/>
            </a:prstGeom>
          </p:spPr>
        </p:pic>
        <p:pic>
          <p:nvPicPr>
            <p:cNvPr id="12" name="Picture 11" descr="A black book with a gold label&#10;&#10;Description automatically generated">
              <a:extLst>
                <a:ext uri="{FF2B5EF4-FFF2-40B4-BE49-F238E27FC236}">
                  <a16:creationId xmlns:a16="http://schemas.microsoft.com/office/drawing/2014/main" id="{D24CE36C-0615-AB1E-9AB2-B0421E58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002" y="1020016"/>
              <a:ext cx="2662475" cy="2662475"/>
            </a:xfrm>
            <a:prstGeom prst="rect">
              <a:avLst/>
            </a:prstGeom>
          </p:spPr>
        </p:pic>
      </p:grpSp>
      <p:pic>
        <p:nvPicPr>
          <p:cNvPr id="8" name="Picture 7" descr="A white folder with a blue and red design&#10;&#10;Description automatically generated">
            <a:extLst>
              <a:ext uri="{FF2B5EF4-FFF2-40B4-BE49-F238E27FC236}">
                <a16:creationId xmlns:a16="http://schemas.microsoft.com/office/drawing/2014/main" id="{F86CBBFB-9CB6-08D8-B8EC-56568873E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72" y="2788468"/>
            <a:ext cx="5051833" cy="37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39CA14-BDC9-DB6F-FEC6-06711A94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1B26E5-3100-DA7B-7B9B-5A861957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B41F51-4475-FD4E-8082-B12AE8833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7309919" cy="49941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3600" b="1" dirty="0"/>
              <a:t>Name / Address (3)</a:t>
            </a:r>
            <a:endParaRPr lang="en-US" altLang="en-US" sz="1600" b="1" dirty="0"/>
          </a:p>
          <a:p>
            <a:r>
              <a:rPr lang="en-US" altLang="en-US" sz="3200" dirty="0"/>
              <a:t>Full name and address of author</a:t>
            </a:r>
          </a:p>
          <a:p>
            <a:r>
              <a:rPr lang="en-US" altLang="en-US" sz="3200" dirty="0"/>
              <a:t>Located in lower left corner</a:t>
            </a:r>
          </a:p>
          <a:p>
            <a:r>
              <a:rPr lang="en-US" altLang="en-US" sz="3200" dirty="0"/>
              <a:t>Neatly typed</a:t>
            </a:r>
          </a:p>
          <a:p>
            <a:r>
              <a:rPr lang="en-US" altLang="en-US" sz="3200" dirty="0"/>
              <a:t>3 x 5 index card</a:t>
            </a:r>
          </a:p>
          <a:p>
            <a:r>
              <a:rPr lang="en-US" altLang="en-US" sz="3200" dirty="0"/>
              <a:t>Centered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BC96-39EA-89ED-9520-213FE5C4C52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binder with a document in it&#10;&#10;Description automatically generated">
            <a:extLst>
              <a:ext uri="{FF2B5EF4-FFF2-40B4-BE49-F238E27FC236}">
                <a16:creationId xmlns:a16="http://schemas.microsoft.com/office/drawing/2014/main" id="{CEDEA341-C584-8E14-9564-9E295A05E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499">
            <a:off x="5138561" y="3223107"/>
            <a:ext cx="5534625" cy="3689750"/>
          </a:xfrm>
          <a:prstGeom prst="rect">
            <a:avLst/>
          </a:prstGeom>
        </p:spPr>
      </p:pic>
      <p:pic>
        <p:nvPicPr>
          <p:cNvPr id="9" name="Picture 8" descr="A close-up of a person's name&#10;&#10;Description automatically generated">
            <a:extLst>
              <a:ext uri="{FF2B5EF4-FFF2-40B4-BE49-F238E27FC236}">
                <a16:creationId xmlns:a16="http://schemas.microsoft.com/office/drawing/2014/main" id="{A1AB342E-B356-4D19-DB6A-4C362C86D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92" y="497940"/>
            <a:ext cx="2561608" cy="32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88A14-F3EB-B24E-B1BE-485C870D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208B6-25DB-E2FE-0F12-65EC9D42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034432-7B35-787B-9B9D-5F929261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761778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Title Page (5)</a:t>
            </a:r>
            <a:endParaRPr lang="en-US" altLang="en-US" sz="1800" b="1" dirty="0"/>
          </a:p>
          <a:p>
            <a:r>
              <a:rPr lang="en-US" altLang="en-US" sz="3600" dirty="0"/>
              <a:t>First Page facing the reader</a:t>
            </a:r>
          </a:p>
          <a:p>
            <a:r>
              <a:rPr lang="en-US" altLang="en-US" sz="3600" dirty="0"/>
              <a:t>Centered on Page</a:t>
            </a:r>
          </a:p>
          <a:p>
            <a:r>
              <a:rPr lang="en-US" altLang="en-US" sz="3600" dirty="0"/>
              <a:t>Double spaced or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F9DEC-C769-29A0-AC35-ED3BD6308F75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B6565D-078E-7D7B-0B5F-777DF8A5C003}"/>
              </a:ext>
            </a:extLst>
          </p:cNvPr>
          <p:cNvGrpSpPr/>
          <p:nvPr/>
        </p:nvGrpSpPr>
        <p:grpSpPr>
          <a:xfrm>
            <a:off x="7514376" y="1024260"/>
            <a:ext cx="3761197" cy="4583930"/>
            <a:chOff x="7514376" y="1024260"/>
            <a:chExt cx="3761197" cy="4583930"/>
          </a:xfrm>
        </p:grpSpPr>
        <p:pic>
          <p:nvPicPr>
            <p:cNvPr id="8" name="Picture 7" descr="A close-up of a book&#10;&#10;Description automatically generated">
              <a:extLst>
                <a:ext uri="{FF2B5EF4-FFF2-40B4-BE49-F238E27FC236}">
                  <a16:creationId xmlns:a16="http://schemas.microsoft.com/office/drawing/2014/main" id="{86C54CED-C391-4ED4-9EA4-A1B39BE4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4" b="11038"/>
            <a:stretch/>
          </p:blipFill>
          <p:spPr>
            <a:xfrm>
              <a:off x="7514376" y="1024260"/>
              <a:ext cx="2279294" cy="2404740"/>
            </a:xfrm>
            <a:prstGeom prst="rect">
              <a:avLst/>
            </a:prstGeom>
          </p:spPr>
        </p:pic>
        <p:pic>
          <p:nvPicPr>
            <p:cNvPr id="3" name="Picture 2" descr="A document with a flag and a flag&#10;&#10;Description automatically generated with medium confidence">
              <a:extLst>
                <a:ext uri="{FF2B5EF4-FFF2-40B4-BE49-F238E27FC236}">
                  <a16:creationId xmlns:a16="http://schemas.microsoft.com/office/drawing/2014/main" id="{933ACC5A-756C-FB7C-3088-CE9969D38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052" y="2768242"/>
              <a:ext cx="2357521" cy="2839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32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D3873-5BF1-7C53-3CA1-BACABDA83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D625C5-6F41-1D8F-2A14-6E124F6E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DDAA1-6D32-29C5-EB06-A288A4AE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761778" cy="4529043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Introduction (5)</a:t>
            </a:r>
            <a:endParaRPr lang="en-US" altLang="en-US" sz="1800" b="1" dirty="0"/>
          </a:p>
          <a:p>
            <a:r>
              <a:rPr lang="en-US" altLang="en-US" sz="3600" dirty="0"/>
              <a:t>Formation of National and Department</a:t>
            </a:r>
          </a:p>
          <a:p>
            <a:r>
              <a:rPr lang="en-US" altLang="en-US" sz="3600" dirty="0"/>
              <a:t>How Post name was selected</a:t>
            </a:r>
          </a:p>
          <a:p>
            <a:r>
              <a:rPr lang="en-US" altLang="en-US" sz="3600" dirty="0"/>
              <a:t>Brief resume of the community</a:t>
            </a:r>
          </a:p>
          <a:p>
            <a:r>
              <a:rPr lang="en-US" altLang="en-US" sz="3600" dirty="0"/>
              <a:t>Post Home information</a:t>
            </a:r>
          </a:p>
          <a:p>
            <a:r>
              <a:rPr lang="en-US" altLang="en-US" sz="3600" dirty="0"/>
              <a:t>Post Officer 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A780-3CCC-7136-3464-38C0A932CDD9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1" name="Picture 10" descr="A close-up of a person in a uniform&#10;&#10;Description automatically generated">
            <a:extLst>
              <a:ext uri="{FF2B5EF4-FFF2-40B4-BE49-F238E27FC236}">
                <a16:creationId xmlns:a16="http://schemas.microsoft.com/office/drawing/2014/main" id="{B33741FA-534A-2CAC-1119-EBDD46E75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703">
            <a:off x="8323941" y="490792"/>
            <a:ext cx="2119952" cy="2974422"/>
          </a:xfrm>
          <a:prstGeom prst="rect">
            <a:avLst/>
          </a:prstGeom>
          <a:effectLst>
            <a:outerShdw blurRad="406400" dist="38100" sx="104000" sy="104000" algn="t" rotWithShape="0">
              <a:prstClr val="black">
                <a:alpha val="6000"/>
              </a:prstClr>
            </a:outerShdw>
          </a:effectLst>
        </p:spPr>
      </p:pic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:a16="http://schemas.microsoft.com/office/drawing/2014/main" id="{7F1345F7-A37A-AF57-7255-1164C895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01" y="3269047"/>
            <a:ext cx="4420501" cy="2950684"/>
          </a:xfrm>
          <a:prstGeom prst="rect">
            <a:avLst/>
          </a:prstGeom>
          <a:effectLst>
            <a:outerShdw blurRad="342900" dist="38100" dir="5400000" sx="103000" sy="103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6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76EBB-8720-AA9F-101A-418363C3A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7B90D0-405F-2BAF-22DE-7EDD41B8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7C593-BA56-66C4-D306-C8F9F80DF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761778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Table of Contents (5)</a:t>
            </a:r>
            <a:endParaRPr lang="en-US" altLang="en-US" sz="1800" b="1" dirty="0"/>
          </a:p>
          <a:p>
            <a:r>
              <a:rPr lang="en-US" altLang="en-US" sz="3600" dirty="0"/>
              <a:t>Page reference of CHAPTERS and APPENDICES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24470-FFC2-C410-7ECA-449D74514142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54E77D12-3F1E-2736-8A87-1FF0CA73C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166">
            <a:off x="7866371" y="1487055"/>
            <a:ext cx="3406911" cy="4241457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4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A8987-901C-2309-98EF-952CADC8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FD13F5-3C73-2551-8FEB-84BEAF57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ADD425-B63B-14DA-9E84-CC61A3B5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761778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Preamble (2)</a:t>
            </a:r>
            <a:endParaRPr lang="en-US" altLang="en-US" sz="1800" b="1" dirty="0"/>
          </a:p>
          <a:p>
            <a:r>
              <a:rPr lang="en-US" altLang="en-US" sz="3600" dirty="0"/>
              <a:t>Multicolored print is available from Emblem Sales</a:t>
            </a:r>
          </a:p>
          <a:p>
            <a:pPr>
              <a:buFontTx/>
              <a:buNone/>
            </a:pPr>
            <a:endParaRPr lang="en-US" altLang="en-US" sz="3600" dirty="0"/>
          </a:p>
          <a:p>
            <a:r>
              <a:rPr lang="en-US" altLang="en-US" sz="3600" dirty="0"/>
              <a:t>Be creative and make your own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A14C2-979C-D558-1870-FD468395D033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7" name="Picture 6" descr="A certificate of the constitution&#10;&#10;Description automatically generated">
            <a:extLst>
              <a:ext uri="{FF2B5EF4-FFF2-40B4-BE49-F238E27FC236}">
                <a16:creationId xmlns:a16="http://schemas.microsoft.com/office/drawing/2014/main" id="{8520854B-F8EB-602A-BDC7-4CF4CF608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706">
            <a:off x="8101573" y="1524000"/>
            <a:ext cx="3099582" cy="3985176"/>
          </a:xfrm>
          <a:prstGeom prst="rect">
            <a:avLst/>
          </a:prstGeom>
          <a:effectLst>
            <a:outerShdw blurRad="393700" dist="381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7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D1F21-9C14-054C-16C7-CFF6B7EA0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89D74-ADBC-F04E-AD0F-37C0BE7E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833A27-971C-4BCE-F715-217DA398C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636493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Index (10)</a:t>
            </a:r>
            <a:endParaRPr lang="en-US" altLang="en-US" sz="1800" b="1" dirty="0"/>
          </a:p>
          <a:p>
            <a:r>
              <a:rPr lang="en-US" altLang="en-US" sz="3600" dirty="0"/>
              <a:t>Alphabetical index of</a:t>
            </a:r>
          </a:p>
          <a:p>
            <a:r>
              <a:rPr lang="en-US" altLang="en-US" sz="3600" dirty="0"/>
              <a:t>Names</a:t>
            </a:r>
          </a:p>
          <a:p>
            <a:r>
              <a:rPr lang="en-US" altLang="en-US" sz="3600" dirty="0"/>
              <a:t>Places</a:t>
            </a:r>
          </a:p>
          <a:p>
            <a:r>
              <a:rPr lang="en-US" altLang="en-US" sz="3600" dirty="0"/>
              <a:t>Events</a:t>
            </a:r>
          </a:p>
          <a:p>
            <a:endParaRPr lang="en-US" altLang="en-US" sz="3600" dirty="0"/>
          </a:p>
          <a:p>
            <a:r>
              <a:rPr lang="en-US" altLang="en-US" sz="3600" dirty="0"/>
              <a:t>After the APPENDICES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27910-DF1F-420A-D7C1-793980CCD108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AC8192EF-25E5-07C0-35E3-74E778602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6444" r="5977" b="6326"/>
          <a:stretch/>
        </p:blipFill>
        <p:spPr>
          <a:xfrm>
            <a:off x="6096000" y="1690688"/>
            <a:ext cx="5181600" cy="3721821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1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B6BCAC-76FE-6BAA-42BA-709AD6DC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ADFA-3FB4-CCA5-3A03-40FD7B91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Part 1: Format – 40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AF2C9-D997-52D9-FFA5-A3663291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6874166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Page Numbering (5)</a:t>
            </a:r>
            <a:endParaRPr lang="en-US" altLang="en-US" sz="1800" b="1" dirty="0"/>
          </a:p>
          <a:p>
            <a:r>
              <a:rPr lang="en-US" altLang="en-US" sz="3600" dirty="0"/>
              <a:t>Title Page 1 or </a:t>
            </a:r>
            <a:r>
              <a:rPr lang="en-US" altLang="en-US" sz="3600" dirty="0" err="1"/>
              <a:t>i</a:t>
            </a:r>
            <a:endParaRPr lang="en-US" altLang="en-US" sz="3600" dirty="0"/>
          </a:p>
          <a:p>
            <a:r>
              <a:rPr lang="en-US" altLang="en-US" sz="3600" dirty="0"/>
              <a:t>Introduction 2 or ii</a:t>
            </a:r>
          </a:p>
          <a:p>
            <a:r>
              <a:rPr lang="en-US" altLang="en-US" sz="3600" dirty="0"/>
              <a:t>Table of Content 3 or iii</a:t>
            </a:r>
          </a:p>
          <a:p>
            <a:r>
              <a:rPr lang="en-US" altLang="en-US" sz="3600" dirty="0"/>
              <a:t>Preamble 4 or iv</a:t>
            </a:r>
          </a:p>
          <a:p>
            <a:r>
              <a:rPr lang="en-US" altLang="en-US" sz="3600" dirty="0"/>
              <a:t>The rest using Arabic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F4228-3A14-630A-91F3-C242B4881A0B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14FDD4FC-1449-02B7-B554-A9476C2C3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39" y="1505527"/>
            <a:ext cx="3293660" cy="39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6D4F0C-3133-B87A-786E-0B8F54F84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EC3C82-CEAE-CB0E-A6EE-9F31113B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9" y="462830"/>
            <a:ext cx="10902133" cy="2852737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Chapters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4985C-2317-4151-5908-C35104257D41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35B2C-4D29-1103-B77C-72E8E778C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C9AAE-E170-779A-516B-9D3933259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33BB92-540D-D78D-AA96-E3EA77A2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079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History Book Timeframe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0C269-B09D-0AE5-EB2A-01047FE270B9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2" name="Picture 11" descr="A group of papers with names&#10;&#10;Description automatically generated">
            <a:extLst>
              <a:ext uri="{FF2B5EF4-FFF2-40B4-BE49-F238E27FC236}">
                <a16:creationId xmlns:a16="http://schemas.microsoft.com/office/drawing/2014/main" id="{8D675285-4247-6EFC-3550-87E53CFD9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01" y="1197204"/>
            <a:ext cx="8088198" cy="50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664BA-D5DF-2C60-2C32-67D9C90FD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0443F7-AB85-787A-6352-04CF08AB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Chapters: Chapter 1 – Roster of Post Officers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67697-485A-B682-0287-744E15614F66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8" name="Picture 7" descr="A collage of a group of men in uniform&#10;&#10;Description automatically generated">
            <a:extLst>
              <a:ext uri="{FF2B5EF4-FFF2-40B4-BE49-F238E27FC236}">
                <a16:creationId xmlns:a16="http://schemas.microsoft.com/office/drawing/2014/main" id="{E4ABBA0A-6E14-400A-AAEB-85145AA6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25" y="1483950"/>
            <a:ext cx="7336688" cy="4701178"/>
          </a:xfrm>
          <a:prstGeom prst="rect">
            <a:avLst/>
          </a:prstGeom>
          <a:effectLst>
            <a:outerShdw blurRad="3048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6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77219-4622-0DB5-3FE7-5C1863714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6FEBB5-5625-C03A-B7B2-1AD54BB5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Chapters: Chapter 2 – Roster of Post Chairs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FAD85-859B-C80C-075D-DA9D36FCBFF9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group of men in uniform&#10;&#10;Description automatically generated">
            <a:extLst>
              <a:ext uri="{FF2B5EF4-FFF2-40B4-BE49-F238E27FC236}">
                <a16:creationId xmlns:a16="http://schemas.microsoft.com/office/drawing/2014/main" id="{633E92D2-036F-E1F5-B332-C5033C82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6510"/>
            <a:ext cx="3600308" cy="4574509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7" name="Picture 6" descr="A white paper with a logo on it&#10;&#10;Description automatically generated">
            <a:extLst>
              <a:ext uri="{FF2B5EF4-FFF2-40B4-BE49-F238E27FC236}">
                <a16:creationId xmlns:a16="http://schemas.microsoft.com/office/drawing/2014/main" id="{340F97A4-637E-B712-AF7D-CE0DC8597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>
          <a:xfrm>
            <a:off x="2495692" y="1404985"/>
            <a:ext cx="3600308" cy="4542689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6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9CA5F-4957-ABED-32E3-680CAB36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33981E-4D3E-2668-F6BC-067B80CE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Chapters: Chapter 3 – One-Year Post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48C84-E904-0C3D-FB7C-3283ACD8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082311" cy="4529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en-US" altLang="en-US" sz="4000" b="1" dirty="0"/>
              <a:t>Chronicle</a:t>
            </a:r>
            <a:endParaRPr lang="en-US" altLang="en-US" sz="1800" b="1" dirty="0"/>
          </a:p>
          <a:p>
            <a:r>
              <a:rPr lang="en-US" altLang="en-US" sz="3600" dirty="0"/>
              <a:t>Use minutes of meeting for information</a:t>
            </a:r>
          </a:p>
          <a:p>
            <a:r>
              <a:rPr lang="en-US" altLang="en-US" sz="3600" dirty="0"/>
              <a:t>No photos or newspaper articles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CDD99-0553-7365-5E67-3D4AACBA55A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FA53F22F-4D8B-434B-6BD1-618FB6EF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09" y="3268990"/>
            <a:ext cx="4442689" cy="2950741"/>
          </a:xfrm>
          <a:prstGeom prst="rect">
            <a:avLst/>
          </a:prstGeom>
          <a:effectLst>
            <a:outerShdw blurRad="2413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00579EAC-E6FB-ED08-B894-83267E20E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651">
            <a:off x="9230792" y="931430"/>
            <a:ext cx="2570645" cy="3271731"/>
          </a:xfrm>
          <a:prstGeom prst="rect">
            <a:avLst/>
          </a:prstGeom>
          <a:effectLst>
            <a:outerShdw blurRad="279400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1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3ECF9-AE1E-5A3B-025E-D7B6257F6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11D94-C874-8809-F26C-4BF1B1D3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Chapters: Chapter 4</a:t>
            </a:r>
            <a:r>
              <a:rPr lang="en-US" b="1" baseline="30000" dirty="0">
                <a:solidFill>
                  <a:srgbClr val="1B3D6D"/>
                </a:solidFill>
              </a:rPr>
              <a:t>+</a:t>
            </a:r>
            <a:r>
              <a:rPr lang="en-US" b="1" dirty="0">
                <a:solidFill>
                  <a:srgbClr val="1B3D6D"/>
                </a:solidFill>
              </a:rPr>
              <a:t> –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4E68B-A728-6055-52FC-C537973E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5082311" cy="4529043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Chapters dedicated to individual committees </a:t>
            </a:r>
          </a:p>
          <a:p>
            <a:r>
              <a:rPr lang="en-US" altLang="en-US" sz="3600" dirty="0"/>
              <a:t>Include photos with captions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E5F1A-9FF6-CC73-62D6-31B79C95C26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0" name="Picture 9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13AF6F9C-1F47-ED65-149B-B6B54F7BA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419">
            <a:off x="7510202" y="1453939"/>
            <a:ext cx="4478991" cy="2765777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71BD374F-6895-7C15-5D31-BC3E217A7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09" y="3016251"/>
            <a:ext cx="2164758" cy="283386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19FD4-3147-D5A9-24F8-53004A82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21703-5FAA-F650-56CC-FEE3C15E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Appendices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468C3A-0D86-B4B8-8075-51BEAB39B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6779"/>
            <a:ext cx="11003735" cy="452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/>
              <a:t>Statistical data after the Chapters before Index</a:t>
            </a:r>
          </a:p>
          <a:p>
            <a:pPr marL="0" indent="0">
              <a:buNone/>
            </a:pPr>
            <a:r>
              <a:rPr lang="en-US" altLang="en-US" sz="3600" u="sng" dirty="0"/>
              <a:t>Post Constitution and By-Laws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86DEA-2A0F-1DFC-710D-A33EFFCCA055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521A2F3E-B623-07F5-1424-244A6F9DF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161">
            <a:off x="6986378" y="2435382"/>
            <a:ext cx="4862291" cy="352516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ED709B6-9B55-83CA-2ADA-9B2C2B8F9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25" y="2900801"/>
            <a:ext cx="2948729" cy="3701789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8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D8079-D1F8-C5C0-3758-43593389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BB84E-A623-F035-6C6A-D29B1C98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Appendices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4F8C92-145A-7D1C-E593-1A7C5CC9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6779"/>
            <a:ext cx="11003735" cy="452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/>
              <a:t>Roster of Past Commanders</a:t>
            </a:r>
            <a:endParaRPr lang="en-US" altLang="en-US" sz="36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5E657-CFFA-7977-3179-EDCE68211275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7" name="Picture 6" descr="A collage of pictures of men in military uniforms&#10;&#10;Description automatically generated">
            <a:extLst>
              <a:ext uri="{FF2B5EF4-FFF2-40B4-BE49-F238E27FC236}">
                <a16:creationId xmlns:a16="http://schemas.microsoft.com/office/drawing/2014/main" id="{1452203F-6801-0D53-DE60-AC8B346A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601">
            <a:off x="2824681" y="1690688"/>
            <a:ext cx="7233930" cy="482262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2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E0EE7-2384-D58E-ED0A-27C71D0D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A8AA26-C673-FA27-30E8-8D55F0D4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Appendices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12A29A-5171-94C1-1B83-2A27DDFC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6779"/>
            <a:ext cx="11003735" cy="452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/>
              <a:t>Citations and Awards</a:t>
            </a:r>
            <a:endParaRPr lang="en-US" altLang="en-US" sz="36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88EE3-54C6-77B7-D714-E13A2AC6BD16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close-up of a certificate&#10;&#10;Description automatically generated">
            <a:extLst>
              <a:ext uri="{FF2B5EF4-FFF2-40B4-BE49-F238E27FC236}">
                <a16:creationId xmlns:a16="http://schemas.microsoft.com/office/drawing/2014/main" id="{B139CCBD-A2C8-3D36-CF64-82A576A34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850">
            <a:off x="5866846" y="1828673"/>
            <a:ext cx="5280267" cy="3715744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9" name="Picture 8" descr="A white paper with a logo&#10;&#10;Description automatically generated">
            <a:extLst>
              <a:ext uri="{FF2B5EF4-FFF2-40B4-BE49-F238E27FC236}">
                <a16:creationId xmlns:a16="http://schemas.microsoft.com/office/drawing/2014/main" id="{C59149BB-4C44-D12E-6F5D-B3570C301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473">
            <a:off x="2799618" y="2168661"/>
            <a:ext cx="3243544" cy="4182719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7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D692C-5CF1-000E-AF45-32815FF81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37C6CF-1CE7-D38C-BB36-04FBFDAD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Appendices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05925C-75E6-5007-DD35-EA591C8A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6779"/>
            <a:ext cx="3905817" cy="452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/>
              <a:t>News Coverage </a:t>
            </a:r>
            <a:r>
              <a:rPr lang="en-US" altLang="en-US" sz="3600" dirty="0"/>
              <a:t>– This is where news clippings are displayed.</a:t>
            </a:r>
          </a:p>
          <a:p>
            <a:pPr marL="0" indent="0">
              <a:buNone/>
            </a:pPr>
            <a:r>
              <a:rPr lang="en-US" altLang="en-US" sz="3600" dirty="0"/>
              <a:t>Newspaper deteriorates so use photo copy.</a:t>
            </a:r>
            <a:endParaRPr lang="en-US" altLang="en-US" sz="36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F38BA-96FE-769D-25E6-52B8700B213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7" name="Picture 6" descr="A newspaper with pictures of soldiers and a flag&#10;&#10;Description automatically generated">
            <a:extLst>
              <a:ext uri="{FF2B5EF4-FFF2-40B4-BE49-F238E27FC236}">
                <a16:creationId xmlns:a16="http://schemas.microsoft.com/office/drawing/2014/main" id="{2BAD07D6-A556-9E61-F64B-8A5652DC0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985"/>
            <a:ext cx="5485714" cy="3441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10" name="Picture 9" descr="A white paper with a logo on it&#10;&#10;Description automatically generated">
            <a:extLst>
              <a:ext uri="{FF2B5EF4-FFF2-40B4-BE49-F238E27FC236}">
                <a16:creationId xmlns:a16="http://schemas.microsoft.com/office/drawing/2014/main" id="{C528A5E8-EDEC-E4CC-40F3-57B0335FD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42" y="2641301"/>
            <a:ext cx="2806873" cy="3587483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2EF1F-A2DD-6E98-CB3E-681BF882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7FD526-0CAA-345C-1456-AC20E835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B3D6D"/>
                </a:solidFill>
              </a:rPr>
              <a:t>Part 2 – Graphic Account / Readability – 30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BFEB65-F19D-A785-F578-E791B8B0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6486054" cy="4802187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Narrative not statistical style</a:t>
            </a:r>
          </a:p>
          <a:p>
            <a:r>
              <a:rPr lang="en-US" altLang="en-US" sz="3600" dirty="0"/>
              <a:t>Pleasing to general reader</a:t>
            </a:r>
          </a:p>
          <a:p>
            <a:r>
              <a:rPr lang="en-US" altLang="en-US" sz="3600" dirty="0"/>
              <a:t>Write in third person</a:t>
            </a:r>
          </a:p>
          <a:p>
            <a:r>
              <a:rPr lang="en-US" altLang="en-US" sz="3600" dirty="0"/>
              <a:t>Chronological / detailed account</a:t>
            </a:r>
          </a:p>
          <a:p>
            <a:r>
              <a:rPr lang="en-US" altLang="en-US" sz="3600" dirty="0"/>
              <a:t>No analysis or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D0FB7-77E9-07B3-407C-EED1A55FECC4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3" name="Picture 2" descr="A close-up of a letter&#10;&#10;Description automatically generated">
            <a:extLst>
              <a:ext uri="{FF2B5EF4-FFF2-40B4-BE49-F238E27FC236}">
                <a16:creationId xmlns:a16="http://schemas.microsoft.com/office/drawing/2014/main" id="{D1179288-970B-E8A5-56F8-A91FBCAC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58">
            <a:off x="7569372" y="1539626"/>
            <a:ext cx="3597769" cy="4508314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9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EF541-E1E5-ED2C-7674-02E5C85D3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342D53-7668-91BA-B052-BDA2EE4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B3D6D"/>
                </a:solidFill>
              </a:rPr>
              <a:t>Part 3 – Illustration - 10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953B21-94EA-0EF4-8870-62C77DA5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97574"/>
            <a:ext cx="10891983" cy="5087246"/>
          </a:xfrm>
        </p:spPr>
        <p:txBody>
          <a:bodyPr>
            <a:noAutofit/>
          </a:bodyPr>
          <a:lstStyle/>
          <a:p>
            <a:r>
              <a:rPr lang="en-US" altLang="en-US" sz="3600" b="1" dirty="0"/>
              <a:t>Arrangement (5)</a:t>
            </a:r>
          </a:p>
          <a:p>
            <a:pPr lvl="1"/>
            <a:r>
              <a:rPr lang="en-US" altLang="en-US" sz="3200" dirty="0"/>
              <a:t>All photos identified</a:t>
            </a:r>
          </a:p>
          <a:p>
            <a:pPr lvl="2"/>
            <a:r>
              <a:rPr lang="en-US" altLang="en-US" sz="2800" dirty="0"/>
              <a:t>Who – (use full proper name)</a:t>
            </a:r>
          </a:p>
          <a:p>
            <a:pPr lvl="2"/>
            <a:r>
              <a:rPr lang="en-US" altLang="en-US" sz="2800" dirty="0"/>
              <a:t>What </a:t>
            </a:r>
          </a:p>
          <a:p>
            <a:pPr lvl="2"/>
            <a:r>
              <a:rPr lang="en-US" altLang="en-US" sz="2800" dirty="0"/>
              <a:t>Where</a:t>
            </a:r>
          </a:p>
          <a:p>
            <a:pPr lvl="2"/>
            <a:r>
              <a:rPr lang="en-US" altLang="en-US" sz="2800" dirty="0"/>
              <a:t>When</a:t>
            </a:r>
          </a:p>
          <a:p>
            <a:pPr lvl="2"/>
            <a:r>
              <a:rPr lang="en-US" altLang="en-US" sz="2800" dirty="0"/>
              <a:t>Identified Left to Right</a:t>
            </a:r>
          </a:p>
          <a:p>
            <a:pPr lvl="2"/>
            <a:r>
              <a:rPr lang="en-US" altLang="en-US" sz="2800" dirty="0"/>
              <a:t>Front to back</a:t>
            </a:r>
            <a:endParaRPr lang="en-US" altLang="en-US" sz="3600" dirty="0"/>
          </a:p>
          <a:p>
            <a:pPr lvl="1"/>
            <a:r>
              <a:rPr lang="en-US" altLang="en-US" sz="3200" dirty="0"/>
              <a:t>Check for relation to text</a:t>
            </a:r>
          </a:p>
          <a:p>
            <a:r>
              <a:rPr lang="en-US" altLang="en-US" sz="3600" b="1" dirty="0"/>
              <a:t>Clear-Cut Photo (5)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9BEF0-755B-AE3F-DEDE-1DF43D0D8566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3714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CDB37-4E26-16A4-171F-F2D73BFA5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AE0FBC-42AB-638F-4803-E62FCAEE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The Historian Competition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FB9BF-5229-06AC-2D9E-436955748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56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/>
              <a:t>Here are some of the things you need to keep in mind.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5B8A4-D3C1-C7F1-4B42-E09DC3D94F3F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2564428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2F30D-F5B0-763F-7CA0-A723B0C5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D0E27A-561D-E9A6-C8AE-4005E67A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15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B3D6D"/>
                </a:solidFill>
              </a:rPr>
              <a:t>Part 4 – Judges Option - 10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40A81-73A2-252D-41E9-BAB21873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10891983" cy="4994132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Items not cataloged under other headings</a:t>
            </a:r>
          </a:p>
          <a:p>
            <a:r>
              <a:rPr lang="en-US" altLang="en-US" sz="3600" dirty="0"/>
              <a:t>Features that make the book more useful </a:t>
            </a:r>
          </a:p>
          <a:p>
            <a:r>
              <a:rPr lang="en-US" altLang="en-US" sz="3600" dirty="0"/>
              <a:t>Inaccuracies will have a disqualifying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9EA59-1316-8A87-054F-02B8A0BA8F6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28671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442DD-5680-E8E6-AF3B-0C30491E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6D26FC-C9A3-E3E8-DCD6-901B0A40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23" y="2328679"/>
            <a:ext cx="4426819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1B3D6D"/>
                </a:solidFill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B35F5-18AC-84CE-6C9D-1DF74A27CD91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CF6C1F-E925-CF95-6349-B01ACB443DEB}"/>
              </a:ext>
            </a:extLst>
          </p:cNvPr>
          <p:cNvSpPr txBox="1">
            <a:spLocks/>
          </p:cNvSpPr>
          <p:nvPr/>
        </p:nvSpPr>
        <p:spPr>
          <a:xfrm>
            <a:off x="8879907" y="5431040"/>
            <a:ext cx="3047131" cy="396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72131"/>
                </a:solidFill>
              </a:rPr>
              <a:t>Please leave feedback.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6F3A1-BA1B-0D79-D203-0891F6106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346" y="2328679"/>
            <a:ext cx="2966251" cy="29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9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B0577-9421-6890-A3CE-BDE83EDF9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47764B-2ABF-0F0A-30AF-5821A201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548"/>
          </a:xfrm>
        </p:spPr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History Book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7A8B04-DEC9-BB32-60A8-98B161212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1"/>
            <a:ext cx="10985626" cy="38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000" dirty="0"/>
              <a:t>Check for the most current version at www.legion.org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0B03E-1BB7-57BF-C4B9-E43306F907CD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12" name="Picture 11" descr="A blue and white book&#10;&#10;Description automatically generated">
            <a:extLst>
              <a:ext uri="{FF2B5EF4-FFF2-40B4-BE49-F238E27FC236}">
                <a16:creationId xmlns:a16="http://schemas.microsoft.com/office/drawing/2014/main" id="{18A3F688-9B50-9CF9-D78D-99D584BA2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t="5514" r="18698" b="6562"/>
          <a:stretch/>
        </p:blipFill>
        <p:spPr>
          <a:xfrm>
            <a:off x="3823340" y="1092200"/>
            <a:ext cx="5015345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9169B3-4B19-FF09-3538-C96507D4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123FA-02FD-49EC-BAF0-2300BCF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Be Creative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74B8DC-A943-6EAF-2E16-E6AC68F1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56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/>
              <a:t>The Judges have optional points that they can award for items that are especially attractive or useful.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166DE-B23A-54B9-CFE8-8D21BB122C4A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</p:spTree>
    <p:extLst>
      <p:ext uri="{BB962C8B-B14F-4D97-AF65-F5344CB8AC3E}">
        <p14:creationId xmlns:p14="http://schemas.microsoft.com/office/powerpoint/2010/main" val="42829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20A055-EF0B-7528-57AA-502C588A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B6D975-2CC2-CBC9-C9E5-DCEEBDF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Clear Photos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2FD7D6-3148-D8A5-3FF8-0AFD633C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091" y="1576242"/>
            <a:ext cx="6448262" cy="446433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sz="3600" dirty="0"/>
              <a:t>Crop photos</a:t>
            </a:r>
          </a:p>
          <a:p>
            <a:pPr>
              <a:spcAft>
                <a:spcPts val="1200"/>
              </a:spcAft>
            </a:pPr>
            <a:r>
              <a:rPr lang="en-US" altLang="en-US" sz="3600" dirty="0"/>
              <a:t>Avoid Beverages, Cigarettes, or Offensive Content</a:t>
            </a:r>
          </a:p>
          <a:p>
            <a:pPr>
              <a:spcAft>
                <a:spcPts val="1200"/>
              </a:spcAft>
            </a:pPr>
            <a:r>
              <a:rPr lang="en-US" altLang="en-US" sz="3600" dirty="0"/>
              <a:t>Don’t place to close to the center of the 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36FEB-1B49-0A99-BBEB-B02CF6CCB457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pic>
        <p:nvPicPr>
          <p:cNvPr id="2" name="Picture 19" descr="3rd Dist Christmas 2006 002">
            <a:extLst>
              <a:ext uri="{FF2B5EF4-FFF2-40B4-BE49-F238E27FC236}">
                <a16:creationId xmlns:a16="http://schemas.microsoft.com/office/drawing/2014/main" id="{A24D4247-E406-8C1C-8773-75011F0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82" y="1690688"/>
            <a:ext cx="3810000" cy="282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3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1848B-9C45-E1F4-50E7-62C00A400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1A291-E85F-924F-87B4-20506296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3D6D"/>
                </a:solidFill>
              </a:rPr>
              <a:t>K.I.S.S.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A0A3E-6384-1ED6-844A-53AF11BDE118}"/>
              </a:ext>
            </a:extLst>
          </p:cNvPr>
          <p:cNvSpPr txBox="1"/>
          <p:nvPr/>
        </p:nvSpPr>
        <p:spPr>
          <a:xfrm rot="16200000">
            <a:off x="-2904835" y="3275112"/>
            <a:ext cx="651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chemeClr val="bg1"/>
                </a:solidFill>
              </a:rPr>
              <a:t>HISTORIAN TRAINING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CC5ED1-717F-0034-C97A-318D81E48C12}"/>
              </a:ext>
            </a:extLst>
          </p:cNvPr>
          <p:cNvSpPr txBox="1">
            <a:spLocks noChangeArrowheads="1"/>
          </p:cNvSpPr>
          <p:nvPr/>
        </p:nvSpPr>
        <p:spPr>
          <a:xfrm>
            <a:off x="838199" y="1690688"/>
            <a:ext cx="1102129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n-US" altLang="en-US" sz="3200" dirty="0"/>
              <a:t>Don’t distract the viewer </a:t>
            </a:r>
            <a:endParaRPr lang="en-US" altLang="en-US" sz="2800" dirty="0"/>
          </a:p>
          <a:p>
            <a:pPr lvl="2">
              <a:spcAft>
                <a:spcPts val="1200"/>
              </a:spcAft>
            </a:pPr>
            <a:r>
              <a:rPr lang="en-US" altLang="en-US" sz="2800" dirty="0"/>
              <a:t>Only three or four photos per event (recommended)</a:t>
            </a:r>
          </a:p>
          <a:p>
            <a:pPr lvl="2">
              <a:spcAft>
                <a:spcPts val="1200"/>
              </a:spcAft>
            </a:pPr>
            <a:r>
              <a:rPr lang="en-US" altLang="en-US" sz="2800" dirty="0"/>
              <a:t>Leave Napkins and Matchbooks out</a:t>
            </a:r>
          </a:p>
          <a:p>
            <a:pPr lvl="1">
              <a:spcAft>
                <a:spcPts val="1200"/>
              </a:spcAft>
            </a:pPr>
            <a:r>
              <a:rPr lang="en-US" altLang="en-US" sz="3200" dirty="0"/>
              <a:t>You can add the “Fluff” back into your book when it’s returned from competition. </a:t>
            </a:r>
          </a:p>
        </p:txBody>
      </p:sp>
    </p:spTree>
    <p:extLst>
      <p:ext uri="{BB962C8B-B14F-4D97-AF65-F5344CB8AC3E}">
        <p14:creationId xmlns:p14="http://schemas.microsoft.com/office/powerpoint/2010/main" val="32744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FAL">
      <a:dk1>
        <a:srgbClr val="262626"/>
      </a:dk1>
      <a:lt1>
        <a:srgbClr val="FFFFFF"/>
      </a:lt1>
      <a:dk2>
        <a:srgbClr val="3A3A3A"/>
      </a:dk2>
      <a:lt2>
        <a:srgbClr val="E8E8E8"/>
      </a:lt2>
      <a:accent1>
        <a:srgbClr val="1B3D6D"/>
      </a:accent1>
      <a:accent2>
        <a:srgbClr val="D72131"/>
      </a:accent2>
      <a:accent3>
        <a:srgbClr val="2A5FAC"/>
      </a:accent3>
      <a:accent4>
        <a:srgbClr val="6896DA"/>
      </a:accent4>
      <a:accent5>
        <a:srgbClr val="8C1621"/>
      </a:accent5>
      <a:accent6>
        <a:srgbClr val="E55563"/>
      </a:accent6>
      <a:hlink>
        <a:srgbClr val="1B3D6D"/>
      </a:hlink>
      <a:folHlink>
        <a:srgbClr val="8C1621"/>
      </a:folHlink>
    </a:clrScheme>
    <a:fontScheme name="FA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3462</TotalTime>
  <Words>1294</Words>
  <Application>Microsoft Office PowerPoint</Application>
  <PresentationFormat>Widescreen</PresentationFormat>
  <Paragraphs>281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Aptos</vt:lpstr>
      <vt:lpstr>Arial</vt:lpstr>
      <vt:lpstr>Calibri</vt:lpstr>
      <vt:lpstr>Office Theme</vt:lpstr>
      <vt:lpstr>PowerPoint Presentation</vt:lpstr>
      <vt:lpstr>History Book Timeframe</vt:lpstr>
      <vt:lpstr>Where do you get the information?</vt:lpstr>
      <vt:lpstr>History Book Timeframe</vt:lpstr>
      <vt:lpstr>The Historian Competition</vt:lpstr>
      <vt:lpstr>History Book Guidelines</vt:lpstr>
      <vt:lpstr>Be Creative</vt:lpstr>
      <vt:lpstr>Clear Photos</vt:lpstr>
      <vt:lpstr>K.I.S.S. Theory</vt:lpstr>
      <vt:lpstr>Yearbooks / Scrapbooks</vt:lpstr>
      <vt:lpstr>Follow the Rules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2: Account/Readability – 40 Points</vt:lpstr>
      <vt:lpstr>Part 2: Account/Readability – 40 Points</vt:lpstr>
      <vt:lpstr>Part 2: Account/Readability – 40 Points</vt:lpstr>
      <vt:lpstr>Part 3: Judges Option/Originality – 10 Points</vt:lpstr>
      <vt:lpstr>Part 3: Judges Option/Originality – 10 Points</vt:lpstr>
      <vt:lpstr>Part 3: Judges Option/Originality – 10 Points</vt:lpstr>
      <vt:lpstr>Scoring</vt:lpstr>
      <vt:lpstr>PowerPoint Presentation</vt:lpstr>
      <vt:lpstr>Narratives</vt:lpstr>
      <vt:lpstr>Narratives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Part 1: Format – 40 Points</vt:lpstr>
      <vt:lpstr>Chapters</vt:lpstr>
      <vt:lpstr>Chapters: Chapter 1 – Roster of Post Officers</vt:lpstr>
      <vt:lpstr>Chapters: Chapter 2 – Roster of Post Chairs</vt:lpstr>
      <vt:lpstr>Chapters: Chapter 3 – One-Year Post</vt:lpstr>
      <vt:lpstr>Chapters: Chapter 4+ – Programs</vt:lpstr>
      <vt:lpstr>Appendices</vt:lpstr>
      <vt:lpstr>Appendices</vt:lpstr>
      <vt:lpstr>Appendices</vt:lpstr>
      <vt:lpstr>Appendices</vt:lpstr>
      <vt:lpstr>Part 2 – Graphic Account / Readability – 30 Points</vt:lpstr>
      <vt:lpstr>Part 3 – Illustration - 10 Points</vt:lpstr>
      <vt:lpstr>Part 4 – Judges Option - 10 Points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Carrie Kolze</dc:creator>
  <cp:lastModifiedBy>Carrie Kolze</cp:lastModifiedBy>
  <cp:revision>56</cp:revision>
  <dcterms:created xsi:type="dcterms:W3CDTF">2024-08-19T13:25:53Z</dcterms:created>
  <dcterms:modified xsi:type="dcterms:W3CDTF">2025-06-05T14:29:33Z</dcterms:modified>
</cp:coreProperties>
</file>