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sldIdLst>
    <p:sldId id="257" r:id="rId2"/>
    <p:sldId id="258" r:id="rId3"/>
    <p:sldId id="259" r:id="rId4"/>
    <p:sldId id="260" r:id="rId5"/>
    <p:sldId id="261" r:id="rId6"/>
    <p:sldId id="262" r:id="rId7"/>
    <p:sldId id="263" r:id="rId8"/>
    <p:sldId id="265" r:id="rId9"/>
    <p:sldId id="264" r:id="rId10"/>
    <p:sldId id="266" r:id="rId11"/>
    <p:sldId id="267" r:id="rId12"/>
    <p:sldId id="268" r:id="rId13"/>
    <p:sldId id="269" r:id="rId14"/>
    <p:sldId id="270" r:id="rId15"/>
    <p:sldId id="273"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varScale="1">
        <p:scale>
          <a:sx n="57" d="100"/>
          <a:sy n="57" d="100"/>
        </p:scale>
        <p:origin x="121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7/2/2025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0637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629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8169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7803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7/2/2025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5149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03418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447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255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4201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7/2/2025</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17029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7/2/2025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7254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7/2/2025</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552351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04" r:id="rId4"/>
    <p:sldLayoutId id="2147483705" r:id="rId5"/>
    <p:sldLayoutId id="2147483710" r:id="rId6"/>
    <p:sldLayoutId id="2147483706" r:id="rId7"/>
    <p:sldLayoutId id="2147483707" r:id="rId8"/>
    <p:sldLayoutId id="2147483708" r:id="rId9"/>
    <p:sldLayoutId id="2147483709" r:id="rId10"/>
    <p:sldLayoutId id="2147483711"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6" name="Rectangle 10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048" name="Rectangle 10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050" name="Rectangle 10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052" name="Group 10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053" name="Straight Connector 10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057" name="Rectangle 1056">
            <a:extLst>
              <a:ext uri="{FF2B5EF4-FFF2-40B4-BE49-F238E27FC236}">
                <a16:creationId xmlns:a16="http://schemas.microsoft.com/office/drawing/2014/main" id="{56F7F177-4AE8-4934-A7F6-B3910259F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1DAC2350-FA6C-4B24-9A17-926C160E8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061" name="Rectangle 1060">
            <a:extLst>
              <a:ext uri="{FF2B5EF4-FFF2-40B4-BE49-F238E27FC236}">
                <a16:creationId xmlns:a16="http://schemas.microsoft.com/office/drawing/2014/main" id="{2A637C44-0146-4C54-A1A1-57BC8E6C3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60C684C1-9377-B061-0078-20E7A470B226}"/>
              </a:ext>
            </a:extLst>
          </p:cNvPr>
          <p:cNvSpPr>
            <a:spLocks noGrp="1"/>
          </p:cNvSpPr>
          <p:nvPr>
            <p:ph type="title"/>
          </p:nvPr>
        </p:nvSpPr>
        <p:spPr>
          <a:xfrm>
            <a:off x="1241170" y="3429001"/>
            <a:ext cx="9732773" cy="2618728"/>
          </a:xfrm>
        </p:spPr>
        <p:txBody>
          <a:bodyPr vert="horz" lIns="91440" tIns="45720" rIns="91440" bIns="45720" rtlCol="0" anchor="ctr">
            <a:normAutofit/>
          </a:bodyPr>
          <a:lstStyle/>
          <a:p>
            <a:pPr algn="ctr">
              <a:lnSpc>
                <a:spcPct val="83000"/>
              </a:lnSpc>
            </a:pPr>
            <a:r>
              <a:rPr lang="en-US" sz="7200" b="1" i="0" cap="all" spc="-100" dirty="0"/>
              <a:t>AREA COMMANDER TRAINING</a:t>
            </a:r>
          </a:p>
        </p:txBody>
      </p:sp>
      <p:sp>
        <p:nvSpPr>
          <p:cNvPr id="1063" name="Rectangle 1062">
            <a:extLst>
              <a:ext uri="{FF2B5EF4-FFF2-40B4-BE49-F238E27FC236}">
                <a16:creationId xmlns:a16="http://schemas.microsoft.com/office/drawing/2014/main" id="{6AB310E7-DE5C-4964-8CBB-E87A22B5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65" name="Straight Connector 1064">
            <a:extLst>
              <a:ext uri="{FF2B5EF4-FFF2-40B4-BE49-F238E27FC236}">
                <a16:creationId xmlns:a16="http://schemas.microsoft.com/office/drawing/2014/main" id="{BC6D0BA2-2FCA-496D-A55A-C56A7B3E0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EA158404-99A1-4EB0-B63C-8744C273AC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B1848EA8-FE52-4762-AE9B-5D1DD4C336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descr="The American Legion Department of Florida">
            <a:extLst>
              <a:ext uri="{FF2B5EF4-FFF2-40B4-BE49-F238E27FC236}">
                <a16:creationId xmlns:a16="http://schemas.microsoft.com/office/drawing/2014/main" id="{0DB0536B-042E-9F14-50A6-4D2CCDE8E1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3545" y="1395172"/>
            <a:ext cx="7475493" cy="221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97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4" name="Rectangle 3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6" name="Rectangle 3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38" name="Group 3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39" name="Straight Connector 3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45" name="Rectangle 44">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08ADDC1A-EEBD-FD56-FC5B-C528201087FC}"/>
              </a:ext>
            </a:extLst>
          </p:cNvPr>
          <p:cNvSpPr>
            <a:spLocks noGrp="1"/>
          </p:cNvSpPr>
          <p:nvPr>
            <p:ph type="title"/>
          </p:nvPr>
        </p:nvSpPr>
        <p:spPr>
          <a:xfrm>
            <a:off x="1136849" y="1348844"/>
            <a:ext cx="5716338" cy="3042706"/>
          </a:xfrm>
        </p:spPr>
        <p:txBody>
          <a:bodyPr vert="horz" lIns="91440" tIns="45720" rIns="91440" bIns="45720" rtlCol="0" anchor="ctr">
            <a:normAutofit/>
          </a:bodyPr>
          <a:lstStyle/>
          <a:p>
            <a:pPr algn="ctr">
              <a:lnSpc>
                <a:spcPct val="83000"/>
              </a:lnSpc>
            </a:pPr>
            <a:r>
              <a:rPr lang="en-US" sz="6000" i="0" cap="all" spc="-100"/>
              <a:t>DUTIES OF THE AREA COMMANDER</a:t>
            </a:r>
          </a:p>
        </p:txBody>
      </p:sp>
      <p:sp>
        <p:nvSpPr>
          <p:cNvPr id="47" name="Rectangle 46">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9" name="Straight Connector 48">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Video 3" descr="Turning A Winch">
            <a:extLst>
              <a:ext uri="{FF2B5EF4-FFF2-40B4-BE49-F238E27FC236}">
                <a16:creationId xmlns:a16="http://schemas.microsoft.com/office/drawing/2014/main" id="{F72AAFF4-4E9D-16E0-2C5F-96F878BCE08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7466549" y="2452768"/>
            <a:ext cx="3513108" cy="1970511"/>
          </a:xfrm>
          <a:prstGeom prst="rect">
            <a:avLst/>
          </a:prstGeom>
        </p:spPr>
      </p:pic>
    </p:spTree>
    <p:extLst>
      <p:ext uri="{BB962C8B-B14F-4D97-AF65-F5344CB8AC3E}">
        <p14:creationId xmlns:p14="http://schemas.microsoft.com/office/powerpoint/2010/main" val="346498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9" name="Rectangle 28">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0" name="Rectangle 29">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31" name="Group 3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Blue ribbon rosette">
            <a:extLst>
              <a:ext uri="{FF2B5EF4-FFF2-40B4-BE49-F238E27FC236}">
                <a16:creationId xmlns:a16="http://schemas.microsoft.com/office/drawing/2014/main" id="{5725FA11-5B1E-9314-012E-D8DB88C08051}"/>
              </a:ext>
            </a:extLst>
          </p:cNvPr>
          <p:cNvPicPr>
            <a:picLocks noChangeAspect="1"/>
          </p:cNvPicPr>
          <p:nvPr/>
        </p:nvPicPr>
        <p:blipFill>
          <a:blip r:embed="rId2"/>
          <a:srcRect t="5308" b="10737"/>
          <a:stretch/>
        </p:blipFill>
        <p:spPr>
          <a:xfrm>
            <a:off x="20" y="-22"/>
            <a:ext cx="12191977" cy="6858022"/>
          </a:xfrm>
          <a:prstGeom prst="rect">
            <a:avLst/>
          </a:prstGeom>
        </p:spPr>
      </p:pic>
      <p:sp>
        <p:nvSpPr>
          <p:cNvPr id="34" name="Rectangle 3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82DC4-FAB6-AB8B-A4E7-26DECB8CE25A}"/>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nSpc>
                <a:spcPct val="83000"/>
              </a:lnSpc>
            </a:pPr>
            <a:r>
              <a:rPr lang="en-US" sz="3800" i="0" cap="all" spc="-100" dirty="0">
                <a:solidFill>
                  <a:schemeClr val="bg1"/>
                </a:solidFill>
              </a:rPr>
              <a:t>The Area Commanders shall be the personal representatives of the Department Commander in their respective Areas</a:t>
            </a:r>
          </a:p>
        </p:txBody>
      </p:sp>
      <p:sp>
        <p:nvSpPr>
          <p:cNvPr id="35" name="Rectangle 3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3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rendering of game pieces tied together with a rope">
            <a:extLst>
              <a:ext uri="{FF2B5EF4-FFF2-40B4-BE49-F238E27FC236}">
                <a16:creationId xmlns:a16="http://schemas.microsoft.com/office/drawing/2014/main" id="{A5B360DE-75BA-8F14-ECF4-B16DB5826FC7}"/>
              </a:ext>
            </a:extLst>
          </p:cNvPr>
          <p:cNvPicPr>
            <a:picLocks noChangeAspect="1"/>
          </p:cNvPicPr>
          <p:nvPr/>
        </p:nvPicPr>
        <p:blipFill>
          <a:blip r:embed="rId2"/>
          <a:srcRect t="25000"/>
          <a:stretch/>
        </p:blipFill>
        <p:spPr>
          <a:xfrm>
            <a:off x="20" y="-22"/>
            <a:ext cx="12191977" cy="6858022"/>
          </a:xfrm>
          <a:prstGeom prst="rect">
            <a:avLst/>
          </a:prstGeom>
        </p:spPr>
      </p:pic>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ACA5B-FB4C-0182-D269-91658FB70843}"/>
              </a:ext>
            </a:extLst>
          </p:cNvPr>
          <p:cNvSpPr>
            <a:spLocks noGrp="1"/>
          </p:cNvSpPr>
          <p:nvPr>
            <p:ph type="title"/>
          </p:nvPr>
        </p:nvSpPr>
        <p:spPr>
          <a:xfrm>
            <a:off x="643466" y="643467"/>
            <a:ext cx="5452529" cy="5622862"/>
          </a:xfrm>
        </p:spPr>
        <p:txBody>
          <a:bodyPr vert="horz" lIns="91440" tIns="45720" rIns="91440" bIns="45720" rtlCol="0" anchor="t">
            <a:normAutofit/>
          </a:bodyPr>
          <a:lstStyle/>
          <a:p>
            <a:pPr>
              <a:lnSpc>
                <a:spcPct val="83000"/>
              </a:lnSpc>
            </a:pPr>
            <a:r>
              <a:rPr lang="en-US" sz="3300" i="0" cap="all" spc="-100" dirty="0">
                <a:solidFill>
                  <a:schemeClr val="tx1"/>
                </a:solidFill>
              </a:rPr>
              <a:t>1. Communicate and assist</a:t>
            </a:r>
            <a:br>
              <a:rPr lang="en-US" sz="3300" i="0" cap="all" spc="-100" dirty="0">
                <a:solidFill>
                  <a:schemeClr val="tx1"/>
                </a:solidFill>
              </a:rPr>
            </a:br>
            <a:br>
              <a:rPr lang="en-US" sz="3300" i="0" cap="all" spc="-100" dirty="0">
                <a:solidFill>
                  <a:schemeClr val="tx1"/>
                </a:solidFill>
              </a:rPr>
            </a:br>
            <a:r>
              <a:rPr lang="en-US" sz="3300" i="0" cap="all" spc="-100" dirty="0">
                <a:solidFill>
                  <a:schemeClr val="tx1"/>
                </a:solidFill>
              </a:rPr>
              <a:t>2. Performance of other assigned duties</a:t>
            </a:r>
            <a:br>
              <a:rPr lang="en-US" sz="3300" i="0" cap="all" spc="-100" dirty="0">
                <a:solidFill>
                  <a:schemeClr val="tx1"/>
                </a:solidFill>
              </a:rPr>
            </a:br>
            <a:br>
              <a:rPr lang="en-US" sz="3300" i="0" cap="all" spc="-100" dirty="0">
                <a:solidFill>
                  <a:schemeClr val="tx1"/>
                </a:solidFill>
              </a:rPr>
            </a:br>
            <a:r>
              <a:rPr lang="en-US" sz="3300" i="0" cap="all" spc="-100" dirty="0">
                <a:solidFill>
                  <a:schemeClr val="tx1"/>
                </a:solidFill>
              </a:rPr>
              <a:t>3. Attend all Department, Area, and as many District meetings as possible</a:t>
            </a:r>
          </a:p>
        </p:txBody>
      </p:sp>
      <p:sp>
        <p:nvSpPr>
          <p:cNvPr id="25" name="Rectangle 2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67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EC0A-A004-ADF5-B617-2E85141FB509}"/>
              </a:ext>
            </a:extLst>
          </p:cNvPr>
          <p:cNvSpPr>
            <a:spLocks noGrp="1"/>
          </p:cNvSpPr>
          <p:nvPr>
            <p:ph type="title"/>
          </p:nvPr>
        </p:nvSpPr>
        <p:spPr>
          <a:xfrm>
            <a:off x="1066800" y="642593"/>
            <a:ext cx="10058400" cy="5516159"/>
          </a:xfrm>
        </p:spPr>
        <p:txBody>
          <a:bodyPr/>
          <a:lstStyle/>
          <a:p>
            <a:pPr algn="ctr"/>
            <a:r>
              <a:rPr lang="en-US" i="0" dirty="0"/>
              <a:t>The office of Area Commander is very important and prestigious.  </a:t>
            </a:r>
            <a:br>
              <a:rPr lang="en-US" i="0" dirty="0"/>
            </a:br>
            <a:r>
              <a:rPr lang="en-US" i="0" dirty="0"/>
              <a:t>Therefore, each Commander should do their best to carry out the following duties:</a:t>
            </a:r>
          </a:p>
        </p:txBody>
      </p:sp>
    </p:spTree>
    <p:extLst>
      <p:ext uri="{BB962C8B-B14F-4D97-AF65-F5344CB8AC3E}">
        <p14:creationId xmlns:p14="http://schemas.microsoft.com/office/powerpoint/2010/main" val="343254790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4" name="Rectangle 23">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C6DDE9F-6752-CCF8-8822-DC3AB3B0FF3D}"/>
              </a:ext>
            </a:extLst>
          </p:cNvPr>
          <p:cNvSpPr>
            <a:spLocks noGrp="1"/>
          </p:cNvSpPr>
          <p:nvPr>
            <p:ph type="title"/>
          </p:nvPr>
        </p:nvSpPr>
        <p:spPr>
          <a:xfrm>
            <a:off x="1306286" y="1446715"/>
            <a:ext cx="9637485" cy="4131573"/>
          </a:xfrm>
        </p:spPr>
        <p:txBody>
          <a:bodyPr vert="horz" lIns="91440" tIns="45720" rIns="91440" bIns="45720" rtlCol="0" anchor="ctr">
            <a:normAutofit/>
          </a:bodyPr>
          <a:lstStyle/>
          <a:p>
            <a:pPr algn="ctr">
              <a:lnSpc>
                <a:spcPct val="83000"/>
              </a:lnSpc>
            </a:pPr>
            <a:r>
              <a:rPr lang="en-US" sz="2000" i="0" cap="all" spc="-100" dirty="0"/>
              <a:t>1. Support and maintain the policies of the Department of Florida per the CBL</a:t>
            </a:r>
            <a:br>
              <a:rPr lang="en-US" sz="2000" i="0" cap="all" spc="-100" dirty="0"/>
            </a:br>
            <a:r>
              <a:rPr lang="en-US" sz="2000" i="0" cap="all" spc="-100" dirty="0"/>
              <a:t>2. Support the Department Commander and the programs for the year</a:t>
            </a:r>
            <a:br>
              <a:rPr lang="en-US" sz="2000" i="0" cap="all" spc="-100" dirty="0"/>
            </a:br>
            <a:r>
              <a:rPr lang="en-US" sz="2000" i="0" cap="all" spc="-100" dirty="0"/>
              <a:t>3. Always dress properly </a:t>
            </a:r>
            <a:br>
              <a:rPr lang="en-US" sz="2000" i="0" cap="all" spc="-100" dirty="0"/>
            </a:br>
            <a:r>
              <a:rPr lang="en-US" sz="2000" i="0" cap="all" spc="-100" dirty="0"/>
              <a:t>4. Be aware of the various Department programs and support them through your appointed chairs</a:t>
            </a:r>
            <a:br>
              <a:rPr lang="en-US" sz="2000" i="0" cap="all" spc="-100" dirty="0"/>
            </a:br>
            <a:r>
              <a:rPr lang="en-US" sz="2000" i="0" cap="all" spc="-100" dirty="0"/>
              <a:t>5. Follow Protocol</a:t>
            </a:r>
            <a:br>
              <a:rPr lang="en-US" sz="2000" i="0" cap="all" spc="-100" dirty="0"/>
            </a:br>
            <a:r>
              <a:rPr lang="en-US" sz="2000" i="0" cap="all" spc="-100" dirty="0"/>
              <a:t>6. Keep accurate records</a:t>
            </a:r>
            <a:br>
              <a:rPr lang="en-US" sz="2000" i="0" cap="all" spc="-100" dirty="0"/>
            </a:br>
            <a:r>
              <a:rPr lang="en-US" sz="2000" i="0" cap="all" spc="-100" dirty="0"/>
              <a:t>7. Speaking to media</a:t>
            </a:r>
            <a:br>
              <a:rPr lang="en-US" sz="2000" i="0" cap="all" spc="-100" dirty="0"/>
            </a:br>
            <a:r>
              <a:rPr lang="en-US" sz="2000" i="0" cap="all" spc="-100" dirty="0"/>
              <a:t>8. Attend all Department meetings</a:t>
            </a:r>
            <a:br>
              <a:rPr lang="en-US" sz="2000" i="0" cap="all" spc="-100" dirty="0"/>
            </a:br>
            <a:r>
              <a:rPr lang="en-US" sz="2000" i="0" cap="all" spc="-100" dirty="0"/>
              <a:t>9. Membership</a:t>
            </a:r>
            <a:br>
              <a:rPr lang="en-US" sz="2000" i="0" cap="all" spc="-100" dirty="0"/>
            </a:br>
            <a:r>
              <a:rPr lang="en-US" sz="2000" i="0" cap="all" spc="-100" dirty="0"/>
              <a:t>10.  Review CBL to make sure you are giving out correct information</a:t>
            </a:r>
            <a:br>
              <a:rPr lang="en-US" sz="2000" i="0" cap="all" spc="-100" dirty="0"/>
            </a:br>
            <a:r>
              <a:rPr lang="en-US" sz="2000" i="0" cap="all" spc="-100" dirty="0"/>
              <a:t>11. Fill out and turn in Monthly Activity and Expense reports</a:t>
            </a:r>
            <a:br>
              <a:rPr lang="en-US" sz="2000" i="0" cap="all" spc="-100" dirty="0"/>
            </a:br>
            <a:r>
              <a:rPr lang="en-US" sz="2000" i="0" cap="all" spc="-100" dirty="0"/>
              <a:t>12.  Check the Department event calendar</a:t>
            </a:r>
          </a:p>
        </p:txBody>
      </p:sp>
      <p:sp>
        <p:nvSpPr>
          <p:cNvPr id="39" name="Rectangle 38">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15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dialogue boxes">
            <a:extLst>
              <a:ext uri="{FF2B5EF4-FFF2-40B4-BE49-F238E27FC236}">
                <a16:creationId xmlns:a16="http://schemas.microsoft.com/office/drawing/2014/main" id="{4AFE0924-ACD4-E70E-DDDC-D3433A816C99}"/>
              </a:ext>
            </a:extLst>
          </p:cNvPr>
          <p:cNvPicPr>
            <a:picLocks noChangeAspect="1"/>
          </p:cNvPicPr>
          <p:nvPr/>
        </p:nvPicPr>
        <p:blipFill>
          <a:blip r:embed="rId2"/>
          <a:srcRect t="17112" b="15320"/>
          <a:stretch>
            <a:fillRect/>
          </a:stretch>
        </p:blipFill>
        <p:spPr>
          <a:xfrm>
            <a:off x="20" y="-22"/>
            <a:ext cx="12191977" cy="6858022"/>
          </a:xfrm>
          <a:prstGeom prst="rect">
            <a:avLst/>
          </a:prstGeom>
        </p:spPr>
      </p:pic>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0561A6-975B-6465-5D8D-11F64F1C7D22}"/>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nSpc>
                <a:spcPct val="83000"/>
              </a:lnSpc>
            </a:pPr>
            <a:r>
              <a:rPr lang="en-US" sz="6000" cap="all" spc="-100" dirty="0">
                <a:solidFill>
                  <a:schemeClr val="tx1"/>
                </a:solidFill>
              </a:rPr>
              <a:t>SOCIAL MEDIA USAGE</a:t>
            </a:r>
          </a:p>
        </p:txBody>
      </p:sp>
      <p:sp>
        <p:nvSpPr>
          <p:cNvPr id="25" name="Rectangle 2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4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A745-ECE6-A52A-7A2C-51CC83B8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F6274-806D-D9BC-AE45-B685714CC953}"/>
              </a:ext>
            </a:extLst>
          </p:cNvPr>
          <p:cNvSpPr>
            <a:spLocks noGrp="1"/>
          </p:cNvSpPr>
          <p:nvPr>
            <p:ph type="title"/>
          </p:nvPr>
        </p:nvSpPr>
        <p:spPr>
          <a:xfrm>
            <a:off x="1306286" y="1446715"/>
            <a:ext cx="9637485" cy="3299335"/>
          </a:xfrm>
        </p:spPr>
        <p:txBody>
          <a:bodyPr vert="horz" lIns="91440" tIns="45720" rIns="91440" bIns="45720" rtlCol="0" anchor="ctr">
            <a:normAutofit/>
          </a:bodyPr>
          <a:lstStyle/>
          <a:p>
            <a:pPr algn="ctr">
              <a:lnSpc>
                <a:spcPct val="83000"/>
              </a:lnSpc>
            </a:pPr>
            <a:r>
              <a:rPr lang="en-US" sz="6300" cap="all" spc="-100"/>
              <a:t>Have a great year and have fun doing it!</a:t>
            </a:r>
            <a:br>
              <a:rPr lang="en-US" sz="6300" cap="all" spc="-100"/>
            </a:br>
            <a:br>
              <a:rPr lang="en-US" sz="6300" cap="all" spc="-100"/>
            </a:br>
            <a:r>
              <a:rPr lang="en-US" sz="6300" cap="all" spc="-100"/>
              <a:t>Any Questions?</a:t>
            </a:r>
          </a:p>
        </p:txBody>
      </p:sp>
    </p:spTree>
    <p:extLst>
      <p:ext uri="{BB962C8B-B14F-4D97-AF65-F5344CB8AC3E}">
        <p14:creationId xmlns:p14="http://schemas.microsoft.com/office/powerpoint/2010/main" val="76353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02DC0967-ECFB-46A2-ADEB-01374F3D3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533173E3-A708-4A63-AB1F-6729F5E53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6" name="Rectangle 25">
            <a:extLst>
              <a:ext uri="{FF2B5EF4-FFF2-40B4-BE49-F238E27FC236}">
                <a16:creationId xmlns:a16="http://schemas.microsoft.com/office/drawing/2014/main" id="{9D98FDEF-0256-4AA6-B4F5-14FEE180D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207EB42B-71AB-CC27-365A-1EF68F0616F7}"/>
              </a:ext>
            </a:extLst>
          </p:cNvPr>
          <p:cNvSpPr>
            <a:spLocks noGrp="1"/>
          </p:cNvSpPr>
          <p:nvPr>
            <p:ph type="title"/>
          </p:nvPr>
        </p:nvSpPr>
        <p:spPr>
          <a:xfrm>
            <a:off x="5099737" y="1907953"/>
            <a:ext cx="5969850" cy="3042706"/>
          </a:xfrm>
        </p:spPr>
        <p:txBody>
          <a:bodyPr vert="horz" lIns="91440" tIns="45720" rIns="91440" bIns="45720" rtlCol="0" anchor="ctr">
            <a:normAutofit/>
          </a:bodyPr>
          <a:lstStyle/>
          <a:p>
            <a:pPr algn="ctr">
              <a:lnSpc>
                <a:spcPct val="83000"/>
              </a:lnSpc>
            </a:pPr>
            <a:r>
              <a:rPr lang="en-US" sz="5400" i="0" cap="all" spc="-100" dirty="0">
                <a:solidFill>
                  <a:schemeClr val="tx1"/>
                </a:solidFill>
              </a:rPr>
              <a:t>WHAT IS THE PURPOSE OF THE  AREA COMMANDER?</a:t>
            </a:r>
          </a:p>
        </p:txBody>
      </p:sp>
      <p:sp>
        <p:nvSpPr>
          <p:cNvPr id="28" name="Rectangle 27">
            <a:extLst>
              <a:ext uri="{FF2B5EF4-FFF2-40B4-BE49-F238E27FC236}">
                <a16:creationId xmlns:a16="http://schemas.microsoft.com/office/drawing/2014/main" id="{8ABEB269-2208-4181-9DDB-A5C2D189B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384CBE60-0977-4285-9BF5-9D8271989A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11CEBB-5C08-41C5-8954-C727FC8755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6FA950-4DFC-4710-A30A-6E55033CA4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Graphic 5" descr="Captain">
            <a:extLst>
              <a:ext uri="{FF2B5EF4-FFF2-40B4-BE49-F238E27FC236}">
                <a16:creationId xmlns:a16="http://schemas.microsoft.com/office/drawing/2014/main" id="{C1BD720C-6791-496B-F8C2-061CDF6206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1170" y="1812238"/>
            <a:ext cx="3234135" cy="3234135"/>
          </a:xfrm>
          <a:prstGeom prst="rect">
            <a:avLst/>
          </a:prstGeom>
        </p:spPr>
      </p:pic>
    </p:spTree>
    <p:extLst>
      <p:ext uri="{BB962C8B-B14F-4D97-AF65-F5344CB8AC3E}">
        <p14:creationId xmlns:p14="http://schemas.microsoft.com/office/powerpoint/2010/main" val="253527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55" name="Rectangle 5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57" name="Rectangle 5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9" name="Group 5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0" name="Straight Connector 5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Coconut tree by the beach">
            <a:extLst>
              <a:ext uri="{FF2B5EF4-FFF2-40B4-BE49-F238E27FC236}">
                <a16:creationId xmlns:a16="http://schemas.microsoft.com/office/drawing/2014/main" id="{BE190EE9-494C-3858-E3E2-337D73D1C2F5}"/>
              </a:ext>
            </a:extLst>
          </p:cNvPr>
          <p:cNvPicPr>
            <a:picLocks noChangeAspect="1"/>
          </p:cNvPicPr>
          <p:nvPr/>
        </p:nvPicPr>
        <p:blipFill>
          <a:blip r:embed="rId2"/>
          <a:srcRect b="15730"/>
          <a:stretch/>
        </p:blipFill>
        <p:spPr>
          <a:xfrm>
            <a:off x="20" y="-22"/>
            <a:ext cx="12191977" cy="6858022"/>
          </a:xfrm>
          <a:prstGeom prst="rect">
            <a:avLst/>
          </a:prstGeom>
        </p:spPr>
      </p:pic>
      <p:sp>
        <p:nvSpPr>
          <p:cNvPr id="66" name="Rectangle 6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EF6C8-4287-F80D-9F48-D7442BBA7C4B}"/>
              </a:ext>
            </a:extLst>
          </p:cNvPr>
          <p:cNvSpPr>
            <a:spLocks noGrp="1"/>
          </p:cNvSpPr>
          <p:nvPr>
            <p:ph type="title"/>
          </p:nvPr>
        </p:nvSpPr>
        <p:spPr>
          <a:xfrm>
            <a:off x="643466" y="643467"/>
            <a:ext cx="5452529" cy="3569242"/>
          </a:xfrm>
        </p:spPr>
        <p:txBody>
          <a:bodyPr vert="horz" lIns="91440" tIns="45720" rIns="91440" bIns="45720" rtlCol="0" anchor="t">
            <a:normAutofit/>
          </a:bodyPr>
          <a:lstStyle/>
          <a:p>
            <a:pPr>
              <a:lnSpc>
                <a:spcPct val="83000"/>
              </a:lnSpc>
            </a:pPr>
            <a:r>
              <a:rPr lang="en-US" sz="3800" cap="all" spc="-100">
                <a:solidFill>
                  <a:schemeClr val="bg1"/>
                </a:solidFill>
              </a:rPr>
              <a:t>The Area Commander is the link between the Districts, the Posts, and the Department of Florida</a:t>
            </a:r>
          </a:p>
        </p:txBody>
      </p:sp>
      <p:sp>
        <p:nvSpPr>
          <p:cNvPr id="68" name="Rectangle 6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7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0" name="Rectangle 69">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72" name="Rectangle 71">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74" name="Rectangle 73">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76" name="Group 7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77" name="Straight Connector 76">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81" name="Rectangle 80">
            <a:extLst>
              <a:ext uri="{FF2B5EF4-FFF2-40B4-BE49-F238E27FC236}">
                <a16:creationId xmlns:a16="http://schemas.microsoft.com/office/drawing/2014/main" id="{BEF1D114-3D8C-42D8-81D4-887A9D472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24954B9-22A5-4C97-9165-E10A76491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33173E3-A708-4A63-AB1F-6729F5E53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87" name="Rectangle 86">
            <a:extLst>
              <a:ext uri="{FF2B5EF4-FFF2-40B4-BE49-F238E27FC236}">
                <a16:creationId xmlns:a16="http://schemas.microsoft.com/office/drawing/2014/main" id="{9D98FDEF-0256-4AA6-B4F5-14FEE180D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EE8B5730-5925-AB02-6163-E4F6CC449FD5}"/>
              </a:ext>
            </a:extLst>
          </p:cNvPr>
          <p:cNvSpPr>
            <a:spLocks noGrp="1"/>
          </p:cNvSpPr>
          <p:nvPr>
            <p:ph type="title"/>
          </p:nvPr>
        </p:nvSpPr>
        <p:spPr>
          <a:xfrm>
            <a:off x="5353249" y="1348844"/>
            <a:ext cx="5716338" cy="4307950"/>
          </a:xfrm>
        </p:spPr>
        <p:txBody>
          <a:bodyPr vert="horz" lIns="91440" tIns="45720" rIns="91440" bIns="45720" rtlCol="0" anchor="ctr">
            <a:normAutofit/>
          </a:bodyPr>
          <a:lstStyle/>
          <a:p>
            <a:pPr algn="ctr">
              <a:lnSpc>
                <a:spcPct val="83000"/>
              </a:lnSpc>
            </a:pPr>
            <a:r>
              <a:rPr lang="en-US" sz="2000" cap="all" spc="-100">
                <a:solidFill>
                  <a:schemeClr val="tx1"/>
                </a:solidFill>
              </a:rPr>
              <a:t>To unite all Districts within the Area into one team working together</a:t>
            </a:r>
            <a:br>
              <a:rPr lang="en-US" sz="2000" cap="all" spc="-100">
                <a:solidFill>
                  <a:schemeClr val="tx1"/>
                </a:solidFill>
              </a:rPr>
            </a:br>
            <a:br>
              <a:rPr lang="en-US" sz="2000" cap="all" spc="-100">
                <a:solidFill>
                  <a:schemeClr val="tx1"/>
                </a:solidFill>
              </a:rPr>
            </a:br>
            <a:r>
              <a:rPr lang="en-US" sz="2000" cap="all" spc="-100">
                <a:solidFill>
                  <a:schemeClr val="tx1"/>
                </a:solidFill>
              </a:rPr>
              <a:t>To assist all Districts and Posts with any problems they are unable to resolve</a:t>
            </a:r>
            <a:br>
              <a:rPr lang="en-US" sz="2000" cap="all" spc="-100">
                <a:solidFill>
                  <a:schemeClr val="tx1"/>
                </a:solidFill>
              </a:rPr>
            </a:br>
            <a:br>
              <a:rPr lang="en-US" sz="2000" cap="all" spc="-100">
                <a:solidFill>
                  <a:schemeClr val="tx1"/>
                </a:solidFill>
              </a:rPr>
            </a:br>
            <a:r>
              <a:rPr lang="en-US" sz="2000" cap="all" spc="-100">
                <a:solidFill>
                  <a:schemeClr val="tx1"/>
                </a:solidFill>
              </a:rPr>
              <a:t>To provide guidance and supervision when requested</a:t>
            </a:r>
          </a:p>
        </p:txBody>
      </p:sp>
      <p:sp>
        <p:nvSpPr>
          <p:cNvPr id="89" name="Rectangle 88">
            <a:extLst>
              <a:ext uri="{FF2B5EF4-FFF2-40B4-BE49-F238E27FC236}">
                <a16:creationId xmlns:a16="http://schemas.microsoft.com/office/drawing/2014/main" id="{8ABEB269-2208-4181-9DDB-A5C2D189B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1" name="Straight Connector 90">
            <a:extLst>
              <a:ext uri="{FF2B5EF4-FFF2-40B4-BE49-F238E27FC236}">
                <a16:creationId xmlns:a16="http://schemas.microsoft.com/office/drawing/2014/main" id="{384CBE60-0977-4285-9BF5-9D8271989A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911CEBB-5C08-41C5-8954-C727FC8755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56FA950-4DFC-4710-A30A-6E55033CA4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33" name="Video 32" descr="People Discussing">
            <a:extLst>
              <a:ext uri="{FF2B5EF4-FFF2-40B4-BE49-F238E27FC236}">
                <a16:creationId xmlns:a16="http://schemas.microsoft.com/office/drawing/2014/main" id="{6C3F51E9-58D2-009A-FC72-E6E59830446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1241170" y="2522289"/>
            <a:ext cx="3234135" cy="1814034"/>
          </a:xfrm>
          <a:prstGeom prst="rect">
            <a:avLst/>
          </a:prstGeom>
        </p:spPr>
      </p:pic>
    </p:spTree>
    <p:extLst>
      <p:ext uri="{BB962C8B-B14F-4D97-AF65-F5344CB8AC3E}">
        <p14:creationId xmlns:p14="http://schemas.microsoft.com/office/powerpoint/2010/main" val="280338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mute="1">
                <p:cTn id="12" repeatCount="indefinite" fill="hold" display="0">
                  <p:stCondLst>
                    <p:cond delay="indefinite"/>
                  </p:stCondLst>
                </p:cTn>
                <p:tgtEl>
                  <p:spTgt spid="3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4" name="Rectangle 23">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C854A8D0-9923-69DE-ED1A-EA7313A6D820}"/>
              </a:ext>
            </a:extLst>
          </p:cNvPr>
          <p:cNvSpPr>
            <a:spLocks noGrp="1"/>
          </p:cNvSpPr>
          <p:nvPr>
            <p:ph type="title"/>
          </p:nvPr>
        </p:nvSpPr>
        <p:spPr>
          <a:xfrm>
            <a:off x="1136849" y="1348843"/>
            <a:ext cx="5716338" cy="3625491"/>
          </a:xfrm>
        </p:spPr>
        <p:txBody>
          <a:bodyPr vert="horz" lIns="91440" tIns="45720" rIns="91440" bIns="45720" rtlCol="0" anchor="ctr">
            <a:normAutofit/>
          </a:bodyPr>
          <a:lstStyle/>
          <a:p>
            <a:pPr algn="ctr">
              <a:lnSpc>
                <a:spcPct val="83000"/>
              </a:lnSpc>
            </a:pPr>
            <a:r>
              <a:rPr lang="en-US" sz="2900" b="1" i="0" cap="all" spc="-100" dirty="0"/>
              <a:t>To act as overseer and cheerleader, urging the Districts to be the best they can be</a:t>
            </a:r>
            <a:br>
              <a:rPr lang="en-US" sz="2900" b="1" i="0" cap="all" spc="-100" dirty="0"/>
            </a:br>
            <a:br>
              <a:rPr lang="en-US" sz="2900" b="1" i="0" cap="all" spc="-100" dirty="0"/>
            </a:br>
            <a:r>
              <a:rPr lang="en-US" sz="2900" b="1" i="0" cap="all" spc="-100" dirty="0"/>
              <a:t>To assist the Districts with American Legion Programs</a:t>
            </a:r>
            <a:br>
              <a:rPr lang="en-US" sz="2900" i="0" cap="all" spc="-100" dirty="0"/>
            </a:br>
            <a:endParaRPr lang="en-US" sz="2900" i="0" cap="all" spc="-100" dirty="0"/>
          </a:p>
        </p:txBody>
      </p:sp>
      <p:sp>
        <p:nvSpPr>
          <p:cNvPr id="26" name="Rectangle 25">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Graphic 5" descr="Megaphone">
            <a:extLst>
              <a:ext uri="{FF2B5EF4-FFF2-40B4-BE49-F238E27FC236}">
                <a16:creationId xmlns:a16="http://schemas.microsoft.com/office/drawing/2014/main" id="{6225CECB-6647-8EB3-CDDC-6C583E18EC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66549" y="1681469"/>
            <a:ext cx="3513108" cy="3513108"/>
          </a:xfrm>
          <a:prstGeom prst="rect">
            <a:avLst/>
          </a:prstGeom>
        </p:spPr>
      </p:pic>
    </p:spTree>
    <p:extLst>
      <p:ext uri="{BB962C8B-B14F-4D97-AF65-F5344CB8AC3E}">
        <p14:creationId xmlns:p14="http://schemas.microsoft.com/office/powerpoint/2010/main" val="53657681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4" name="Rectangle 23">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7300CCF4-504F-5D26-8203-4A39F480F96D}"/>
              </a:ext>
            </a:extLst>
          </p:cNvPr>
          <p:cNvSpPr>
            <a:spLocks noGrp="1"/>
          </p:cNvSpPr>
          <p:nvPr>
            <p:ph type="title"/>
          </p:nvPr>
        </p:nvSpPr>
        <p:spPr>
          <a:xfrm>
            <a:off x="1136849" y="1348843"/>
            <a:ext cx="5716338" cy="3625491"/>
          </a:xfrm>
        </p:spPr>
        <p:txBody>
          <a:bodyPr vert="horz" lIns="91440" tIns="45720" rIns="91440" bIns="45720" rtlCol="0" anchor="ctr">
            <a:normAutofit/>
          </a:bodyPr>
          <a:lstStyle/>
          <a:p>
            <a:pPr algn="ctr">
              <a:lnSpc>
                <a:spcPct val="83000"/>
              </a:lnSpc>
            </a:pPr>
            <a:r>
              <a:rPr lang="en-US" sz="3300" b="1" i="0" cap="all" spc="-100" dirty="0"/>
              <a:t>Provide training for all Districts and Posts</a:t>
            </a:r>
            <a:br>
              <a:rPr lang="en-US" sz="3300" b="1" i="0" cap="all" spc="-100" dirty="0"/>
            </a:br>
            <a:r>
              <a:rPr lang="en-US" sz="3300" b="1" i="0" cap="all" spc="-100" dirty="0"/>
              <a:t>Provide activities for Districts and Posts to gather together for comradeship</a:t>
            </a:r>
          </a:p>
        </p:txBody>
      </p:sp>
      <p:sp>
        <p:nvSpPr>
          <p:cNvPr id="26" name="Rectangle 25">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Graphic 5" descr="Classroom">
            <a:extLst>
              <a:ext uri="{FF2B5EF4-FFF2-40B4-BE49-F238E27FC236}">
                <a16:creationId xmlns:a16="http://schemas.microsoft.com/office/drawing/2014/main" id="{7949C661-607E-3B5A-ABA8-44B3846ECC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66549" y="1681469"/>
            <a:ext cx="3513108" cy="3513108"/>
          </a:xfrm>
          <a:prstGeom prst="rect">
            <a:avLst/>
          </a:prstGeom>
        </p:spPr>
      </p:pic>
    </p:spTree>
    <p:extLst>
      <p:ext uri="{BB962C8B-B14F-4D97-AF65-F5344CB8AC3E}">
        <p14:creationId xmlns:p14="http://schemas.microsoft.com/office/powerpoint/2010/main" val="30563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643B7E8-B361-4A91-A7A5-07418CFCF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7A74E93-DAA8-4661-8F23-0F48710EA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37" name="Rectangle 36">
            <a:extLst>
              <a:ext uri="{FF2B5EF4-FFF2-40B4-BE49-F238E27FC236}">
                <a16:creationId xmlns:a16="http://schemas.microsoft.com/office/drawing/2014/main" id="{FF212E38-C041-49D9-9236-29FF44B27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459E848F-3D18-C614-C897-9D5E6F651E9C}"/>
              </a:ext>
            </a:extLst>
          </p:cNvPr>
          <p:cNvSpPr>
            <a:spLocks noGrp="1"/>
          </p:cNvSpPr>
          <p:nvPr>
            <p:ph type="title"/>
          </p:nvPr>
        </p:nvSpPr>
        <p:spPr>
          <a:xfrm>
            <a:off x="1243632" y="1559768"/>
            <a:ext cx="5068568" cy="3135379"/>
          </a:xfrm>
        </p:spPr>
        <p:txBody>
          <a:bodyPr vert="horz" lIns="91440" tIns="45720" rIns="91440" bIns="45720" rtlCol="0" anchor="ctr">
            <a:normAutofit/>
          </a:bodyPr>
          <a:lstStyle/>
          <a:p>
            <a:pPr algn="ctr">
              <a:lnSpc>
                <a:spcPct val="83000"/>
              </a:lnSpc>
            </a:pPr>
            <a:r>
              <a:rPr lang="en-US" sz="3300" cap="all" spc="-100" dirty="0"/>
              <a:t>The Area is there to serve the individual Posts and Districts</a:t>
            </a:r>
            <a:br>
              <a:rPr lang="en-US" sz="3300" cap="all" spc="-100" dirty="0"/>
            </a:br>
            <a:br>
              <a:rPr lang="en-US" sz="3300" cap="all" spc="-100" dirty="0"/>
            </a:br>
            <a:r>
              <a:rPr lang="en-US" sz="3300" cap="all" spc="-100" dirty="0"/>
              <a:t>You are not there to run the Posts and Districts.</a:t>
            </a:r>
          </a:p>
        </p:txBody>
      </p:sp>
      <p:sp>
        <p:nvSpPr>
          <p:cNvPr id="38" name="Rectangle 37">
            <a:extLst>
              <a:ext uri="{FF2B5EF4-FFF2-40B4-BE49-F238E27FC236}">
                <a16:creationId xmlns:a16="http://schemas.microsoft.com/office/drawing/2014/main" id="{790391D1-AA86-467F-A77E-0606FCCCD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9" name="Straight Connector 38">
            <a:extLst>
              <a:ext uri="{FF2B5EF4-FFF2-40B4-BE49-F238E27FC236}">
                <a16:creationId xmlns:a16="http://schemas.microsoft.com/office/drawing/2014/main" id="{4A430F17-C7B1-40FD-89FA-55002B663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EAAD29-514C-4272-AA97-D2DCEB35B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080894D-F290-4DF4-82A7-905285A7E1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Intersecting roads">
            <a:extLst>
              <a:ext uri="{FF2B5EF4-FFF2-40B4-BE49-F238E27FC236}">
                <a16:creationId xmlns:a16="http://schemas.microsoft.com/office/drawing/2014/main" id="{A33AED32-E007-2D2B-55F8-F4115AD6E4AD}"/>
              </a:ext>
            </a:extLst>
          </p:cNvPr>
          <p:cNvPicPr>
            <a:picLocks noChangeAspect="1"/>
          </p:cNvPicPr>
          <p:nvPr/>
        </p:nvPicPr>
        <p:blipFill>
          <a:blip r:embed="rId2"/>
          <a:srcRect l="27986" r="21312"/>
          <a:stretch/>
        </p:blipFill>
        <p:spPr>
          <a:xfrm>
            <a:off x="7555832" y="10"/>
            <a:ext cx="4636163" cy="6857990"/>
          </a:xfrm>
          <a:prstGeom prst="rect">
            <a:avLst/>
          </a:prstGeom>
        </p:spPr>
      </p:pic>
    </p:spTree>
    <p:extLst>
      <p:ext uri="{BB962C8B-B14F-4D97-AF65-F5344CB8AC3E}">
        <p14:creationId xmlns:p14="http://schemas.microsoft.com/office/powerpoint/2010/main" val="3113835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D1F4-65CB-790F-BA1A-5B078E3C4F79}"/>
              </a:ext>
            </a:extLst>
          </p:cNvPr>
          <p:cNvSpPr>
            <a:spLocks noGrp="1"/>
          </p:cNvSpPr>
          <p:nvPr>
            <p:ph type="title"/>
          </p:nvPr>
        </p:nvSpPr>
        <p:spPr>
          <a:xfrm>
            <a:off x="1066800" y="642594"/>
            <a:ext cx="10058400" cy="5697246"/>
          </a:xfrm>
        </p:spPr>
        <p:txBody>
          <a:bodyPr/>
          <a:lstStyle/>
          <a:p>
            <a:r>
              <a:rPr lang="en-US" i="0" dirty="0">
                <a:latin typeface="Calibri" panose="020F0502020204030204" pitchFamily="34" charset="0"/>
                <a:cs typeface="Calibri" panose="020F0502020204030204" pitchFamily="34" charset="0"/>
              </a:rPr>
              <a:t>The Area will not get involved in the internal affairs of Posts or Districts unless specifically requested by the Post, District, or the Department of Florida </a:t>
            </a:r>
          </a:p>
        </p:txBody>
      </p:sp>
    </p:spTree>
    <p:extLst>
      <p:ext uri="{BB962C8B-B14F-4D97-AF65-F5344CB8AC3E}">
        <p14:creationId xmlns:p14="http://schemas.microsoft.com/office/powerpoint/2010/main" val="136379799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Deer In The Rain">
            <a:extLst>
              <a:ext uri="{FF2B5EF4-FFF2-40B4-BE49-F238E27FC236}">
                <a16:creationId xmlns:a16="http://schemas.microsoft.com/office/drawing/2014/main" id="{EF43321C-F2C2-A0E6-6762-320418380D5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23" name="Rectangle 22">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CEF46-D123-11A8-E124-9956C4E950EB}"/>
              </a:ext>
            </a:extLst>
          </p:cNvPr>
          <p:cNvSpPr>
            <a:spLocks noGrp="1"/>
          </p:cNvSpPr>
          <p:nvPr>
            <p:ph type="title"/>
          </p:nvPr>
        </p:nvSpPr>
        <p:spPr>
          <a:xfrm>
            <a:off x="321733" y="387155"/>
            <a:ext cx="11548532" cy="4163884"/>
          </a:xfrm>
        </p:spPr>
        <p:txBody>
          <a:bodyPr vert="horz" lIns="91440" tIns="45720" rIns="91440" bIns="45720" rtlCol="0" anchor="t">
            <a:normAutofit/>
          </a:bodyPr>
          <a:lstStyle/>
          <a:p>
            <a:pPr>
              <a:lnSpc>
                <a:spcPct val="83000"/>
              </a:lnSpc>
            </a:pPr>
            <a:r>
              <a:rPr lang="en-US" sz="9600" i="0" cap="all" spc="-100" dirty="0">
                <a:solidFill>
                  <a:schemeClr val="bg1"/>
                </a:solidFill>
              </a:rPr>
              <a:t>THE BUCK STOPS HERE!</a:t>
            </a:r>
          </a:p>
        </p:txBody>
      </p:sp>
      <p:sp>
        <p:nvSpPr>
          <p:cNvPr id="25" name="Rectangle 24">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99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300</TotalTime>
  <Words>382</Words>
  <Application>Microsoft Office PowerPoint</Application>
  <PresentationFormat>Widescreen</PresentationFormat>
  <Paragraphs>16</Paragraphs>
  <Slides>16</Slides>
  <Notes>0</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SavonVTI</vt:lpstr>
      <vt:lpstr>AREA COMMANDER TRAINING</vt:lpstr>
      <vt:lpstr>WHAT IS THE PURPOSE OF THE  AREA COMMANDER?</vt:lpstr>
      <vt:lpstr>The Area Commander is the link between the Districts, the Posts, and the Department of Florida</vt:lpstr>
      <vt:lpstr>To unite all Districts within the Area into one team working together  To assist all Districts and Posts with any problems they are unable to resolve  To provide guidance and supervision when requested</vt:lpstr>
      <vt:lpstr>To act as overseer and cheerleader, urging the Districts to be the best they can be  To assist the Districts with American Legion Programs </vt:lpstr>
      <vt:lpstr>Provide training for all Districts and Posts Provide activities for Districts and Posts to gather together for comradeship</vt:lpstr>
      <vt:lpstr>The Area is there to serve the individual Posts and Districts  You are not there to run the Posts and Districts.</vt:lpstr>
      <vt:lpstr>The Area will not get involved in the internal affairs of Posts or Districts unless specifically requested by the Post, District, or the Department of Florida </vt:lpstr>
      <vt:lpstr>THE BUCK STOPS HERE!</vt:lpstr>
      <vt:lpstr>DUTIES OF THE AREA COMMANDER</vt:lpstr>
      <vt:lpstr>The Area Commanders shall be the personal representatives of the Department Commander in their respective Areas</vt:lpstr>
      <vt:lpstr>1. Communicate and assist  2. Performance of other assigned duties  3. Attend all Department, Area, and as many District meetings as possible</vt:lpstr>
      <vt:lpstr>The office of Area Commander is very important and prestigious.   Therefore, each Commander should do their best to carry out the following duties:</vt:lpstr>
      <vt:lpstr>1. Support and maintain the policies of the Department of Florida per the CBL 2. Support the Department Commander and the programs for the year 3. Always dress properly  4. Be aware of the various Department programs and support them through your appointed chairs 5. Follow Protocol 6. Keep accurate records 7. Speaking to media 8. Attend all Department meetings 9. Membership 10.  Review CBL to make sure you are giving out correct information 11. Fill out and turn in Monthly Activity and Expense reports 12.  Check the Department event calendar</vt:lpstr>
      <vt:lpstr>SOCIAL MEDIA USAGE</vt:lpstr>
      <vt:lpstr>Have a great year and have fun doing it!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Bruce Carl</dc:creator>
  <cp:lastModifiedBy>Bruce Carl</cp:lastModifiedBy>
  <cp:revision>6</cp:revision>
  <dcterms:created xsi:type="dcterms:W3CDTF">2025-05-12T22:24:24Z</dcterms:created>
  <dcterms:modified xsi:type="dcterms:W3CDTF">2025-07-02T12:51:03Z</dcterms:modified>
</cp:coreProperties>
</file>